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79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38" r:id="rId25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0272" autoAdjust="0"/>
  </p:normalViewPr>
  <p:slideViewPr>
    <p:cSldViewPr showGuides="1">
      <p:cViewPr varScale="1">
        <p:scale>
          <a:sx n="115" d="100"/>
          <a:sy n="115" d="100"/>
        </p:scale>
        <p:origin x="1000" y="192"/>
      </p:cViewPr>
      <p:guideLst>
        <p:guide orient="horz" pos="2266"/>
        <p:guide pos="2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幻灯片图像占位符 3073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1">
            <a:noFill/>
          </a:ln>
        </p:spPr>
      </p:sp>
      <p:sp>
        <p:nvSpPr>
          <p:cNvPr id="3075" name="文本占位符 3074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3076" name="页眉占位符 307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7" name="日期占位符 307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1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根据保存在</a:t>
            </a:r>
            <a:r>
              <a:rPr lang="en-US" altLang="zh-CN" dirty="0" err="1"/>
              <a:t>eip</a:t>
            </a:r>
            <a:r>
              <a:rPr lang="zh-CN" altLang="en-US" dirty="0"/>
              <a:t>寄存器中的值</a:t>
            </a:r>
            <a:r>
              <a:rPr lang="en-US" altLang="zh-CN" dirty="0"/>
              <a:t>,</a:t>
            </a:r>
            <a:r>
              <a:rPr lang="zh-CN" altLang="en-US" dirty="0"/>
              <a:t>分为</a:t>
            </a:r>
            <a:r>
              <a:rPr lang="en-US" altLang="zh-CN" dirty="0"/>
              <a:t>3</a:t>
            </a:r>
            <a:r>
              <a:rPr lang="zh-CN" altLang="en-US" dirty="0"/>
              <a:t>种：</a:t>
            </a:r>
            <a:endParaRPr lang="en-US" altLang="zh-CN" dirty="0"/>
          </a:p>
          <a:p>
            <a:r>
              <a:rPr lang="en-US" altLang="zh-CN" dirty="0"/>
              <a:t>1)</a:t>
            </a:r>
            <a:r>
              <a:rPr lang="zh-CN" altLang="en-US" dirty="0"/>
              <a:t>故障</a:t>
            </a:r>
            <a:r>
              <a:rPr lang="en-US" altLang="zh-CN" dirty="0"/>
              <a:t>(fault):</a:t>
            </a:r>
            <a:r>
              <a:rPr lang="zh-CN" altLang="en-US" dirty="0"/>
              <a:t>是有意而为之的异常，是明知有套还往里钻</a:t>
            </a:r>
            <a:r>
              <a:rPr lang="en-US" altLang="zh-CN" dirty="0"/>
              <a:t>——</a:t>
            </a:r>
            <a:r>
              <a:rPr lang="zh-CN" altLang="en-US" dirty="0"/>
              <a:t>人家要的就是这个结果，其最常见的用途就是操作系统的系统调用。通常可以被纠正</a:t>
            </a:r>
            <a:r>
              <a:rPr lang="en-US" altLang="zh-CN" dirty="0"/>
              <a:t>.</a:t>
            </a:r>
            <a:r>
              <a:rPr lang="en-US" altLang="zh-CN" dirty="0" err="1"/>
              <a:t>eip</a:t>
            </a:r>
            <a:r>
              <a:rPr lang="zh-CN" altLang="en-US" dirty="0"/>
              <a:t>中保存的是引起故障的指令地址</a:t>
            </a:r>
            <a:r>
              <a:rPr lang="en-US" altLang="zh-CN" dirty="0"/>
              <a:t>.</a:t>
            </a:r>
            <a:r>
              <a:rPr lang="zh-CN" altLang="en-US" dirty="0"/>
              <a:t>纠正后会重新执行该条指令</a:t>
            </a:r>
            <a:r>
              <a:rPr lang="en-US" altLang="zh-CN" dirty="0"/>
              <a:t>. ;</a:t>
            </a:r>
          </a:p>
          <a:p>
            <a:r>
              <a:rPr lang="en-US" altLang="zh-CN" dirty="0"/>
              <a:t> 2)</a:t>
            </a:r>
            <a:r>
              <a:rPr lang="zh-CN" altLang="en-US" dirty="0"/>
              <a:t>陷阱</a:t>
            </a:r>
            <a:r>
              <a:rPr lang="en-US" altLang="zh-CN" dirty="0"/>
              <a:t>(trap):</a:t>
            </a:r>
            <a:r>
              <a:rPr lang="zh-CN" altLang="en-US" dirty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/>
              <a:t>eip</a:t>
            </a:r>
            <a:r>
              <a:rPr lang="zh-CN" altLang="en-US" dirty="0"/>
              <a:t>保存的是随后要执行的指令地址</a:t>
            </a:r>
            <a:r>
              <a:rPr lang="en-US" altLang="zh-CN" dirty="0"/>
              <a:t>.</a:t>
            </a:r>
            <a:r>
              <a:rPr lang="zh-CN" altLang="en-US" dirty="0"/>
              <a:t>只有当没有必要重新执行已终止的指令时</a:t>
            </a:r>
            <a:r>
              <a:rPr lang="en-US" altLang="zh-CN" dirty="0"/>
              <a:t>(</a:t>
            </a:r>
            <a:r>
              <a:rPr lang="zh-CN" altLang="en-US" dirty="0"/>
              <a:t>通常为了调试程序</a:t>
            </a:r>
            <a:r>
              <a:rPr lang="en-US" altLang="zh-CN" dirty="0"/>
              <a:t>)</a:t>
            </a:r>
            <a:r>
              <a:rPr lang="zh-CN" altLang="en-US" dirty="0"/>
              <a:t>时才触发陷阱</a:t>
            </a:r>
            <a:r>
              <a:rPr lang="en-US" altLang="zh-CN" dirty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3)</a:t>
            </a:r>
            <a:r>
              <a:rPr lang="zh-CN" altLang="en-US" dirty="0"/>
              <a:t>异常中止</a:t>
            </a:r>
            <a:r>
              <a:rPr lang="en-US" altLang="zh-CN" dirty="0"/>
              <a:t>(abort):</a:t>
            </a:r>
            <a:r>
              <a:rPr lang="zh-CN" altLang="en-US" dirty="0"/>
              <a:t>是不可恢复的致命的错误造成结果。终止处理程序不再将控制返回给引发终止的应用程序，而是交给了系统</a:t>
            </a:r>
            <a:r>
              <a:rPr lang="en-US" altLang="zh-CN" dirty="0"/>
              <a:t>——</a:t>
            </a:r>
            <a:r>
              <a:rPr lang="zh-CN" altLang="en-US" dirty="0"/>
              <a:t>其结果往往是系统终止应用程序。不能在</a:t>
            </a:r>
            <a:r>
              <a:rPr lang="en-US" altLang="zh-CN" dirty="0" err="1"/>
              <a:t>eip</a:t>
            </a:r>
            <a:r>
              <a:rPr lang="zh-CN" altLang="en-US" dirty="0"/>
              <a:t>中保存引起异常的指令所在的确切位置</a:t>
            </a:r>
            <a:r>
              <a:rPr lang="en-US" altLang="zh-CN" dirty="0"/>
              <a:t>.</a:t>
            </a:r>
            <a:r>
              <a:rPr lang="zh-CN" altLang="en-US" dirty="0"/>
              <a:t>用于报告严重的错误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可获得中断指针</a:t>
            </a:r>
            <a:endParaRPr lang="en-US" altLang="zh-CN" dirty="0"/>
          </a:p>
          <a:p>
            <a:r>
              <a:rPr lang="zh-CN" altLang="en-US" dirty="0"/>
              <a:t>保留中断指针</a:t>
            </a:r>
            <a:endParaRPr lang="en-US" altLang="zh-CN" dirty="0"/>
          </a:p>
          <a:p>
            <a:r>
              <a:rPr lang="zh-CN" altLang="en-US" dirty="0"/>
              <a:t>专用中断指针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CS</a:t>
            </a:r>
            <a:r>
              <a:rPr lang="zh-CN" altLang="en-US" dirty="0"/>
              <a:t>和</a:t>
            </a:r>
            <a:r>
              <a:rPr lang="en-US" dirty="0"/>
              <a:t>EIP</a:t>
            </a:r>
            <a:r>
              <a:rPr lang="zh-CN" altLang="en-US" dirty="0"/>
              <a:t>这对寄存器中所包含的内容就是下一条将要执行指令的逻辑地址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</a:t>
            </a:r>
            <a:r>
              <a:rPr lang="zh-CN" altLang="en-US" dirty="0"/>
              <a:t>和</a:t>
            </a:r>
            <a:r>
              <a:rPr lang="en-US" dirty="0"/>
              <a:t>EIP</a:t>
            </a:r>
            <a:r>
              <a:rPr lang="zh-CN" altLang="en-US" dirty="0"/>
              <a:t>这对寄存器中所包含的内容就是下一条将要执行指令的逻辑地址。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中最低两位的值(这意味着被中断的进程与处理程序运行在同一特权级)。如果是，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，那么，清相应的段寄存器。控制单元这么做是为了禁止用户态的程序(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)利用内核以前所用的段寄存器(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680"/>
            <a:ext cx="7055485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355"/>
            <a:ext cx="7055485" cy="165544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088198DC-96CD-A849-BEED-04FDE9F52BA3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5FC3E19-F574-2247-94A1-90E83C5B97B5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0AFCA51-0863-5B4E-8631-AABEE8A89E47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34687A15-02D3-084F-8FF6-789AE7AD17D9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16840"/>
            <a:ext cx="8091805" cy="86423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36320"/>
            <a:ext cx="4108450" cy="52197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036320"/>
            <a:ext cx="3886200" cy="52200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EC5E74D-D278-9847-81DD-34D3A5406A60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78106"/>
            <a:ext cx="7886700" cy="86400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05251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20" y="1986915"/>
            <a:ext cx="3868420" cy="420306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5251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86915"/>
            <a:ext cx="3887470" cy="420306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4F12959-4DC2-EA4B-BE35-2016B1E3EB91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4906FFF-F6ED-C743-9978-39425522CDD9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2BD14B80-69B7-CA4B-AD67-20EC131AF164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64478E21-662A-2B43-98D0-1CBCA27AB4D9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56346CE5-7A3E-0645-BCD8-8B0418EBEBE3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2115" y="116840"/>
            <a:ext cx="8086090" cy="864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1480" y="1063625"/>
            <a:ext cx="8103870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4BB68009-C906-8C42-B264-1BB5B5679AA1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/>
              <a:t>‹#›</a:t>
            </a:fld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 userDrawn="1"/>
        </p:nvGraphicFramePr>
        <p:xfrm>
          <a:off x="8460105" y="44450"/>
          <a:ext cx="662969" cy="82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683000" imgH="4610100" progId="Paint.Picture">
                  <p:embed/>
                </p:oleObj>
              </mc:Choice>
              <mc:Fallback>
                <p:oleObj r:id="rId15" imgW="3683000" imgH="4610100" progId="Paint.Picture">
                  <p:embed/>
                  <p:pic>
                    <p:nvPicPr>
                      <p:cNvPr id="0" name="图片 248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60105" y="44450"/>
                        <a:ext cx="662969" cy="82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AutoShape 4"/>
          <p:cNvSpPr/>
          <p:nvPr userDrawn="1">
            <p:custDataLst>
              <p:tags r:id="rId13"/>
            </p:custDataLst>
          </p:nvPr>
        </p:nvSpPr>
        <p:spPr>
          <a:xfrm>
            <a:off x="417830" y="965200"/>
            <a:ext cx="8162925" cy="98425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Times New Roman" panose="02020603050405020304" charset="0"/>
            </a:endParaRPr>
          </a:p>
        </p:txBody>
      </p:sp>
      <p:sp>
        <p:nvSpPr>
          <p:cNvPr id="63491" name="Line 5"/>
          <p:cNvSpPr/>
          <p:nvPr userDrawn="1">
            <p:custDataLst>
              <p:tags r:id="rId14"/>
            </p:custDataLst>
          </p:nvPr>
        </p:nvSpPr>
        <p:spPr>
          <a:xfrm flipV="1">
            <a:off x="607327" y="6314758"/>
            <a:ext cx="7924800" cy="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0" hangingPunc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DB7F1D23-2875-3040-89B3-A53CEAF676F3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2024/4/17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460" y="836295"/>
            <a:ext cx="8352790" cy="28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609600"/>
            <a:ext cx="7879715" cy="2652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buClrTx/>
              <a:buSzTx/>
              <a:buFontTx/>
            </a:pPr>
            <a:r>
              <a:rPr kumimoji="1"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操作系统实验三</a:t>
            </a:r>
            <a:br>
              <a:rPr kumimoji="1"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</a:br>
            <a:r>
              <a:rPr kumimoji="1"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中断和异常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56593" y="3213214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5800" y="3361690"/>
            <a:ext cx="788987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南京大学</a:t>
            </a:r>
            <a:r>
              <a:rPr kumimoji="1"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软件学院</a:t>
            </a:r>
            <a:endParaRPr kumimoji="1"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中断控制器和中断通道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9494" y="1124585"/>
            <a:ext cx="7728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499745" y="4292600"/>
            <a:ext cx="8312150" cy="18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早期的中断控制器是一片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集成芯片，可以接收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个中断请求信号，也就是可以有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个中断通道。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PC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机允许使用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15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个中断通道，因此需要两片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芯片。现在的微机仍然维持了这个结构，不过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芯片已不是独立的芯片，而被进一步集成到其它的大规模芯片中了。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两片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之间用级联的方法连接起来，即一片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的输出连接到另一片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8259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的输入端。因此实际可以使用的中断通道只有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15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inux</a:t>
            </a:r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中断与异常的共同点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都是程序执行过程中的强制性转移，转移到相应的处理程序。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都是软件或者硬件发生了某种情形而通知处理器的行为。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、中断，是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所具备的功能。通常因为“硬件”而随机发生。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异常，是“软件”运行过程中的一种开发过程中没有考虑到的程序错误。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endParaRPr lang="en-US" altLang="zh-CN" i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、中断是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异常是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遇到了无法响应的工作，而后进入一种非正常状态。异常的出现表明程序有缺陷。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、中断是异步的，异常是同步的。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中断是来自处理器外部的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I/O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设备的信号的结果，它不是由指令流中某条指令执行引起的，从这个意义上讲，它是异步的，是来自指令流之外的。</a:t>
            </a: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异常是执行当前指令流中的某条指令的结果，是来自指令流内部的，从这个意义上讲它们都是同步的。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、中断或异常的返回点</a:t>
            </a: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良性的如中断和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恶性的如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fault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abort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，对于可修复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fault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，由于是在上一条指令执行过程中发生(是由正在执行的指令引发的)的，在修复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fault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之后，会重新执行该指令；至于不可修复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fault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或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abort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，则不会再返回。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中断与异常的区别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4728"/>
            <a:ext cx="8229600" cy="487680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、中断是由于当前程序无关的中断信号触发的，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对中断的响应是被动的，且与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模式无关。既可以发生在用户态，又可以发生在核心态。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异常是由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控制单元产生的，大部分异常发生在用户态。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846830"/>
            <a:ext cx="8286750" cy="2117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补充：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处理器状态(处理器模式)可分为</a:t>
            </a:r>
            <a:r>
              <a:rPr lang="zh-CN" altLang="en-US" b="1" i="1" dirty="0">
                <a:latin typeface="Times New Roman" panose="02020603050405020304" charset="0"/>
                <a:cs typeface="Times New Roman" panose="02020603050405020304" charset="0"/>
              </a:rPr>
              <a:t>核心态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zh-CN" altLang="en-US" b="1" i="1" dirty="0">
                <a:latin typeface="Times New Roman" panose="02020603050405020304" charset="0"/>
                <a:cs typeface="Times New Roman" panose="02020603050405020304" charset="0"/>
              </a:rPr>
              <a:t>用户态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当处理器处于核心态时，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运行可信软件，硬件允许执行全部机器指令。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当处理器处于用户态时，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CPU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运行非可信软件，程序无法执行特权指令，且访问权限仅限于当前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上进程的地址空间。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把中断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异常与相应的处理方法对应起来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每种中断都会对应一个中断向量号，而这个向量号通过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IDT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(中断描述符表)就与相应的中断处理程序对应起来了。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注意中断向量表和中断描述符表的区别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中断向量表</a:t>
            </a: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32" y="692785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67360" y="1557020"/>
            <a:ext cx="3618230" cy="31642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放</a:t>
            </a:r>
            <a:r>
              <a:rPr kumimoji="1"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偏移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放</a:t>
            </a:r>
            <a:r>
              <a:rPr kumimoji="1"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段描述符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3850" y="501332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说明：重画此图，画清晰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>
                  <a:solidFill>
                    <a:srgbClr val="FF0000"/>
                  </a:solidFill>
                </a:rPr>
                <a:t>段描述符：偏移</a:t>
              </a:r>
              <a:r>
                <a:rPr lang="en-US" altLang="zh-CN" dirty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802" y="4464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304800" y="1723390"/>
            <a:ext cx="4509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每条指令运行完后检查一下是否有中断。</a:t>
            </a:r>
            <a:endParaRPr kumimoji="1"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如果遇到无法避免的(如内部中断等)，会把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FLAGS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CS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IP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依次压栈，接着关中断(中断位为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FLAGS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位)，进入对应的例程。</a:t>
            </a:r>
            <a:endParaRPr kumimoji="1"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遇到可以暂时不管的中断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可屏蔽中断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，就先检查一下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位。倘使它处于“开”状态，就</a:t>
            </a:r>
            <a:r>
              <a:rPr kumimoji="1" lang="zh-CN" altLang="en-US">
                <a:latin typeface="Times New Roman" panose="02020603050405020304" charset="0"/>
                <a:cs typeface="Times New Roman" panose="02020603050405020304" charset="0"/>
              </a:rPr>
              <a:t>执行上述过程</a:t>
            </a:r>
            <a:r>
              <a:rPr kumimoji="1" lang="zh-CN" altLang="en-US" dirty="0">
                <a:latin typeface="Times New Roman" panose="02020603050405020304" charset="0"/>
                <a:cs typeface="Times New Roman" panose="02020603050405020304" charset="0"/>
              </a:rPr>
              <a:t>，反之不管。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115" y="243205"/>
            <a:ext cx="8086090" cy="737870"/>
          </a:xfrm>
        </p:spPr>
        <p:txBody>
          <a:bodyPr>
            <a:normAutofit/>
          </a:bodyPr>
          <a:lstStyle/>
          <a:p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广义上的中断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中断(广义的)是指程序执行过程中，遇到急需处理的事件时，暂时中止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上现行程序的运行，转去执行相应的事件处理程序，待处理完成后再返回原程序被中断处或调度其他程序执行的过程。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假定内核已被初始化，CPU已从实模式转到保护模式。</a:t>
            </a:r>
          </a:p>
          <a:p>
            <a:pPr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当CPU执行了当前指令之后，在对下一条指令执行前，CPU先要判断在执行当前指令的过程中是否发生了中断或异常。如果发生了一个中断或异常，那么CPU将做以下事情：</a:t>
            </a:r>
          </a:p>
          <a:p>
            <a:pPr lvl="1"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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确定所发生中断或异常的向量i(在0～255之间)</a:t>
            </a:r>
          </a:p>
          <a:p>
            <a:pPr lvl="1" algn="l">
              <a:lnSpc>
                <a:spcPct val="150000"/>
              </a:lnSpc>
              <a:spcBef>
                <a:spcPts val="700"/>
              </a:spcBef>
              <a:buClrTx/>
              <a:buSzTx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 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通过IDTR寄存器找到IDT表，读取IDT表第i项(或叫第i个门)。进行有效性检查、特权级变化检查。</a:t>
            </a:r>
          </a:p>
          <a:p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51D493F-805D-112C-CB4E-70F2227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特权级变换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当中断发生在用户态(特权级为</a:t>
            </a:r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)，而中断处理程序运行在内核态(特权级为</a:t>
            </a:r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)，特权级发生了变化，所以会引起堆栈的更换。也就是说，从用户堆栈切换到内核堆栈。</a:t>
            </a:r>
            <a:endParaRPr lang="en-US" alt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而当中断发生在内核态时，即</a:t>
            </a:r>
            <a:r>
              <a:rPr 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在内核中运行时，则不会更换堆栈。</a:t>
            </a:r>
          </a:p>
          <a:p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中断或异常发生时的堆栈变化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中断或异常发生时的堆栈变化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Object 2"/>
          <p:cNvSpPr>
            <a:spLocks noChangeAspect="1"/>
          </p:cNvSpPr>
          <p:nvPr/>
        </p:nvSpPr>
        <p:spPr>
          <a:xfrm>
            <a:off x="1714500" y="6215063"/>
            <a:ext cx="7429500" cy="642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标题 1"/>
          <p:cNvSpPr>
            <a:spLocks noGrp="1"/>
          </p:cNvSpPr>
          <p:nvPr>
            <p:ph type="ctrTitle"/>
          </p:nvPr>
        </p:nvSpPr>
        <p:spPr>
          <a:xfrm>
            <a:off x="1115616" y="2617787"/>
            <a:ext cx="7072313" cy="2063750"/>
          </a:xfrm>
        </p:spPr>
        <p:txBody>
          <a:bodyPr anchor="ctr"/>
          <a:lstStyle/>
          <a:p>
            <a:pPr defTabSz="914400" eaLnBrk="1" hangingPunct="1"/>
            <a:r>
              <a:rPr lang="en-US" altLang="zh-CN" sz="6000" b="1" kern="1200" baseline="0" dirty="0">
                <a:solidFill>
                  <a:srgbClr val="FF0000"/>
                </a:solidFill>
                <a:latin typeface="Times New Roman" panose="02020603050405020304" charset="0"/>
                <a:ea typeface="隶书" panose="02010509060101010101" pitchFamily="1" charset="-122"/>
                <a:sym typeface="Verdana" panose="020B0604030504040204" pitchFamily="2" charset="0"/>
              </a:rPr>
              <a:t>Thanks</a:t>
            </a:r>
            <a:r>
              <a:rPr lang="zh-CN" altLang="en-US" sz="6000" b="1" kern="1200" baseline="0" dirty="0">
                <a:solidFill>
                  <a:srgbClr val="FF0000"/>
                </a:solidFill>
                <a:latin typeface="Verdana" panose="020B0604030504040204" pitchFamily="2" charset="0"/>
                <a:ea typeface="隶书" panose="02010509060101010101" pitchFamily="1" charset="-122"/>
                <a:sym typeface="Verdana" panose="020B0604030504040204" pitchFamily="2" charset="0"/>
              </a:rPr>
              <a:t>！</a:t>
            </a:r>
          </a:p>
        </p:txBody>
      </p:sp>
      <p:sp>
        <p:nvSpPr>
          <p:cNvPr id="63494" name="文本占位符 2"/>
          <p:cNvSpPr>
            <a:spLocks noGrp="1"/>
          </p:cNvSpPr>
          <p:nvPr>
            <p:ph type="subTitle" idx="1"/>
          </p:nvPr>
        </p:nvSpPr>
        <p:spPr>
          <a:xfrm>
            <a:off x="1857375" y="5734050"/>
            <a:ext cx="7178675" cy="287338"/>
          </a:xfrm>
        </p:spPr>
        <p:txBody>
          <a:bodyPr>
            <a:normAutofit/>
          </a:bodyPr>
          <a:lstStyle/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2" charset="0"/>
              <a:ea typeface="华文新魏" panose="02010800040101010101" pitchFamily="2" charset="-122"/>
              <a:sym typeface="Verdana" panose="020B0604030504040204" pitchFamily="2" charset="0"/>
            </a:endParaRPr>
          </a:p>
          <a:p>
            <a:pPr marL="365125" indent="-282575" algn="l" defTabSz="914400">
              <a:lnSpc>
                <a:spcPct val="125000"/>
              </a:lnSpc>
              <a:spcBef>
                <a:spcPct val="25000"/>
              </a:spcBef>
              <a:buClr>
                <a:schemeClr val="accent1"/>
              </a:buClr>
              <a:buSzPct val="80000"/>
              <a:buFont typeface="Wingdings 2" panose="05020102010507070707" pitchFamily="2" charset="2"/>
              <a:buChar char=""/>
            </a:pPr>
            <a:endParaRPr lang="en-US" altLang="zh-CN" sz="800" b="1" kern="1200" baseline="0" dirty="0">
              <a:latin typeface="Verdana" panose="020B0604030504040204" pitchFamily="2" charset="0"/>
              <a:ea typeface="华文新魏" panose="02010800040101010101" pitchFamily="2" charset="-122"/>
              <a:sym typeface="Verdana" panose="020B0604030504040204" pitchFamily="2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7F91CDCB-7E7C-ED44-96C5-5C227A5307DE}" type="datetime1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2024/4/17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1200" smtClean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24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中断的分类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063625"/>
            <a:ext cx="8274685" cy="521970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从中断源的角度分类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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由计算机硬件异常或故障引起的中断，也称为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内部异常中断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Wingdings" panose="0500000000000000000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  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由程序中执行了中断指令引起的中断，也称为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软中断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。由程序员通过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或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INT3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指令触发，通常当做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处理，用处：实现系统调用。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Wingdings" panose="0500000000000000000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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外部设备(如输入输出设备)请求引起的中断，也称为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外部中断或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I/O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中断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中断的分类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063625"/>
            <a:ext cx="8279765" cy="52197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主要有两类：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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由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以外的事件引起的中断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I/O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中断、时钟中断、控制台中断等。 </a:t>
            </a:r>
            <a:endParaRPr lang="en-US" altLang="zh-CN"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endParaRPr lang="en-US" altLang="zh-CN" sz="18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Wingdings" panose="0500000000000000000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  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来自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的内部事件或程序执行中的事件引起的过程。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如由于</a:t>
            </a:r>
            <a:r>
              <a:rPr lang="en-US" altLang="zh-CN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sz="1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本身故障、程序故障和请求系统服务的指令引起的中断等。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    </a:t>
            </a:r>
            <a:b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777" y="1484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——</a:t>
            </a:r>
            <a:r>
              <a:rPr lang="zh-CN" altLang="en-US" sz="3200" b="1" dirty="0"/>
              <a:t>中断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357" y="321215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——</a:t>
            </a:r>
            <a:r>
              <a:rPr lang="zh-CN" altLang="en-US" sz="3200" b="1" dirty="0"/>
              <a:t>异常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异常的分类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5732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Fault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，是一种可被更正的异常，而且一旦被更正，程序可以不失连续性地继续执行。返回地址是产生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fault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的指令。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，一种在发生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的指令执行之后立即被报告的异常，它也允许程序或任务不失连续性地继续执行。返回地址是产生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trap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的指令之后的那条指令。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Abort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，不总是报告精确异常发生位置的异常，不允许程序或任务继续执行，而是用来报告严重错误的。</a:t>
            </a: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外部中断的分类</a:t>
            </a:r>
            <a:endParaRPr lang="zh-CN" altLang="en-US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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可屏蔽中断：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禁止响应某个中断，保证在执行一些重要的程序中不响应中断，以免造成迟缓而引起错误。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Wingdings" panose="05000000000000000000"/>
              </a:rPr>
              <a:t>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不可屏蔽中断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  <a:spcBef>
                <a:spcPts val="700"/>
              </a:spcBef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重新启动、电源故障、内存出错、总线出错等影响整个系统工作的中断是不能屏蔽的。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中断控制器和中断通道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可屏蔽中断与不可屏蔽中断(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NMI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)分别由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的两根引脚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INTR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NMI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来接收。</a:t>
            </a:r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8259A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8259A</a:t>
            </a:r>
            <a: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是一个可编程中断控制器</a:t>
            </a:r>
            <a:b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kumimoji="1"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(Programmable</a:t>
            </a:r>
            <a: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Interrupt</a:t>
            </a:r>
            <a: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Controller,</a:t>
            </a:r>
            <a: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PIC)</a:t>
            </a:r>
            <a: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。它是中断的管理者。</a:t>
            </a:r>
            <a:endParaRPr kumimoji="1"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主要功能：</a:t>
            </a:r>
            <a:endParaRPr kumimoji="1"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fontAlgn="auto">
              <a:lnSpc>
                <a:spcPct val="150000"/>
              </a:lnSpc>
            </a:pPr>
            <a:r>
              <a:rPr kumimoji="1"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设置外部中断的优先级</a:t>
            </a:r>
            <a:endParaRPr kumimoji="1" lang="en-US" alt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fontAlgn="auto">
              <a:lnSpc>
                <a:spcPct val="150000"/>
              </a:lnSpc>
            </a:pPr>
            <a:r>
              <a:rPr kumimoji="1" lang="zh-CN" altLang="en-US" sz="20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屏蔽某些外部中断等</a:t>
            </a:r>
            <a:endParaRPr kumimoji="1" lang="en-US" altLang="zh-CN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kumimoji="1" lang="zh-CN" altLang="en-US" sz="2800" b="1" cap="all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中断控制器和中断通道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6739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19275"/>
          </a:xfrm>
        </p:spPr>
        <p:txBody>
          <a:bodyPr>
            <a:normAutofit lnSpcReduction="20000"/>
          </a:bodyPr>
          <a:lstStyle/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一个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INTR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引脚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——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多个设备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因为每个设备都要使用中断，每个设备也就需要一个传送中断请求的通道。而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中只有一条接收可屏蔽中断请求的引脚，因此需要有一个机构来收集各个设备产生的各种中断请求，并按优先级排列送给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CPU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。这个机构称为中断控制器。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EF9B9F70-8C58-3040-9A2D-956B205AA78D}" type="datetime1">
              <a:rPr lang="zh-CN" altLang="en-US" smtClean="0"/>
              <a:t>2024/4/17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a16a6e5-4275-4fcd-9a11-89bf833cb564"/>
  <p:tag name="COMMONDATA" val="eyJoZGlkIjoiZTNiMmJjMGUyMDNhMGI0MjllZTc4OTE3ODRjOTBjM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8DC765"/>
      </a:hlink>
      <a:folHlink>
        <a:srgbClr val="AA8A14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Microsoft Macintosh PowerPoint</Application>
  <PresentationFormat>全屏显示(4:3)</PresentationFormat>
  <Paragraphs>163</Paragraphs>
  <Slides>24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DengXian</vt:lpstr>
      <vt:lpstr>DengXian Light</vt:lpstr>
      <vt:lpstr>华文新魏</vt:lpstr>
      <vt:lpstr>宋体</vt:lpstr>
      <vt:lpstr>微软雅黑</vt:lpstr>
      <vt:lpstr>Arial</vt:lpstr>
      <vt:lpstr>Calibri</vt:lpstr>
      <vt:lpstr>Times New Roman</vt:lpstr>
      <vt:lpstr>Verdana</vt:lpstr>
      <vt:lpstr>Wingdings 2</vt:lpstr>
      <vt:lpstr>Office 主题</vt:lpstr>
      <vt:lpstr>Paint.Picture</vt:lpstr>
      <vt:lpstr>PowerPoint 演示文稿</vt:lpstr>
      <vt:lpstr>广义上的中断</vt:lpstr>
      <vt:lpstr>中断的分类</vt:lpstr>
      <vt:lpstr>中断的分类</vt:lpstr>
      <vt:lpstr>异常的分类</vt:lpstr>
      <vt:lpstr>外部中断的分类</vt:lpstr>
      <vt:lpstr>中断控制器和中断通道</vt:lpstr>
      <vt:lpstr>8259A</vt:lpstr>
      <vt:lpstr>中断控制器和中断通道</vt:lpstr>
      <vt:lpstr>中断控制器和中断通道</vt:lpstr>
      <vt:lpstr>中断与异常的共同点</vt:lpstr>
      <vt:lpstr>中断与异常的区别</vt:lpstr>
      <vt:lpstr>中断与异常的区别</vt:lpstr>
      <vt:lpstr>中断与异常的区别</vt:lpstr>
      <vt:lpstr>中断与异常的区别</vt:lpstr>
      <vt:lpstr>中断向量</vt:lpstr>
      <vt:lpstr>中断向量表</vt:lpstr>
      <vt:lpstr>PowerPoint 演示文稿</vt:lpstr>
      <vt:lpstr>中断过程</vt:lpstr>
      <vt:lpstr>PowerPoint 演示文稿</vt:lpstr>
      <vt:lpstr>特权级变换</vt:lpstr>
      <vt:lpstr>中断或异常发生时的堆栈变化</vt:lpstr>
      <vt:lpstr>中断或异常发生时的堆栈变化</vt:lpstr>
      <vt:lpstr>Thanks！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华英基金会出国进修项目 申请报告</dc:title>
  <dc:creator>Xiaoxing Ma</dc:creator>
  <cp:lastModifiedBy>子 悦</cp:lastModifiedBy>
  <cp:revision>483</cp:revision>
  <dcterms:created xsi:type="dcterms:W3CDTF">2008-09-17T06:29:00Z</dcterms:created>
  <dcterms:modified xsi:type="dcterms:W3CDTF">2024-04-17T10:12:45Z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RubyTemplateID">
    <vt:lpwstr>8</vt:lpwstr>
  </property>
  <property fmtid="{D5CDD505-2E9C-101B-9397-08002B2CF9AE}" pid="4" name="ICV">
    <vt:lpwstr>F0024C1B81A049D399883A15C67CCA1F_13</vt:lpwstr>
  </property>
</Properties>
</file>