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6" r:id="rId2"/>
    <p:sldId id="434" r:id="rId3"/>
    <p:sldId id="435" r:id="rId4"/>
    <p:sldId id="439" r:id="rId5"/>
    <p:sldId id="440" r:id="rId6"/>
    <p:sldId id="441" r:id="rId7"/>
    <p:sldId id="442" r:id="rId8"/>
    <p:sldId id="448" r:id="rId9"/>
    <p:sldId id="449" r:id="rId10"/>
    <p:sldId id="451" r:id="rId11"/>
    <p:sldId id="450" r:id="rId12"/>
    <p:sldId id="452" r:id="rId13"/>
    <p:sldId id="454" r:id="rId14"/>
    <p:sldId id="438" r:id="rId15"/>
  </p:sldIdLst>
  <p:sldSz cx="9144000" cy="6858000" type="screen4x3"/>
  <p:notesSz cx="6858000" cy="9144000"/>
  <p:custDataLst>
    <p:tags r:id="rId18"/>
  </p:custDataLst>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9pPr>
  </p:defaultTextStyle>
  <p:extLst>
    <p:ext uri="{EFAFB233-063F-42B5-8137-9DF3F51BA10A}">
      <p15:sldGuideLst xmlns:p15="http://schemas.microsoft.com/office/powerpoint/2012/main">
        <p15:guide id="1" orient="horz" pos="2250" userDrawn="1">
          <p15:clr>
            <a:srgbClr val="A4A3A4"/>
          </p15:clr>
        </p15:guide>
        <p15:guide id="2" pos="28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0000"/>
    <a:srgbClr val="0000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p:restoredTop sz="90272" autoAdjust="0"/>
  </p:normalViewPr>
  <p:slideViewPr>
    <p:cSldViewPr showGuides="1">
      <p:cViewPr varScale="1">
        <p:scale>
          <a:sx n="115" d="100"/>
          <a:sy n="115" d="100"/>
        </p:scale>
        <p:origin x="1000" y="192"/>
      </p:cViewPr>
      <p:guideLst>
        <p:guide orient="horz" pos="2250"/>
        <p:guide pos="281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2024/4/17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3074" name="幻灯片图像占位符 3073"/>
          <p:cNvSpPr>
            <a:spLocks noGrp="1" noRot="1" noChangeAspect="1"/>
          </p:cNvSpPr>
          <p:nvPr>
            <p:ph type="sldImg" idx="2"/>
          </p:nvPr>
        </p:nvSpPr>
        <p:spPr>
          <a:xfrm>
            <a:off x="1050925" y="754063"/>
            <a:ext cx="4572000" cy="3294062"/>
          </a:xfrm>
          <a:prstGeom prst="rect">
            <a:avLst/>
          </a:prstGeom>
          <a:noFill/>
          <a:ln w="1">
            <a:noFill/>
          </a:ln>
        </p:spPr>
      </p:sp>
      <p:sp>
        <p:nvSpPr>
          <p:cNvPr id="3075" name="文本占位符 3074"/>
          <p:cNvSpPr>
            <a:spLocks noGrp="1"/>
          </p:cNvSpPr>
          <p:nvPr>
            <p:ph type="body" sz="quarter" idx="3"/>
          </p:nvPr>
        </p:nvSpPr>
        <p:spPr>
          <a:xfrm>
            <a:off x="538163" y="4387850"/>
            <a:ext cx="5780087" cy="3952875"/>
          </a:xfrm>
          <a:prstGeom prst="rect">
            <a:avLst/>
          </a:prstGeom>
          <a:noFill/>
          <a:ln w="1">
            <a:noFill/>
          </a:ln>
        </p:spPr>
        <p:txBody>
          <a:bodyPr/>
          <a:lstStyle/>
          <a:p>
            <a:pPr lvl="0"/>
            <a:r>
              <a:rPr lang="zh-CN" altLang="en-US"/>
              <a:t>单击此处编辑母版文本样式
第二级
第三级
第四级
第五级</a:t>
            </a:r>
          </a:p>
        </p:txBody>
      </p:sp>
      <p:sp>
        <p:nvSpPr>
          <p:cNvPr id="3076" name="页眉占位符 3075"/>
          <p:cNvSpPr>
            <a:spLocks noGrp="1"/>
          </p:cNvSpPr>
          <p:nvPr>
            <p:ph type="hdr" sz="quarter"/>
          </p:nvPr>
        </p:nvSpPr>
        <p:spPr>
          <a:xfrm>
            <a:off x="0" y="0"/>
            <a:ext cx="2973388" cy="457200"/>
          </a:xfrm>
          <a:prstGeom prst="rect">
            <a:avLst/>
          </a:prstGeom>
          <a:noFill/>
          <a:ln w="1">
            <a:noFill/>
          </a:ln>
        </p:spPr>
        <p:txBody>
          <a:bodyPr/>
          <a:lstStyle/>
          <a:p>
            <a:pPr lvl="0" eaLnBrk="1" latinLnBrk="0" hangingPunct="1"/>
            <a:endParaRPr lang="zh-CN" altLang="en-US" sz="1200" dirty="0"/>
          </a:p>
        </p:txBody>
      </p:sp>
      <p:sp>
        <p:nvSpPr>
          <p:cNvPr id="3077" name="日期占位符 3076"/>
          <p:cNvSpPr>
            <a:spLocks noGrp="1"/>
          </p:cNvSpPr>
          <p:nvPr>
            <p:ph type="dt" idx="1"/>
          </p:nvPr>
        </p:nvSpPr>
        <p:spPr>
          <a:xfrm>
            <a:off x="3884613" y="0"/>
            <a:ext cx="2973387" cy="457200"/>
          </a:xfrm>
          <a:prstGeom prst="rect">
            <a:avLst/>
          </a:prstGeom>
          <a:noFill/>
          <a:ln w="1">
            <a:noFill/>
          </a:ln>
        </p:spPr>
        <p:txBody>
          <a:bodyPr/>
          <a:lstStyle/>
          <a:p>
            <a:pPr lvl="0" algn="r" eaLnBrk="1" latinLnBrk="0" hangingPunct="1"/>
            <a:endParaRPr lang="zh-CN" altLang="en-US" sz="1200" dirty="0"/>
          </a:p>
        </p:txBody>
      </p:sp>
      <p:sp>
        <p:nvSpPr>
          <p:cNvPr id="3078" name="页脚占位符 3077"/>
          <p:cNvSpPr>
            <a:spLocks noGrp="1"/>
          </p:cNvSpPr>
          <p:nvPr>
            <p:ph type="ftr" sz="quarter" idx="4"/>
          </p:nvPr>
        </p:nvSpPr>
        <p:spPr>
          <a:xfrm>
            <a:off x="0" y="8686800"/>
            <a:ext cx="2973388" cy="457200"/>
          </a:xfrm>
          <a:prstGeom prst="rect">
            <a:avLst/>
          </a:prstGeom>
          <a:noFill/>
          <a:ln w="1">
            <a:noFill/>
          </a:ln>
        </p:spPr>
        <p:txBody>
          <a:bodyPr/>
          <a:lstStyle/>
          <a:p>
            <a:pPr lvl="0" eaLnBrk="1" latinLnBrk="0" hangingPunct="1"/>
            <a:endParaRPr lang="zh-CN" altLang="en-US" sz="1200" dirty="0"/>
          </a:p>
        </p:txBody>
      </p:sp>
      <p:sp>
        <p:nvSpPr>
          <p:cNvPr id="3079" name="灯片编号占位符 3078"/>
          <p:cNvSpPr>
            <a:spLocks noGrp="1"/>
          </p:cNvSpPr>
          <p:nvPr>
            <p:ph type="sldNum" sz="quarter" idx="5"/>
          </p:nvPr>
        </p:nvSpPr>
        <p:spPr>
          <a:xfrm>
            <a:off x="3884613" y="8686800"/>
            <a:ext cx="2973387" cy="457200"/>
          </a:xfrm>
          <a:prstGeom prst="rect">
            <a:avLst/>
          </a:prstGeom>
          <a:noFill/>
          <a:ln w="1">
            <a:noFill/>
          </a:ln>
        </p:spPr>
        <p:txBody>
          <a:bodyPr/>
          <a:lstStyle/>
          <a:p>
            <a:pPr lvl="0" algn="r" eaLnBrk="1" latinLnBrk="0" hangingPunct="1"/>
            <a:fld id="{9A0DB2DC-4C9A-4742-B13C-FB6460FD3503}" type="slidenum">
              <a:rPr lang="zh-CN" altLang="en-US" sz="1200" dirty="0"/>
              <a:t>‹#›</a:t>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libri" panose="020F0502020204030204" pitchFamily="2"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1413" y="754063"/>
            <a:ext cx="4391025" cy="3294062"/>
          </a:xfrm>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680"/>
            <a:ext cx="7055485" cy="2387600"/>
          </a:xfrm>
        </p:spPr>
        <p:txBody>
          <a:bodyPr anchor="b"/>
          <a:lstStyle>
            <a:lvl1pPr algn="ctr">
              <a:defRPr sz="4500"/>
            </a:lvl1pPr>
          </a:lstStyle>
          <a:p>
            <a:r>
              <a:rPr kumimoji="1" lang="zh-CN" altLang="en-US"/>
              <a:t>单击此处编辑母版标题样式</a:t>
            </a:r>
          </a:p>
        </p:txBody>
      </p:sp>
      <p:sp>
        <p:nvSpPr>
          <p:cNvPr id="3" name="副标题 2"/>
          <p:cNvSpPr>
            <a:spLocks noGrp="1"/>
          </p:cNvSpPr>
          <p:nvPr>
            <p:ph type="subTitle" idx="1"/>
          </p:nvPr>
        </p:nvSpPr>
        <p:spPr>
          <a:xfrm>
            <a:off x="1143000" y="3602355"/>
            <a:ext cx="7055485" cy="165544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pPr lvl="0" eaLnBrk="1" hangingPunct="1"/>
            <a:fld id="{088198DC-96CD-A849-BEED-04FDE9F52BA3}" type="datetime1">
              <a:rPr lang="zh-CN" altLang="en-US" smtClean="0"/>
              <a:t>2024/4/17</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幻灯片编号占位符 5"/>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pPr lvl="0" eaLnBrk="1" hangingPunct="1"/>
            <a:fld id="{65FC3E19-F574-2247-94A1-90E83C5B97B5}" type="datetime1">
              <a:rPr lang="zh-CN" altLang="en-US" smtClean="0"/>
              <a:t>2024/4/17</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幻灯片编号占位符 5"/>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628650" y="365125"/>
            <a:ext cx="5800725"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pPr lvl="0" eaLnBrk="1" hangingPunct="1"/>
            <a:fld id="{30AFCA51-0863-5B4E-8631-AABEE8A89E47}" type="datetime1">
              <a:rPr lang="zh-CN" altLang="en-US" smtClean="0"/>
              <a:t>2024/4/17</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幻灯片编号占位符 5"/>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pPr lvl="0" eaLnBrk="1" hangingPunct="1"/>
            <a:fld id="{EF9B9F70-8C58-3040-9A2D-956B205AA78D}" type="datetime1">
              <a:rPr lang="zh-CN" altLang="en-US" smtClean="0"/>
              <a:t>2024/4/17</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幻灯片编号占位符 5"/>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kumimoji="1"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pPr lvl="0" eaLnBrk="1" hangingPunct="1"/>
            <a:fld id="{34687A15-02D3-084F-8FF6-789AE7AD17D9}" type="datetime1">
              <a:rPr lang="zh-CN" altLang="en-US" smtClean="0"/>
              <a:t>2024/4/17</a:t>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幻灯片编号占位符 5"/>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06400" y="116840"/>
            <a:ext cx="8091805" cy="864235"/>
          </a:xfrm>
        </p:spPr>
        <p:txBody>
          <a:bodyPr/>
          <a:lstStyle/>
          <a:p>
            <a:r>
              <a:rPr kumimoji="1" lang="zh-CN" altLang="en-US"/>
              <a:t>单击此处编辑母版标题样式</a:t>
            </a:r>
          </a:p>
        </p:txBody>
      </p:sp>
      <p:sp>
        <p:nvSpPr>
          <p:cNvPr id="3" name="内容占位符 2"/>
          <p:cNvSpPr>
            <a:spLocks noGrp="1"/>
          </p:cNvSpPr>
          <p:nvPr>
            <p:ph sz="half" idx="1"/>
          </p:nvPr>
        </p:nvSpPr>
        <p:spPr>
          <a:xfrm>
            <a:off x="406400" y="1036320"/>
            <a:ext cx="4108450" cy="5219700"/>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29150" y="1036320"/>
            <a:ext cx="3886200" cy="5220000"/>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pPr lvl="0" eaLnBrk="1" hangingPunct="1"/>
            <a:fld id="{DEC5E74D-D278-9847-81DD-34D3A5406A60}" type="datetime1">
              <a:rPr lang="zh-CN" altLang="en-US" smtClean="0"/>
              <a:t>2024/4/17</a:t>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幻灯片编号占位符 6"/>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78106"/>
            <a:ext cx="7886700" cy="864000"/>
          </a:xfrm>
        </p:spPr>
        <p:txBody>
          <a:bodyPr/>
          <a:lstStyle/>
          <a:p>
            <a:r>
              <a:rPr kumimoji="1" lang="zh-CN" altLang="en-US"/>
              <a:t>单击此处编辑母版标题样式</a:t>
            </a:r>
          </a:p>
        </p:txBody>
      </p:sp>
      <p:sp>
        <p:nvSpPr>
          <p:cNvPr id="3" name="文本占位符 2"/>
          <p:cNvSpPr>
            <a:spLocks noGrp="1"/>
          </p:cNvSpPr>
          <p:nvPr>
            <p:ph type="body" idx="1"/>
          </p:nvPr>
        </p:nvSpPr>
        <p:spPr>
          <a:xfrm>
            <a:off x="629842" y="105251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a:t>单击此处编辑母版文本样式</a:t>
            </a:r>
          </a:p>
        </p:txBody>
      </p:sp>
      <p:sp>
        <p:nvSpPr>
          <p:cNvPr id="4" name="内容占位符 3"/>
          <p:cNvSpPr>
            <a:spLocks noGrp="1"/>
          </p:cNvSpPr>
          <p:nvPr>
            <p:ph sz="half" idx="2"/>
          </p:nvPr>
        </p:nvSpPr>
        <p:spPr>
          <a:xfrm>
            <a:off x="629920" y="1986915"/>
            <a:ext cx="3868420" cy="4203065"/>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29150" y="105251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a:t>单击此处编辑母版文本样式</a:t>
            </a:r>
          </a:p>
        </p:txBody>
      </p:sp>
      <p:sp>
        <p:nvSpPr>
          <p:cNvPr id="6" name="内容占位符 5"/>
          <p:cNvSpPr>
            <a:spLocks noGrp="1"/>
          </p:cNvSpPr>
          <p:nvPr>
            <p:ph sz="quarter" idx="4"/>
          </p:nvPr>
        </p:nvSpPr>
        <p:spPr>
          <a:xfrm>
            <a:off x="4629150" y="1986915"/>
            <a:ext cx="3887470" cy="4203065"/>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pPr lvl="0" eaLnBrk="1" hangingPunct="1"/>
            <a:fld id="{E4F12959-4DC2-EA4B-BE35-2016B1E3EB91}" type="datetime1">
              <a:rPr lang="zh-CN" altLang="en-US" smtClean="0"/>
              <a:t>2024/4/17</a:t>
            </a:fld>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幻灯片编号占位符 8"/>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pPr lvl="0" eaLnBrk="1" hangingPunct="1"/>
            <a:fld id="{74906FFF-F6ED-C743-9978-39425522CDD9}" type="datetime1">
              <a:rPr lang="zh-CN" altLang="en-US" smtClean="0"/>
              <a:t>2024/4/17</a:t>
            </a:fld>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幻灯片编号占位符 4"/>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2BD14B80-69B7-CA4B-AD67-20EC131AF164}" type="datetime1">
              <a:rPr lang="zh-CN" altLang="en-US" smtClean="0"/>
              <a:t>2024/4/17</a:t>
            </a:fld>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幻灯片编号占位符 3"/>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kumimoji="1"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pPr lvl="0" eaLnBrk="1" hangingPunct="1"/>
            <a:fld id="{64478E21-662A-2B43-98D0-1CBCA27AB4D9}" type="datetime1">
              <a:rPr lang="zh-CN" altLang="en-US" smtClean="0"/>
              <a:t>2024/4/17</a:t>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幻灯片编号占位符 6"/>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kumimoji="1"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pPr lvl="0" eaLnBrk="1" hangingPunct="1"/>
            <a:fld id="{56346CE5-7A3E-0645-BCD8-8B0418EBEBE3}" type="datetime1">
              <a:rPr lang="zh-CN" altLang="en-US" smtClean="0"/>
              <a:t>2024/4/17</a:t>
            </a:fld>
            <a:endParaRPr lang="zh-CN" altLang="en-US" dirty="0"/>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pPr lvl="0" eaLnBrk="1" hangingPunct="1"/>
            <a:fld id="{9A0DB2DC-4C9A-4742-B13C-FB6460FD3503}" type="slidenum">
              <a:rPr lang="zh-CN" altLang="en-US" smtClean="0"/>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12115" y="116840"/>
            <a:ext cx="8086090" cy="864235"/>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411480" y="1063625"/>
            <a:ext cx="8103870" cy="5219700"/>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lvl="0" eaLnBrk="1" hangingPunct="1"/>
            <a:fld id="{4BB68009-C906-8C42-B264-1BB5B5679AA1}" type="datetime1">
              <a:rPr lang="zh-CN" altLang="en-US" smtClean="0"/>
              <a:t>2024/4/17</a:t>
            </a:fld>
            <a:endParaRPr lang="zh-CN" altLang="en-US" dirty="0"/>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lvl="0" eaLnBrk="1" hangingPunct="1"/>
            <a:endParaRPr lang="zh-CN" altLang="en-US" dirty="0"/>
          </a:p>
        </p:txBody>
      </p:sp>
      <p:sp>
        <p:nvSpPr>
          <p:cNvPr id="6" name="幻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lvl="0" eaLnBrk="1" hangingPunct="1"/>
            <a:fld id="{9A0DB2DC-4C9A-4742-B13C-FB6460FD3503}" type="slidenum">
              <a:rPr lang="zh-CN" altLang="en-US" smtClean="0"/>
              <a:t>‹#›</a:t>
            </a:fld>
            <a:endParaRPr lang="zh-CN" altLang="en-US" dirty="0"/>
          </a:p>
        </p:txBody>
      </p:sp>
      <p:graphicFrame>
        <p:nvGraphicFramePr>
          <p:cNvPr id="7" name="对象 6"/>
          <p:cNvGraphicFramePr>
            <a:graphicFrameLocks noChangeAspect="1"/>
          </p:cNvGraphicFramePr>
          <p:nvPr userDrawn="1"/>
        </p:nvGraphicFramePr>
        <p:xfrm>
          <a:off x="8460105" y="44450"/>
          <a:ext cx="662969" cy="829829"/>
        </p:xfrm>
        <a:graphic>
          <a:graphicData uri="http://schemas.openxmlformats.org/presentationml/2006/ole">
            <mc:AlternateContent xmlns:mc="http://schemas.openxmlformats.org/markup-compatibility/2006">
              <mc:Choice xmlns:v="urn:schemas-microsoft-com:vml" Requires="v">
                <p:oleObj r:id="rId15" imgW="3683000" imgH="4610100" progId="Paint.Picture">
                  <p:embed/>
                </p:oleObj>
              </mc:Choice>
              <mc:Fallback>
                <p:oleObj r:id="rId15" imgW="3683000" imgH="4610100" progId="Paint.Picture">
                  <p:embed/>
                  <p:pic>
                    <p:nvPicPr>
                      <p:cNvPr id="0" name="图片 24836"/>
                      <p:cNvPicPr/>
                      <p:nvPr/>
                    </p:nvPicPr>
                    <p:blipFill>
                      <a:blip r:embed="rId16"/>
                      <a:stretch>
                        <a:fillRect/>
                      </a:stretch>
                    </p:blipFill>
                    <p:spPr>
                      <a:xfrm>
                        <a:off x="8460105" y="44450"/>
                        <a:ext cx="662969" cy="829829"/>
                      </a:xfrm>
                      <a:prstGeom prst="rect">
                        <a:avLst/>
                      </a:prstGeom>
                    </p:spPr>
                  </p:pic>
                </p:oleObj>
              </mc:Fallback>
            </mc:AlternateContent>
          </a:graphicData>
        </a:graphic>
      </p:graphicFrame>
      <p:sp>
        <p:nvSpPr>
          <p:cNvPr id="63490" name="AutoShape 4"/>
          <p:cNvSpPr/>
          <p:nvPr userDrawn="1">
            <p:custDataLst>
              <p:tags r:id="rId13"/>
            </p:custDataLst>
          </p:nvPr>
        </p:nvSpPr>
        <p:spPr>
          <a:xfrm>
            <a:off x="417830" y="965200"/>
            <a:ext cx="8162925" cy="98425"/>
          </a:xfrm>
          <a:custGeom>
            <a:avLst/>
            <a:gdLst>
              <a:gd name="txL" fmla="*/ 0 w 1000"/>
              <a:gd name="txT" fmla="*/ 0 h 1000"/>
              <a:gd name="txR" fmla="*/ 1000 w 1000"/>
              <a:gd name="txB" fmla="*/ 1000 h 1000"/>
            </a:gdLst>
            <a:ahLst/>
            <a:cxnLst>
              <a:cxn ang="0">
                <a:pos x="0" y="0"/>
              </a:cxn>
              <a:cxn ang="0">
                <a:pos x="585" y="0"/>
              </a:cxn>
              <a:cxn ang="0">
                <a:pos x="585" y="1000"/>
              </a:cxn>
              <a:cxn ang="0">
                <a:pos x="0" y="1000"/>
              </a:cxn>
              <a:cxn ang="0">
                <a:pos x="0" y="0"/>
              </a:cxn>
              <a:cxn ang="0">
                <a:pos x="1000" y="0"/>
              </a:cxn>
            </a:cxnLst>
            <a:rect l="txL" t="txT" r="txR" b="txB"/>
            <a:pathLst>
              <a:path w="1000" h="1000" stroke="0">
                <a:moveTo>
                  <a:pt x="0" y="0"/>
                </a:moveTo>
                <a:lnTo>
                  <a:pt x="585" y="0"/>
                </a:lnTo>
                <a:lnTo>
                  <a:pt x="585" y="1000"/>
                </a:lnTo>
                <a:lnTo>
                  <a:pt x="0" y="1000"/>
                </a:lnTo>
                <a:close/>
              </a:path>
              <a:path w="1000" h="1000">
                <a:moveTo>
                  <a:pt x="0" y="0"/>
                </a:moveTo>
                <a:lnTo>
                  <a:pt x="1000" y="0"/>
                </a:lnTo>
              </a:path>
            </a:pathLst>
          </a:custGeom>
          <a:solidFill>
            <a:schemeClr val="tx1"/>
          </a:solidFill>
          <a:ln w="9525" cap="flat" cmpd="sng">
            <a:solidFill>
              <a:schemeClr val="tx1"/>
            </a:solidFill>
            <a:prstDash val="solid"/>
            <a:miter/>
            <a:headEnd type="none" w="med" len="med"/>
            <a:tailEnd type="none" w="med" len="med"/>
          </a:ln>
        </p:spPr>
        <p:txBody>
          <a:bodyPr/>
          <a:lstStyle/>
          <a:p>
            <a:pPr lvl="0" eaLnBrk="0" hangingPunct="0"/>
            <a:endParaRPr lang="zh-CN" altLang="en-US" sz="2400" dirty="0">
              <a:solidFill>
                <a:srgbClr val="000000"/>
              </a:solidFill>
              <a:latin typeface="Times New Roman" panose="02020603050405020304" charset="0"/>
              <a:ea typeface="宋体" panose="02010600030101010101" pitchFamily="2" charset="-122"/>
              <a:sym typeface="Times New Roman" panose="02020603050405020304" charset="0"/>
            </a:endParaRPr>
          </a:p>
        </p:txBody>
      </p:sp>
      <p:sp>
        <p:nvSpPr>
          <p:cNvPr id="63491" name="Line 5"/>
          <p:cNvSpPr/>
          <p:nvPr userDrawn="1">
            <p:custDataLst>
              <p:tags r:id="rId14"/>
            </p:custDataLst>
          </p:nvPr>
        </p:nvSpPr>
        <p:spPr>
          <a:xfrm flipV="1">
            <a:off x="607327" y="6314758"/>
            <a:ext cx="7924800" cy="0"/>
          </a:xfrm>
          <a:prstGeom prst="line">
            <a:avLst/>
          </a:prstGeom>
          <a:ln w="3175" cap="flat" cmpd="sng">
            <a:solidFill>
              <a:schemeClr val="tx1"/>
            </a:solidFill>
            <a:prstDash val="solid"/>
            <a:bevel/>
            <a:headEnd type="none" w="med" len="med"/>
            <a:tailEnd type="none" w="med" len="med"/>
          </a:ln>
        </p:spPr>
        <p:txBody>
          <a:bodyPr/>
          <a:lstStyle/>
          <a:p>
            <a:pPr lvl="0" eaLnBrk="0" hangingPunct="0"/>
            <a:endParaRPr lang="zh-CN" altLang="en-US" dirty="0">
              <a:solidFill>
                <a:srgbClr val="000000"/>
              </a:solidFill>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fld id="{DB7F1D23-2875-3040-89B3-A53CEAF676F3}" type="datetime1">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t>2024/4/17</a:t>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t>1</a:t>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5" name="矩形 4"/>
          <p:cNvSpPr/>
          <p:nvPr/>
        </p:nvSpPr>
        <p:spPr>
          <a:xfrm>
            <a:off x="251460" y="836295"/>
            <a:ext cx="8352790" cy="2882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a:spLocks noGrp="1"/>
          </p:cNvSpPr>
          <p:nvPr>
            <p:custDataLst>
              <p:tags r:id="rId1"/>
            </p:custDataLst>
          </p:nvPr>
        </p:nvSpPr>
        <p:spPr>
          <a:xfrm>
            <a:off x="685800" y="609600"/>
            <a:ext cx="7879715" cy="2652395"/>
          </a:xfrm>
          <a:prstGeom prst="rect">
            <a:avLst/>
          </a:prstGeom>
        </p:spPr>
        <p:txBody>
          <a:bodyPr vert="horz" lIns="91440" tIns="45720" rIns="91440" bIns="45720" rtlCol="0" anchor="b">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pPr algn="ctr" fontAlgn="auto">
              <a:buClrTx/>
              <a:buSzTx/>
              <a:buFontTx/>
            </a:pPr>
            <a:r>
              <a:rPr kumimoji="1" lang="zh-CN" altLang="en-US" dirty="0">
                <a:solidFill>
                  <a:srgbClr val="FF0000"/>
                </a:solidFill>
                <a:latin typeface="华文新魏" panose="02010800040101010101" pitchFamily="2" charset="-122"/>
                <a:ea typeface="华文新魏" panose="02010800040101010101" pitchFamily="2" charset="-122"/>
                <a:cs typeface="华文新魏" panose="02010800040101010101" pitchFamily="2" charset="-122"/>
              </a:rPr>
              <a:t>操作系统实验三</a:t>
            </a:r>
            <a:br>
              <a:rPr kumimoji="1" lang="zh-CN" altLang="en-US" dirty="0">
                <a:solidFill>
                  <a:srgbClr val="FF0000"/>
                </a:solidFill>
                <a:latin typeface="华文新魏" panose="02010800040101010101" pitchFamily="2" charset="-122"/>
                <a:ea typeface="华文新魏" panose="02010800040101010101" pitchFamily="2" charset="-122"/>
                <a:cs typeface="华文新魏" panose="02010800040101010101" pitchFamily="2" charset="-122"/>
              </a:rPr>
            </a:br>
            <a:r>
              <a:rPr kumimoji="1" lang="zh-CN" altLang="en-US" sz="4800" dirty="0">
                <a:solidFill>
                  <a:srgbClr val="FF0000"/>
                </a:solidFill>
                <a:latin typeface="华文新魏" panose="02010800040101010101" pitchFamily="2" charset="-122"/>
                <a:ea typeface="华文新魏" panose="02010800040101010101" pitchFamily="2" charset="-122"/>
                <a:cs typeface="华文新魏" panose="02010800040101010101" pitchFamily="2" charset="-122"/>
                <a:sym typeface="+mn-ea"/>
              </a:rPr>
              <a:t>实模式和保护模式下的中断</a:t>
            </a:r>
            <a:endParaRPr kumimoji="1" lang="zh-CN" altLang="en-US" sz="4800" dirty="0">
              <a:solidFill>
                <a:srgbClr val="FF0000"/>
              </a:solidFill>
              <a:latin typeface="华文新魏" panose="02010800040101010101" pitchFamily="2" charset="-122"/>
              <a:ea typeface="华文新魏" panose="02010800040101010101" pitchFamily="2" charset="-122"/>
              <a:cs typeface="华文新魏" panose="02010800040101010101" pitchFamily="2" charset="-122"/>
            </a:endParaRPr>
          </a:p>
        </p:txBody>
      </p:sp>
      <p:cxnSp>
        <p:nvCxnSpPr>
          <p:cNvPr id="8" name="直接连接符 7"/>
          <p:cNvCxnSpPr/>
          <p:nvPr/>
        </p:nvCxnSpPr>
        <p:spPr>
          <a:xfrm flipV="1">
            <a:off x="756593" y="3212579"/>
            <a:ext cx="7847965" cy="635"/>
          </a:xfrm>
          <a:prstGeom prst="line">
            <a:avLst/>
          </a:prstGeom>
        </p:spPr>
        <p:style>
          <a:lnRef idx="1">
            <a:schemeClr val="dk1"/>
          </a:lnRef>
          <a:fillRef idx="0">
            <a:schemeClr val="dk1"/>
          </a:fillRef>
          <a:effectRef idx="0">
            <a:schemeClr val="dk1"/>
          </a:effectRef>
          <a:fontRef idx="minor">
            <a:schemeClr val="tx1"/>
          </a:fontRef>
        </p:style>
      </p:cxnSp>
      <p:sp>
        <p:nvSpPr>
          <p:cNvPr id="9" name="副标题 2"/>
          <p:cNvSpPr>
            <a:spLocks noGrp="1"/>
          </p:cNvSpPr>
          <p:nvPr>
            <p:custDataLst>
              <p:tags r:id="rId2"/>
            </p:custDataLst>
          </p:nvPr>
        </p:nvSpPr>
        <p:spPr>
          <a:xfrm>
            <a:off x="685800" y="3361690"/>
            <a:ext cx="7889875" cy="1752600"/>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85000"/>
              <a:buFont typeface="Arial" panose="020B0604020202020204"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anose="020B0604020202020204"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anose="020B0604020202020204"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anose="020B0604020202020204"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9pPr>
          </a:lstStyle>
          <a:p>
            <a:pPr algn="ctr"/>
            <a:r>
              <a:rPr kumimoji="1" lang="zh-CN" altLang="en-US" sz="4000" dirty="0">
                <a:latin typeface="华文新魏" panose="02010800040101010101" pitchFamily="2" charset="-122"/>
                <a:ea typeface="华文新魏" panose="02010800040101010101" pitchFamily="2" charset="-122"/>
              </a:rPr>
              <a:t>南京大学</a:t>
            </a:r>
            <a:r>
              <a:rPr kumimoji="1" lang="zh-CN" altLang="en-US" sz="4000">
                <a:latin typeface="华文新魏" panose="02010800040101010101" pitchFamily="2" charset="-122"/>
                <a:ea typeface="华文新魏" panose="02010800040101010101" pitchFamily="2" charset="-122"/>
              </a:rPr>
              <a:t>软件学院</a:t>
            </a:r>
            <a:endParaRPr kumimoji="1" lang="zh-CN" altLang="en-US" sz="4000" dirty="0">
              <a:latin typeface="华文新魏" panose="02010800040101010101" pitchFamily="2" charset="-122"/>
              <a:ea typeface="华文新魏" panose="0201080004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t>2024/4/17</a:t>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t>10</a:t>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7" name="矩形 6"/>
          <p:cNvSpPr/>
          <p:nvPr/>
        </p:nvSpPr>
        <p:spPr>
          <a:xfrm>
            <a:off x="383807" y="476906"/>
            <a:ext cx="3636645" cy="521970"/>
          </a:xfrm>
          <a:prstGeom prst="rect">
            <a:avLst/>
          </a:prstGeom>
        </p:spPr>
        <p:txBody>
          <a:bodyPr wrap="none">
            <a:spAutoFit/>
          </a:bodyPr>
          <a:lstStyle/>
          <a:p>
            <a:pPr algn="l">
              <a:buClrTx/>
              <a:buSzTx/>
            </a:pPr>
            <a:r>
              <a:rPr lang="zh-CN" altLang="en-US" sz="2800" b="1" dirty="0">
                <a:solidFill>
                  <a:srgbClr val="FF0000"/>
                </a:solidFill>
                <a:latin typeface="微软雅黑" panose="020B0503020204020204" charset="-122"/>
                <a:ea typeface="微软雅黑" panose="020B0503020204020204" charset="-122"/>
                <a:cs typeface="+mn-ea"/>
              </a:rPr>
              <a:t>中断描述符表（IDT）</a:t>
            </a:r>
          </a:p>
        </p:txBody>
      </p:sp>
      <p:sp>
        <p:nvSpPr>
          <p:cNvPr id="5" name="矩形 4"/>
          <p:cNvSpPr/>
          <p:nvPr/>
        </p:nvSpPr>
        <p:spPr>
          <a:xfrm>
            <a:off x="251460" y="1097915"/>
            <a:ext cx="8509635" cy="2839720"/>
          </a:xfrm>
          <a:prstGeom prst="rect">
            <a:avLst/>
          </a:prstGeom>
        </p:spPr>
        <p:txBody>
          <a:bodyPr wrap="square">
            <a:noAutofit/>
          </a:bodyPr>
          <a:lstStyle/>
          <a:p>
            <a:pPr marL="285750" indent="-285750">
              <a:lnSpc>
                <a:spcPct val="150000"/>
              </a:lnSpc>
              <a:buFont typeface="Wingdings" panose="05000000000000000000" pitchFamily="2" charset="2"/>
              <a:buChar char="Ø"/>
            </a:pPr>
            <a:r>
              <a:rPr lang="zh-CN" altLang="en-US" sz="1400" dirty="0"/>
              <a:t>在</a:t>
            </a:r>
            <a:r>
              <a:rPr lang="en-US" altLang="zh-CN" sz="1400" dirty="0"/>
              <a:t>80x86</a:t>
            </a:r>
            <a:r>
              <a:rPr lang="zh-CN" altLang="en-US" sz="1400" dirty="0"/>
              <a:t>系列中为中断服务提供中断</a:t>
            </a:r>
            <a:r>
              <a:rPr lang="en-US" altLang="zh-CN" sz="1400" dirty="0"/>
              <a:t>/</a:t>
            </a:r>
            <a:r>
              <a:rPr lang="zh-CN" altLang="en-US" sz="1400" dirty="0"/>
              <a:t>陷阱描述符，这些描述符构成中断描述符表（</a:t>
            </a:r>
            <a:r>
              <a:rPr lang="en-US" altLang="zh-CN" sz="1400" dirty="0"/>
              <a:t>IDT</a:t>
            </a:r>
            <a:r>
              <a:rPr lang="zh-CN" altLang="en-US" sz="1400" dirty="0"/>
              <a:t>） </a:t>
            </a:r>
            <a:endParaRPr lang="en-US" altLang="zh-CN" sz="1400" dirty="0"/>
          </a:p>
          <a:p>
            <a:pPr marL="285750" indent="-285750">
              <a:lnSpc>
                <a:spcPct val="150000"/>
              </a:lnSpc>
              <a:buFont typeface="Wingdings" panose="05000000000000000000" pitchFamily="2" charset="2"/>
              <a:buChar char="Ø"/>
            </a:pPr>
            <a:r>
              <a:rPr lang="zh-CN" altLang="en-US" sz="1400" dirty="0"/>
              <a:t>引入一个</a:t>
            </a:r>
            <a:r>
              <a:rPr lang="en-US" altLang="zh-CN" sz="1400" dirty="0"/>
              <a:t>48</a:t>
            </a:r>
            <a:r>
              <a:rPr lang="zh-CN" altLang="en-US" sz="1400" dirty="0"/>
              <a:t>位的全地址寄存器（即中断描述符表寄存器</a:t>
            </a:r>
            <a:r>
              <a:rPr lang="en-US" altLang="zh-CN" sz="1400" dirty="0"/>
              <a:t>IDTR</a:t>
            </a:r>
            <a:r>
              <a:rPr lang="zh-CN" altLang="en-US" sz="1400" dirty="0"/>
              <a:t>）存放</a:t>
            </a:r>
            <a:r>
              <a:rPr lang="en-US" altLang="zh-CN" sz="1400" dirty="0"/>
              <a:t>IDT</a:t>
            </a:r>
            <a:r>
              <a:rPr lang="zh-CN" altLang="en-US" sz="1400" dirty="0"/>
              <a:t>的内存地址，因此不再限于底部</a:t>
            </a:r>
            <a:r>
              <a:rPr lang="en-US" altLang="zh-CN" sz="1400" dirty="0"/>
              <a:t>1K</a:t>
            </a:r>
            <a:r>
              <a:rPr lang="zh-CN" altLang="en-US" sz="1400" dirty="0"/>
              <a:t>位置 </a:t>
            </a:r>
            <a:endParaRPr lang="en-US" altLang="zh-CN" sz="1400" dirty="0"/>
          </a:p>
          <a:p>
            <a:pPr marL="285750" indent="-285750">
              <a:lnSpc>
                <a:spcPct val="150000"/>
              </a:lnSpc>
              <a:buFont typeface="Wingdings" panose="05000000000000000000" pitchFamily="2" charset="2"/>
              <a:buChar char="Ø"/>
            </a:pPr>
            <a:r>
              <a:rPr lang="zh-CN" altLang="en-US" sz="1400" dirty="0"/>
              <a:t>和</a:t>
            </a:r>
            <a:r>
              <a:rPr lang="en-US" altLang="zh-CN" sz="1400" dirty="0"/>
              <a:t>GDTR</a:t>
            </a:r>
            <a:r>
              <a:rPr lang="zh-CN" altLang="en-US" sz="1400" dirty="0"/>
              <a:t>一样，</a:t>
            </a:r>
            <a:r>
              <a:rPr lang="en-US" altLang="zh-CN" sz="1400" dirty="0"/>
              <a:t>IDTR</a:t>
            </a:r>
            <a:r>
              <a:rPr lang="zh-CN" altLang="en-US" sz="1400" dirty="0"/>
              <a:t>包含</a:t>
            </a:r>
            <a:r>
              <a:rPr lang="en-US" altLang="zh-CN" sz="1400" dirty="0"/>
              <a:t>32</a:t>
            </a:r>
            <a:r>
              <a:rPr lang="zh-CN" altLang="en-US" sz="1400" dirty="0"/>
              <a:t>位的基地址和</a:t>
            </a:r>
            <a:r>
              <a:rPr lang="en-US" altLang="zh-CN" sz="1400" dirty="0"/>
              <a:t>16</a:t>
            </a:r>
            <a:r>
              <a:rPr lang="zh-CN" altLang="en-US" sz="1400" dirty="0"/>
              <a:t>位段限，基地址定义中断描述符表</a:t>
            </a:r>
            <a:r>
              <a:rPr lang="en-US" altLang="zh-CN" sz="1400" dirty="0"/>
              <a:t>IDT</a:t>
            </a:r>
            <a:r>
              <a:rPr lang="zh-CN" altLang="en-US" sz="1400" dirty="0"/>
              <a:t>在存储器中的起始点，段限定义中断描述符表所占的字节个数</a:t>
            </a:r>
          </a:p>
          <a:p>
            <a:pPr marL="285750" indent="-285750">
              <a:lnSpc>
                <a:spcPct val="150000"/>
              </a:lnSpc>
              <a:buFont typeface="Wingdings" panose="05000000000000000000" pitchFamily="2" charset="2"/>
              <a:buChar char="Ø"/>
            </a:pPr>
            <a:r>
              <a:rPr lang="zh-CN" altLang="en-US" sz="1400" dirty="0"/>
              <a:t>理论上</a:t>
            </a:r>
            <a:r>
              <a:rPr lang="en-US" altLang="zh-CN" sz="1400" dirty="0"/>
              <a:t>IDT</a:t>
            </a:r>
            <a:r>
              <a:rPr lang="zh-CN" altLang="en-US" sz="1400" dirty="0"/>
              <a:t>表同样可以有</a:t>
            </a:r>
            <a:r>
              <a:rPr lang="en-US" altLang="zh-CN" sz="1400" dirty="0"/>
              <a:t>8K</a:t>
            </a:r>
            <a:r>
              <a:rPr lang="zh-CN" altLang="en-US" sz="1400" dirty="0"/>
              <a:t>项，可是因为</a:t>
            </a:r>
            <a:r>
              <a:rPr lang="en-US" altLang="zh-CN" sz="1400" dirty="0"/>
              <a:t>80x86</a:t>
            </a:r>
            <a:r>
              <a:rPr lang="zh-CN" altLang="en-US" sz="1400" dirty="0"/>
              <a:t>只支持</a:t>
            </a:r>
            <a:r>
              <a:rPr lang="en-US" altLang="zh-CN" sz="1400" dirty="0"/>
              <a:t>256</a:t>
            </a:r>
            <a:r>
              <a:rPr lang="zh-CN" altLang="en-US" sz="1400" dirty="0"/>
              <a:t>个中断，因此</a:t>
            </a:r>
            <a:r>
              <a:rPr lang="en-US" altLang="zh-CN" sz="1400" dirty="0"/>
              <a:t>IDT</a:t>
            </a:r>
            <a:r>
              <a:rPr lang="zh-CN" altLang="en-US" sz="1400" dirty="0"/>
              <a:t>实际上最大只能有</a:t>
            </a:r>
            <a:r>
              <a:rPr lang="en-US" altLang="zh-CN" sz="1400" dirty="0"/>
              <a:t>256</a:t>
            </a:r>
            <a:r>
              <a:rPr lang="zh-CN" altLang="en-US" sz="1400" dirty="0"/>
              <a:t>项（</a:t>
            </a:r>
            <a:r>
              <a:rPr lang="en-US" altLang="zh-CN" sz="1400" dirty="0"/>
              <a:t>2K</a:t>
            </a:r>
            <a:r>
              <a:rPr lang="zh-CN" altLang="en-US" sz="1400" dirty="0"/>
              <a:t>大小）</a:t>
            </a:r>
          </a:p>
        </p:txBody>
      </p:sp>
      <p:pic>
        <p:nvPicPr>
          <p:cNvPr id="8" name="图片 7"/>
          <p:cNvPicPr>
            <a:picLocks noChangeAspect="1"/>
          </p:cNvPicPr>
          <p:nvPr/>
        </p:nvPicPr>
        <p:blipFill>
          <a:blip r:embed="rId2"/>
          <a:stretch>
            <a:fillRect/>
          </a:stretch>
        </p:blipFill>
        <p:spPr>
          <a:xfrm>
            <a:off x="2195597" y="3068691"/>
            <a:ext cx="5360669" cy="3093720"/>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t>2024/4/17</a:t>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t>11</a:t>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7" name="矩形 6"/>
          <p:cNvSpPr/>
          <p:nvPr/>
        </p:nvSpPr>
        <p:spPr>
          <a:xfrm>
            <a:off x="455562" y="405151"/>
            <a:ext cx="3134360" cy="521970"/>
          </a:xfrm>
          <a:prstGeom prst="rect">
            <a:avLst/>
          </a:prstGeom>
        </p:spPr>
        <p:txBody>
          <a:bodyPr wrap="none">
            <a:spAutoFit/>
          </a:bodyPr>
          <a:lstStyle/>
          <a:p>
            <a:pPr algn="l">
              <a:buClrTx/>
              <a:buSzTx/>
            </a:pPr>
            <a:r>
              <a:rPr lang="zh-CN" altLang="en-US" sz="2800" b="1" dirty="0">
                <a:solidFill>
                  <a:srgbClr val="FF0000"/>
                </a:solidFill>
                <a:latin typeface="微软雅黑" panose="020B0503020204020204" charset="-122"/>
                <a:ea typeface="微软雅黑" panose="020B0503020204020204" charset="-122"/>
                <a:cs typeface="+mn-ea"/>
              </a:rPr>
              <a:t>中断描述符(cont.)</a:t>
            </a:r>
          </a:p>
        </p:txBody>
      </p:sp>
      <p:pic>
        <p:nvPicPr>
          <p:cNvPr id="4" name="图片 3"/>
          <p:cNvPicPr>
            <a:picLocks noChangeAspect="1"/>
          </p:cNvPicPr>
          <p:nvPr/>
        </p:nvPicPr>
        <p:blipFill>
          <a:blip r:embed="rId2"/>
          <a:stretch>
            <a:fillRect/>
          </a:stretch>
        </p:blipFill>
        <p:spPr>
          <a:xfrm>
            <a:off x="1475820" y="4581399"/>
            <a:ext cx="6328409" cy="1770698"/>
          </a:xfrm>
          <a:prstGeom prst="rect">
            <a:avLst/>
          </a:prstGeom>
        </p:spPr>
      </p:pic>
      <p:sp>
        <p:nvSpPr>
          <p:cNvPr id="5" name="矩形 4"/>
          <p:cNvSpPr/>
          <p:nvPr/>
        </p:nvSpPr>
        <p:spPr>
          <a:xfrm>
            <a:off x="179705" y="1104900"/>
            <a:ext cx="8696325" cy="4032885"/>
          </a:xfrm>
          <a:prstGeom prst="rect">
            <a:avLst/>
          </a:prstGeom>
        </p:spPr>
        <p:txBody>
          <a:bodyPr wrap="square">
            <a:noAutofit/>
          </a:bodyPr>
          <a:lstStyle/>
          <a:p>
            <a:pPr marL="285750" indent="-285750">
              <a:lnSpc>
                <a:spcPct val="150000"/>
              </a:lnSpc>
              <a:buFont typeface="Wingdings" panose="05000000000000000000" pitchFamily="2" charset="2"/>
              <a:buChar char="Ø"/>
            </a:pPr>
            <a:r>
              <a:rPr lang="zh-CN" altLang="en-US" dirty="0"/>
              <a:t>低地址的0和1两个字节是中断代码的偏移量A15～A0； 高地址的6和7两个字节是中断代码的偏移量A31～A16；</a:t>
            </a:r>
            <a:endParaRPr lang="en-US" altLang="zh-CN" dirty="0"/>
          </a:p>
          <a:p>
            <a:pPr marL="285750" indent="-285750">
              <a:lnSpc>
                <a:spcPct val="150000"/>
              </a:lnSpc>
              <a:buFont typeface="Wingdings" panose="05000000000000000000" pitchFamily="2" charset="2"/>
              <a:buChar char="Ø"/>
            </a:pPr>
            <a:r>
              <a:rPr lang="zh-CN" altLang="en-US" dirty="0"/>
              <a:t>2和3两个字节是段选择符，段选择符和偏移量用来形成中断服务子程序的入口地址； </a:t>
            </a:r>
            <a:endParaRPr lang="en-US" altLang="zh-CN" dirty="0"/>
          </a:p>
          <a:p>
            <a:pPr marL="285750" indent="-285750">
              <a:lnSpc>
                <a:spcPct val="150000"/>
              </a:lnSpc>
              <a:buFont typeface="Wingdings" panose="05000000000000000000" pitchFamily="2" charset="2"/>
              <a:buChar char="Ø"/>
            </a:pPr>
            <a:r>
              <a:rPr lang="zh-CN" altLang="en-US" dirty="0"/>
              <a:t>4和5两个字节称为访问权限字节，它标识该中断描述符是否有效、服务程序的特权级和描述符的类型等信息； </a:t>
            </a:r>
            <a:r>
              <a:rPr lang="en-US" altLang="zh-CN" dirty="0"/>
              <a:t>	</a:t>
            </a:r>
          </a:p>
          <a:p>
            <a:pPr lvl="1">
              <a:lnSpc>
                <a:spcPct val="150000"/>
              </a:lnSpc>
            </a:pPr>
            <a:r>
              <a:rPr lang="zh-CN" altLang="en-US" sz="1400" dirty="0"/>
              <a:t>I. P（present）：表示中断描述符的有效性； </a:t>
            </a:r>
            <a:endParaRPr lang="en-US" altLang="zh-CN" sz="1400" dirty="0"/>
          </a:p>
          <a:p>
            <a:pPr lvl="1">
              <a:lnSpc>
                <a:spcPct val="150000"/>
              </a:lnSpc>
            </a:pPr>
            <a:r>
              <a:rPr lang="zh-CN" altLang="en-US" sz="1400" dirty="0"/>
              <a:t>II. DPL（descriptor privilege level）； </a:t>
            </a:r>
            <a:endParaRPr lang="en-US" altLang="zh-CN" sz="1400" dirty="0"/>
          </a:p>
          <a:p>
            <a:pPr lvl="1">
              <a:lnSpc>
                <a:spcPct val="150000"/>
              </a:lnSpc>
            </a:pPr>
            <a:r>
              <a:rPr lang="zh-CN" altLang="en-US" sz="1400" dirty="0"/>
              <a:t>III. TYPE：指示中断描述符的不同类型</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Line 5"/>
          <p:cNvSpPr/>
          <p:nvPr/>
        </p:nvSpPr>
        <p:spPr>
          <a:xfrm flipV="1">
            <a:off x="455562" y="6215063"/>
            <a:ext cx="7924800" cy="0"/>
          </a:xfrm>
          <a:prstGeom prst="line">
            <a:avLst/>
          </a:prstGeom>
          <a:ln w="3175" cap="flat" cmpd="sng">
            <a:solidFill>
              <a:schemeClr val="tx1"/>
            </a:solidFill>
            <a:prstDash val="solid"/>
            <a:bevel/>
            <a:headEnd type="none" w="med" len="med"/>
            <a:tailEnd type="none" w="med" len="med"/>
          </a:ln>
        </p:spPr>
        <p:txBody>
          <a:bodyPr/>
          <a:lstStyle/>
          <a:p>
            <a:pPr lvl="0" eaLnBrk="0" hangingPunct="0"/>
            <a:endParaRPr lang="zh-CN" altLang="en-US" dirty="0">
              <a:solidFill>
                <a:srgbClr val="000000"/>
              </a:solidFill>
              <a:latin typeface="Arial" panose="020B0604020202020204" pitchFamily="34" charset="0"/>
              <a:ea typeface="宋体" panose="02010600030101010101" pitchFamily="2" charset="-122"/>
            </a:endParaRPr>
          </a:p>
        </p:txBody>
      </p:sp>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t>2024/4/17</a:t>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t>12</a:t>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7" name="矩形 6"/>
          <p:cNvSpPr/>
          <p:nvPr/>
        </p:nvSpPr>
        <p:spPr>
          <a:xfrm>
            <a:off x="540017" y="312441"/>
            <a:ext cx="3027680" cy="521970"/>
          </a:xfrm>
          <a:prstGeom prst="rect">
            <a:avLst/>
          </a:prstGeom>
        </p:spPr>
        <p:txBody>
          <a:bodyPr wrap="none">
            <a:spAutoFit/>
          </a:bodyPr>
          <a:lstStyle/>
          <a:p>
            <a:pPr algn="l">
              <a:buClrTx/>
              <a:buSzTx/>
            </a:pPr>
            <a:r>
              <a:rPr lang="zh-CN" altLang="en-US" sz="2800" b="1" dirty="0">
                <a:solidFill>
                  <a:srgbClr val="FF0000"/>
                </a:solidFill>
                <a:latin typeface="微软雅黑" panose="020B0503020204020204" charset="-122"/>
                <a:ea typeface="微软雅黑" panose="020B0503020204020204" charset="-122"/>
                <a:cs typeface="+mn-ea"/>
              </a:rPr>
              <a:t>中断（保护模式）</a:t>
            </a:r>
          </a:p>
        </p:txBody>
      </p:sp>
      <p:sp>
        <p:nvSpPr>
          <p:cNvPr id="5" name="矩形 4"/>
          <p:cNvSpPr/>
          <p:nvPr/>
        </p:nvSpPr>
        <p:spPr>
          <a:xfrm>
            <a:off x="251773" y="1062948"/>
            <a:ext cx="8280920" cy="2155825"/>
          </a:xfrm>
          <a:prstGeom prst="rect">
            <a:avLst/>
          </a:prstGeom>
        </p:spPr>
        <p:txBody>
          <a:bodyPr wrap="square">
            <a:spAutoFit/>
          </a:bodyPr>
          <a:lstStyle/>
          <a:p>
            <a:pPr marL="0" lvl="1">
              <a:lnSpc>
                <a:spcPct val="120000"/>
              </a:lnSpc>
            </a:pPr>
            <a:r>
              <a:rPr lang="en-US" altLang="zh-CN" sz="1600" dirty="0"/>
              <a:t>       </a:t>
            </a:r>
            <a:r>
              <a:rPr lang="zh-CN" altLang="en-US" sz="1600" dirty="0"/>
              <a:t>保护模式下的中断过程则较为复杂，它要借助中断门描述符来获取中断子程序这个目标 段的描述符，也就是说必须经过两次查表才能获得中断服务子程序的入口地址 </a:t>
            </a:r>
            <a:endParaRPr lang="en-US" altLang="zh-CN" sz="1600" dirty="0"/>
          </a:p>
          <a:p>
            <a:pPr marL="0" lvl="1">
              <a:lnSpc>
                <a:spcPct val="120000"/>
              </a:lnSpc>
            </a:pPr>
            <a:r>
              <a:rPr lang="en-US" altLang="zh-CN" sz="1600" dirty="0"/>
              <a:t>1. </a:t>
            </a:r>
            <a:r>
              <a:rPr lang="zh-CN" altLang="en-US" sz="1600" dirty="0"/>
              <a:t>装载中断描述符表寄存器</a:t>
            </a:r>
            <a:r>
              <a:rPr lang="en-US" altLang="zh-CN" sz="1600" dirty="0"/>
              <a:t>CPU</a:t>
            </a:r>
            <a:r>
              <a:rPr lang="zh-CN" altLang="en-US" sz="1600" dirty="0"/>
              <a:t>切换到保护模式之前，运行于实模式下的初始化程序必须使用</a:t>
            </a:r>
            <a:r>
              <a:rPr lang="en-US" altLang="zh-CN" sz="1600" dirty="0"/>
              <a:t>LIDT</a:t>
            </a:r>
            <a:r>
              <a:rPr lang="zh-CN" altLang="en-US" sz="1600" dirty="0"/>
              <a:t>指令装载中断描述符表</a:t>
            </a:r>
            <a:r>
              <a:rPr lang="en-US" altLang="zh-CN" sz="1600" dirty="0"/>
              <a:t>IDT</a:t>
            </a:r>
            <a:r>
              <a:rPr lang="zh-CN" altLang="en-US" sz="1600" dirty="0"/>
              <a:t>，将</a:t>
            </a:r>
            <a:r>
              <a:rPr lang="en-US" altLang="zh-CN" sz="1600" dirty="0"/>
              <a:t>IDT</a:t>
            </a:r>
            <a:r>
              <a:rPr lang="zh-CN" altLang="en-US" sz="1600" dirty="0"/>
              <a:t>基地址与段界值装入</a:t>
            </a:r>
            <a:r>
              <a:rPr lang="en-US" altLang="zh-CN" sz="1600" dirty="0"/>
              <a:t>IDTR</a:t>
            </a:r>
            <a:r>
              <a:rPr lang="zh-CN" altLang="en-US" sz="1600" dirty="0"/>
              <a:t>。如果不完成这一步操作，系统就会</a:t>
            </a:r>
            <a:r>
              <a:rPr lang="en-US" altLang="zh-CN" sz="1600" dirty="0"/>
              <a:t>100%</a:t>
            </a:r>
            <a:r>
              <a:rPr lang="zh-CN" altLang="en-US" sz="1600" dirty="0"/>
              <a:t>崩溃。在返回实模式或系统复位时，</a:t>
            </a:r>
            <a:r>
              <a:rPr lang="en-US" altLang="zh-CN" sz="1600" dirty="0"/>
              <a:t>IDTR</a:t>
            </a:r>
            <a:r>
              <a:rPr lang="zh-CN" altLang="en-US" sz="1600" dirty="0"/>
              <a:t>中自动装入</a:t>
            </a:r>
            <a:r>
              <a:rPr lang="en-US" altLang="zh-CN" sz="1600" dirty="0"/>
              <a:t>000000H</a:t>
            </a:r>
            <a:r>
              <a:rPr lang="zh-CN" altLang="en-US" sz="1600" dirty="0"/>
              <a:t>的基地址值与</a:t>
            </a:r>
            <a:r>
              <a:rPr lang="en-US" altLang="zh-CN" sz="1600" dirty="0"/>
              <a:t>03FFH</a:t>
            </a:r>
            <a:r>
              <a:rPr lang="zh-CN" altLang="en-US" sz="1600" dirty="0"/>
              <a:t>的段界值。可见实模式的中断向量表是固定在存储器的最底部，而保护模式下的</a:t>
            </a:r>
            <a:r>
              <a:rPr lang="en-US" altLang="zh-CN" sz="1600" dirty="0"/>
              <a:t>IDT</a:t>
            </a:r>
            <a:r>
              <a:rPr lang="zh-CN" altLang="en-US" sz="1600" dirty="0"/>
              <a:t>则是可以改变的。 </a:t>
            </a:r>
            <a:endParaRPr lang="en-US" altLang="zh-CN" sz="1600" dirty="0"/>
          </a:p>
        </p:txBody>
      </p:sp>
      <p:pic>
        <p:nvPicPr>
          <p:cNvPr id="6" name="图片 5"/>
          <p:cNvPicPr>
            <a:picLocks noChangeAspect="1"/>
          </p:cNvPicPr>
          <p:nvPr>
            <p:custDataLst>
              <p:tags r:id="rId1"/>
            </p:custDataLst>
          </p:nvPr>
        </p:nvPicPr>
        <p:blipFill>
          <a:blip r:embed="rId3"/>
          <a:stretch>
            <a:fillRect/>
          </a:stretch>
        </p:blipFill>
        <p:spPr>
          <a:xfrm>
            <a:off x="2196465" y="3139440"/>
            <a:ext cx="5776797" cy="3484517"/>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403350" y="2421255"/>
            <a:ext cx="6827124" cy="4118066"/>
          </a:xfrm>
          <a:prstGeom prst="rect">
            <a:avLst/>
          </a:prstGeom>
        </p:spPr>
      </p:pic>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t>2024/4/17</a:t>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t>13</a:t>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7" name="矩形 6"/>
          <p:cNvSpPr/>
          <p:nvPr/>
        </p:nvSpPr>
        <p:spPr>
          <a:xfrm>
            <a:off x="611772" y="312441"/>
            <a:ext cx="3027680" cy="521970"/>
          </a:xfrm>
          <a:prstGeom prst="rect">
            <a:avLst/>
          </a:prstGeom>
        </p:spPr>
        <p:txBody>
          <a:bodyPr wrap="none">
            <a:spAutoFit/>
          </a:bodyPr>
          <a:lstStyle/>
          <a:p>
            <a:pPr algn="l">
              <a:buClrTx/>
              <a:buSzTx/>
            </a:pPr>
            <a:r>
              <a:rPr lang="zh-CN" altLang="en-US" sz="2800" b="1" dirty="0">
                <a:solidFill>
                  <a:srgbClr val="FF0000"/>
                </a:solidFill>
                <a:latin typeface="微软雅黑" panose="020B0503020204020204" charset="-122"/>
                <a:ea typeface="微软雅黑" panose="020B0503020204020204" charset="-122"/>
                <a:cs typeface="+mn-ea"/>
              </a:rPr>
              <a:t>中断（保护模式）</a:t>
            </a:r>
          </a:p>
        </p:txBody>
      </p:sp>
      <p:sp>
        <p:nvSpPr>
          <p:cNvPr id="5" name="矩形 4"/>
          <p:cNvSpPr/>
          <p:nvPr/>
        </p:nvSpPr>
        <p:spPr>
          <a:xfrm>
            <a:off x="382270" y="1195705"/>
            <a:ext cx="8653780" cy="1198880"/>
          </a:xfrm>
          <a:prstGeom prst="rect">
            <a:avLst/>
          </a:prstGeom>
        </p:spPr>
        <p:txBody>
          <a:bodyPr wrap="square">
            <a:spAutoFit/>
          </a:bodyPr>
          <a:lstStyle/>
          <a:p>
            <a:pPr marL="0" lvl="1">
              <a:lnSpc>
                <a:spcPct val="150000"/>
              </a:lnSpc>
            </a:pPr>
            <a:r>
              <a:rPr lang="en-US" altLang="zh-CN" sz="1600" dirty="0"/>
              <a:t>2. </a:t>
            </a:r>
            <a:r>
              <a:rPr lang="zh-CN" altLang="en-US" sz="1600" dirty="0"/>
              <a:t>查中断描述符表以</a:t>
            </a:r>
            <a:r>
              <a:rPr lang="en-US" altLang="zh-CN" sz="1600" dirty="0"/>
              <a:t>IDTR</a:t>
            </a:r>
            <a:r>
              <a:rPr lang="zh-CN" altLang="en-US" sz="1600" dirty="0"/>
              <a:t>指定的中断描述符表的基地址为起始地址，用调用号</a:t>
            </a:r>
            <a:r>
              <a:rPr lang="en-US" altLang="zh-CN" sz="1600" dirty="0"/>
              <a:t>N×8</a:t>
            </a:r>
            <a:r>
              <a:rPr lang="zh-CN" altLang="en-US" sz="1600" dirty="0"/>
              <a:t>算出偏移量，即为</a:t>
            </a:r>
            <a:r>
              <a:rPr lang="en-US" altLang="zh-CN" sz="1600" dirty="0"/>
              <a:t>N</a:t>
            </a:r>
            <a:r>
              <a:rPr lang="zh-CN" altLang="en-US" sz="1600" dirty="0"/>
              <a:t>号中断门描述符的首地址，由此处取出中断门的</a:t>
            </a:r>
            <a:r>
              <a:rPr lang="en-US" altLang="zh-CN" sz="1600" dirty="0"/>
              <a:t>8</a:t>
            </a:r>
            <a:r>
              <a:rPr lang="zh-CN" altLang="en-US" sz="1600" dirty="0"/>
              <a:t>个字节</a:t>
            </a:r>
            <a:endParaRPr lang="en-US" altLang="zh-CN" sz="1600" dirty="0"/>
          </a:p>
          <a:p>
            <a:pPr marL="0" lvl="1">
              <a:lnSpc>
                <a:spcPct val="150000"/>
              </a:lnSpc>
            </a:pPr>
            <a:r>
              <a:rPr lang="en-US" altLang="zh-CN" sz="1600" dirty="0"/>
              <a:t>3.</a:t>
            </a:r>
            <a:r>
              <a:rPr lang="zh-CN" altLang="en-US" sz="1600" dirty="0"/>
              <a:t>查全局或局部描述符表根据中断门中的选择子（段选择符）和偏移量得到中断处理程序入口</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3" name="标题 1"/>
          <p:cNvSpPr>
            <a:spLocks noGrp="1"/>
          </p:cNvSpPr>
          <p:nvPr>
            <p:ph type="ctrTitle"/>
          </p:nvPr>
        </p:nvSpPr>
        <p:spPr>
          <a:xfrm>
            <a:off x="1115616" y="2617787"/>
            <a:ext cx="7072313" cy="2063750"/>
          </a:xfrm>
        </p:spPr>
        <p:txBody>
          <a:bodyPr anchor="ctr"/>
          <a:lstStyle/>
          <a:p>
            <a:pPr defTabSz="914400" eaLnBrk="1" hangingPunct="1"/>
            <a:r>
              <a:rPr lang="en-US" altLang="zh-CN" sz="6000" b="1" kern="1200" baseline="0" dirty="0">
                <a:solidFill>
                  <a:srgbClr val="FF0000"/>
                </a:solidFill>
                <a:latin typeface="Times New Roman" panose="02020603050405020304" charset="0"/>
                <a:ea typeface="隶书" panose="02010509060101010101" pitchFamily="1" charset="-122"/>
                <a:sym typeface="Verdana" panose="020B0604030504040204" pitchFamily="2" charset="0"/>
              </a:rPr>
              <a:t>Thanks</a:t>
            </a:r>
            <a:r>
              <a:rPr lang="zh-CN" altLang="en-US" sz="6000" b="1" kern="1200" baseline="0" dirty="0">
                <a:solidFill>
                  <a:srgbClr val="FF0000"/>
                </a:solidFill>
                <a:latin typeface="Verdana" panose="020B0604030504040204" pitchFamily="2" charset="0"/>
                <a:ea typeface="隶书" panose="02010509060101010101" pitchFamily="1" charset="-122"/>
                <a:sym typeface="Verdana" panose="020B0604030504040204" pitchFamily="2" charset="0"/>
              </a:rPr>
              <a:t>！</a:t>
            </a:r>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t>2024/4/17</a:t>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t>14</a:t>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t>2024/4/17</a:t>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t>2</a:t>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6" name="矩形 5"/>
          <p:cNvSpPr/>
          <p:nvPr/>
        </p:nvSpPr>
        <p:spPr>
          <a:xfrm>
            <a:off x="395555" y="1700287"/>
            <a:ext cx="8262664" cy="1879232"/>
          </a:xfrm>
          <a:prstGeom prst="rect">
            <a:avLst/>
          </a:prstGeom>
        </p:spPr>
        <p:txBody>
          <a:bodyPr wrap="square">
            <a:spAutoFit/>
          </a:bodyPr>
          <a:lstStyle/>
          <a:p>
            <a:pPr>
              <a:lnSpc>
                <a:spcPct val="150000"/>
              </a:lnSpc>
            </a:pPr>
            <a:r>
              <a:rPr lang="en-US" altLang="zh-CN" dirty="0"/>
              <a:t>       </a:t>
            </a:r>
            <a:r>
              <a:rPr lang="zh-CN" altLang="en-US" sz="2000" dirty="0"/>
              <a:t>对应每个中断源设置一个向量。这些向量顺序存在主存储器的特定存储区。向量的内容是相应中断服务程序的起始地址和处理机状态字。在响应中断时，由中断系统硬件提供向量地址，处理机根据该地址取得向量，并转入相应的中断服务程序</a:t>
            </a:r>
            <a:endParaRPr lang="zh-CN" altLang="en-US" dirty="0"/>
          </a:p>
        </p:txBody>
      </p:sp>
      <p:sp>
        <p:nvSpPr>
          <p:cNvPr id="12" name="矩形 11"/>
          <p:cNvSpPr/>
          <p:nvPr/>
        </p:nvSpPr>
        <p:spPr>
          <a:xfrm>
            <a:off x="425450" y="332740"/>
            <a:ext cx="1089025" cy="521970"/>
          </a:xfrm>
          <a:prstGeom prst="rect">
            <a:avLst/>
          </a:prstGeom>
        </p:spPr>
        <p:txBody>
          <a:bodyPr wrap="square">
            <a:spAutoFit/>
          </a:bodyPr>
          <a:lstStyle/>
          <a:p>
            <a:r>
              <a:rPr lang="zh-CN" altLang="en-US" sz="2800" b="1" dirty="0">
                <a:solidFill>
                  <a:srgbClr val="FF0000"/>
                </a:solidFill>
                <a:latin typeface="微软雅黑" panose="020B0503020204020204" charset="-122"/>
                <a:ea typeface="微软雅黑" panose="020B0503020204020204" charset="-122"/>
              </a:rPr>
              <a:t>中断</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t>2024/4/17</a:t>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t>3</a:t>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6" name="矩形 5"/>
          <p:cNvSpPr/>
          <p:nvPr/>
        </p:nvSpPr>
        <p:spPr>
          <a:xfrm>
            <a:off x="899592" y="1858845"/>
            <a:ext cx="6948772" cy="1476375"/>
          </a:xfrm>
          <a:prstGeom prst="rect">
            <a:avLst/>
          </a:prstGeom>
        </p:spPr>
        <p:txBody>
          <a:bodyPr wrap="square">
            <a:spAutoFit/>
          </a:bodyPr>
          <a:lstStyle/>
          <a:p>
            <a:pPr marL="285750" indent="-285750">
              <a:buFont typeface="Wingdings" panose="05000000000000000000" pitchFamily="2" charset="2"/>
              <a:buChar char="p"/>
            </a:pPr>
            <a:r>
              <a:rPr lang="zh-CN" altLang="en-US" dirty="0"/>
              <a:t>我们把每个中断服务程序进行编号，这个号就代表一个中断服务程序，就是中断类型码。这个中断类型码是计算机用来查找中断向量用的。</a:t>
            </a:r>
            <a:endParaRPr lang="en-US" altLang="zh-CN" dirty="0"/>
          </a:p>
          <a:p>
            <a:pPr marL="285750" indent="-285750">
              <a:buFont typeface="Wingdings" panose="05000000000000000000" pitchFamily="2" charset="2"/>
              <a:buChar char="p"/>
            </a:pPr>
            <a:endParaRPr lang="zh-CN" altLang="en-US" dirty="0"/>
          </a:p>
          <a:p>
            <a:pPr marL="285750" indent="-285750">
              <a:buFont typeface="Wingdings" panose="05000000000000000000" pitchFamily="2" charset="2"/>
              <a:buChar char="p"/>
            </a:pPr>
            <a:r>
              <a:rPr lang="zh-CN" altLang="en-US" dirty="0"/>
              <a:t>中断指令的一般格式为 “INT n”，其中，n被称为“中断类型码”</a:t>
            </a:r>
          </a:p>
        </p:txBody>
      </p:sp>
      <p:sp>
        <p:nvSpPr>
          <p:cNvPr id="7" name="矩形 6"/>
          <p:cNvSpPr/>
          <p:nvPr/>
        </p:nvSpPr>
        <p:spPr>
          <a:xfrm>
            <a:off x="394335" y="405130"/>
            <a:ext cx="2197100" cy="521970"/>
          </a:xfrm>
          <a:prstGeom prst="rect">
            <a:avLst/>
          </a:prstGeom>
        </p:spPr>
        <p:txBody>
          <a:bodyPr wrap="square">
            <a:spAutoFit/>
          </a:bodyPr>
          <a:lstStyle/>
          <a:p>
            <a:pPr algn="l">
              <a:buClrTx/>
              <a:buSzTx/>
            </a:pPr>
            <a:r>
              <a:rPr lang="zh-CN" altLang="en-US" sz="2800" b="1" dirty="0">
                <a:solidFill>
                  <a:srgbClr val="FF0000"/>
                </a:solidFill>
                <a:latin typeface="微软雅黑" panose="020B0503020204020204" charset="-122"/>
                <a:ea typeface="微软雅黑" panose="020B0503020204020204" charset="-122"/>
                <a:cs typeface="+mn-ea"/>
              </a:rPr>
              <a:t>中断类型码</a:t>
            </a:r>
          </a:p>
        </p:txBody>
      </p:sp>
      <p:pic>
        <p:nvPicPr>
          <p:cNvPr id="8" name="图片 7"/>
          <p:cNvPicPr>
            <a:picLocks noChangeAspect="1"/>
          </p:cNvPicPr>
          <p:nvPr/>
        </p:nvPicPr>
        <p:blipFill>
          <a:blip r:embed="rId2"/>
          <a:stretch>
            <a:fillRect/>
          </a:stretch>
        </p:blipFill>
        <p:spPr>
          <a:xfrm>
            <a:off x="286286" y="3680783"/>
            <a:ext cx="8571428" cy="2466667"/>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t>2024/4/17</a:t>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t>4</a:t>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6" name="矩形 5"/>
          <p:cNvSpPr/>
          <p:nvPr/>
        </p:nvSpPr>
        <p:spPr>
          <a:xfrm>
            <a:off x="379730" y="1215390"/>
            <a:ext cx="8572500" cy="3891280"/>
          </a:xfrm>
          <a:prstGeom prst="rect">
            <a:avLst/>
          </a:prstGeom>
        </p:spPr>
        <p:txBody>
          <a:bodyPr wrap="square">
            <a:noAutofit/>
          </a:bodyPr>
          <a:lstStyle/>
          <a:p>
            <a:pPr marL="285750" indent="-285750">
              <a:lnSpc>
                <a:spcPct val="200000"/>
              </a:lnSpc>
              <a:buFont typeface="Wingdings" panose="05000000000000000000" pitchFamily="2" charset="2"/>
              <a:buChar char="p"/>
            </a:pPr>
            <a:r>
              <a:rPr lang="zh-CN" altLang="en-US" sz="1600" dirty="0"/>
              <a:t>中断向量表是指中断服务程序入口地址的偏移量与段基值，一个中断向量占据</a:t>
            </a:r>
            <a:r>
              <a:rPr lang="en-US" altLang="zh-CN" sz="1600" dirty="0"/>
              <a:t>4</a:t>
            </a:r>
            <a:r>
              <a:rPr lang="zh-CN" altLang="en-US" sz="1600" dirty="0"/>
              <a:t>字节空间。中断向量表是</a:t>
            </a:r>
            <a:r>
              <a:rPr lang="en-US" altLang="zh-CN" sz="1600" dirty="0"/>
              <a:t>8086</a:t>
            </a:r>
            <a:r>
              <a:rPr lang="zh-CN" altLang="en-US" sz="1600" dirty="0"/>
              <a:t>系统内存中最低端</a:t>
            </a:r>
            <a:r>
              <a:rPr lang="en-US" altLang="zh-CN" sz="1600" dirty="0"/>
              <a:t>1K</a:t>
            </a:r>
            <a:r>
              <a:rPr lang="zh-CN" altLang="en-US" sz="1600" dirty="0"/>
              <a:t>字节空间，它的作用就是按照中断类型号从小到大的顺序存储对应的中断向量，总共存储</a:t>
            </a:r>
            <a:r>
              <a:rPr lang="en-US" altLang="zh-CN" sz="1600" dirty="0"/>
              <a:t>256</a:t>
            </a:r>
            <a:r>
              <a:rPr lang="zh-CN" altLang="en-US" sz="1600" dirty="0"/>
              <a:t>个中断向量。</a:t>
            </a:r>
            <a:endParaRPr lang="en-US" altLang="zh-CN" sz="1600" dirty="0"/>
          </a:p>
          <a:p>
            <a:pPr marL="285750" indent="-285750">
              <a:lnSpc>
                <a:spcPct val="200000"/>
              </a:lnSpc>
              <a:buFont typeface="Wingdings" panose="05000000000000000000" pitchFamily="2" charset="2"/>
              <a:buChar char="p"/>
            </a:pPr>
            <a:r>
              <a:rPr lang="zh-CN" altLang="en-US" sz="1600" dirty="0"/>
              <a:t>中断向量表在内存单元的最低处，地址空间为</a:t>
            </a:r>
            <a:r>
              <a:rPr lang="en-US" altLang="zh-CN" sz="1600" dirty="0"/>
              <a:t>00000H----003FFH(0-1024B)</a:t>
            </a:r>
          </a:p>
          <a:p>
            <a:pPr marL="285750" indent="-285750">
              <a:lnSpc>
                <a:spcPct val="200000"/>
              </a:lnSpc>
              <a:buFont typeface="Wingdings" panose="05000000000000000000" pitchFamily="2" charset="2"/>
              <a:buChar char="p"/>
            </a:pPr>
            <a:r>
              <a:rPr lang="zh-CN" altLang="en-US" sz="1600" dirty="0"/>
              <a:t>这个地址正好和中断类型码有一种对应的关系：中断类型码*</a:t>
            </a:r>
            <a:r>
              <a:rPr lang="en-US" altLang="zh-CN" sz="1600" dirty="0"/>
              <a:t>4(</a:t>
            </a:r>
            <a:r>
              <a:rPr lang="zh-CN" altLang="en-US" sz="1600" dirty="0"/>
              <a:t>一个中断向量所占的空间</a:t>
            </a:r>
            <a:r>
              <a:rPr lang="en-US" altLang="zh-CN" sz="1600" dirty="0"/>
              <a:t>) </a:t>
            </a:r>
            <a:r>
              <a:rPr lang="zh-CN" altLang="en-US" sz="1600" dirty="0"/>
              <a:t>就等于这个中断向量的首地址。</a:t>
            </a:r>
          </a:p>
        </p:txBody>
      </p:sp>
      <p:sp>
        <p:nvSpPr>
          <p:cNvPr id="7" name="矩形 6"/>
          <p:cNvSpPr/>
          <p:nvPr/>
        </p:nvSpPr>
        <p:spPr>
          <a:xfrm>
            <a:off x="368300" y="320040"/>
            <a:ext cx="2240280" cy="521970"/>
          </a:xfrm>
          <a:prstGeom prst="rect">
            <a:avLst/>
          </a:prstGeom>
        </p:spPr>
        <p:txBody>
          <a:bodyPr wrap="square">
            <a:spAutoFit/>
          </a:bodyPr>
          <a:lstStyle/>
          <a:p>
            <a:pPr algn="l">
              <a:buClrTx/>
              <a:buSzTx/>
            </a:pPr>
            <a:r>
              <a:rPr lang="zh-CN" altLang="en-US" sz="2800" b="1" dirty="0">
                <a:solidFill>
                  <a:srgbClr val="FF0000"/>
                </a:solidFill>
                <a:latin typeface="微软雅黑" panose="020B0503020204020204" charset="-122"/>
                <a:ea typeface="微软雅黑" panose="020B0503020204020204" charset="-122"/>
                <a:cs typeface="+mn-ea"/>
              </a:rPr>
              <a:t>中断向量表</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t>2024/4/17</a:t>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t>5</a:t>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6" name="矩形 5"/>
          <p:cNvSpPr/>
          <p:nvPr/>
        </p:nvSpPr>
        <p:spPr>
          <a:xfrm>
            <a:off x="414020" y="1341120"/>
            <a:ext cx="5708015" cy="3415030"/>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dirty="0"/>
              <a:t>每一个中断向量所包含的地址以低位二字节存储偏移量，高位二字节存储段地址；</a:t>
            </a:r>
          </a:p>
          <a:p>
            <a:pPr marL="285750" indent="-285750">
              <a:lnSpc>
                <a:spcPct val="200000"/>
              </a:lnSpc>
              <a:buFont typeface="Wingdings" panose="05000000000000000000" pitchFamily="2" charset="2"/>
              <a:buChar char="p"/>
            </a:pPr>
            <a:r>
              <a:rPr lang="zh-CN" altLang="en-US" dirty="0"/>
              <a:t>中断类型号</a:t>
            </a:r>
            <a:r>
              <a:rPr lang="en-US" altLang="zh-CN" dirty="0"/>
              <a:t>×4=</a:t>
            </a:r>
            <a:r>
              <a:rPr lang="zh-CN" altLang="en-US" dirty="0"/>
              <a:t>存放中断向量的首地址；</a:t>
            </a:r>
          </a:p>
          <a:p>
            <a:pPr marL="285750" indent="-285750">
              <a:lnSpc>
                <a:spcPct val="200000"/>
              </a:lnSpc>
              <a:buFont typeface="Wingdings" panose="05000000000000000000" pitchFamily="2" charset="2"/>
              <a:buChar char="p"/>
            </a:pPr>
            <a:r>
              <a:rPr lang="zh-CN" altLang="en-US" dirty="0"/>
              <a:t>按照实模式的寻址方式找到对应的中断处理的入口；</a:t>
            </a:r>
          </a:p>
          <a:p>
            <a:pPr marL="285750" indent="-285750">
              <a:lnSpc>
                <a:spcPct val="200000"/>
              </a:lnSpc>
              <a:buFont typeface="Wingdings" panose="05000000000000000000" pitchFamily="2" charset="2"/>
              <a:buChar char="p"/>
            </a:pPr>
            <a:r>
              <a:rPr lang="zh-CN" altLang="en-US" dirty="0"/>
              <a:t>在全部</a:t>
            </a:r>
            <a:r>
              <a:rPr lang="en-US" altLang="zh-CN" dirty="0"/>
              <a:t>256</a:t>
            </a:r>
            <a:r>
              <a:rPr lang="zh-CN" altLang="en-US" dirty="0"/>
              <a:t>个中断中，前</a:t>
            </a:r>
            <a:r>
              <a:rPr lang="en-US" altLang="zh-CN" dirty="0"/>
              <a:t>32</a:t>
            </a:r>
            <a:r>
              <a:rPr lang="zh-CN" altLang="en-US" dirty="0"/>
              <a:t>个（</a:t>
            </a:r>
            <a:r>
              <a:rPr lang="en-US" altLang="zh-CN" dirty="0"/>
              <a:t>0—31</a:t>
            </a:r>
            <a:r>
              <a:rPr lang="zh-CN" altLang="en-US" dirty="0"/>
              <a:t>）为硬件系统所预 留，后</a:t>
            </a:r>
            <a:r>
              <a:rPr lang="en-US" altLang="zh-CN" dirty="0"/>
              <a:t>224</a:t>
            </a:r>
            <a:r>
              <a:rPr lang="zh-CN" altLang="en-US" dirty="0"/>
              <a:t>个可由用户自定义。</a:t>
            </a:r>
            <a:endParaRPr lang="en-US" altLang="zh-CN" dirty="0"/>
          </a:p>
        </p:txBody>
      </p:sp>
      <p:sp>
        <p:nvSpPr>
          <p:cNvPr id="7" name="矩形 6"/>
          <p:cNvSpPr/>
          <p:nvPr/>
        </p:nvSpPr>
        <p:spPr>
          <a:xfrm>
            <a:off x="414020" y="275590"/>
            <a:ext cx="2177415" cy="521970"/>
          </a:xfrm>
          <a:prstGeom prst="rect">
            <a:avLst/>
          </a:prstGeom>
        </p:spPr>
        <p:txBody>
          <a:bodyPr wrap="square">
            <a:spAutoFit/>
          </a:bodyPr>
          <a:lstStyle/>
          <a:p>
            <a:pPr algn="l">
              <a:buClrTx/>
              <a:buSzTx/>
            </a:pPr>
            <a:r>
              <a:rPr lang="zh-CN" altLang="en-US" sz="2800" b="1" dirty="0">
                <a:solidFill>
                  <a:srgbClr val="FF0000"/>
                </a:solidFill>
                <a:latin typeface="微软雅黑" panose="020B0503020204020204" charset="-122"/>
                <a:ea typeface="微软雅黑" panose="020B0503020204020204" charset="-122"/>
                <a:cs typeface="+mn-ea"/>
              </a:rPr>
              <a:t>中断向量表</a:t>
            </a:r>
          </a:p>
        </p:txBody>
      </p:sp>
      <p:pic>
        <p:nvPicPr>
          <p:cNvPr id="4" name="图片 3"/>
          <p:cNvPicPr>
            <a:picLocks noChangeAspect="1"/>
          </p:cNvPicPr>
          <p:nvPr/>
        </p:nvPicPr>
        <p:blipFill>
          <a:blip r:embed="rId2"/>
          <a:stretch>
            <a:fillRect/>
          </a:stretch>
        </p:blipFill>
        <p:spPr>
          <a:xfrm>
            <a:off x="6156112" y="1196861"/>
            <a:ext cx="2752381" cy="4161905"/>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t>2024/4/17</a:t>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t>6</a:t>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6" name="矩形 5"/>
          <p:cNvSpPr/>
          <p:nvPr/>
        </p:nvSpPr>
        <p:spPr>
          <a:xfrm>
            <a:off x="456565" y="1318260"/>
            <a:ext cx="8428355" cy="2847340"/>
          </a:xfrm>
          <a:prstGeom prst="rect">
            <a:avLst/>
          </a:prstGeom>
        </p:spPr>
        <p:txBody>
          <a:bodyPr wrap="square">
            <a:noAutofit/>
          </a:bodyPr>
          <a:lstStyle/>
          <a:p>
            <a:pPr marL="285750" indent="-285750">
              <a:lnSpc>
                <a:spcPct val="200000"/>
              </a:lnSpc>
              <a:buFont typeface="Wingdings" panose="05000000000000000000" pitchFamily="2" charset="2"/>
              <a:buChar char="p"/>
            </a:pPr>
            <a:r>
              <a:rPr lang="zh-CN" altLang="en-US" dirty="0"/>
              <a:t>中断指令</a:t>
            </a:r>
            <a:r>
              <a:rPr lang="en-US" altLang="zh-CN" dirty="0"/>
              <a:t>”INT n”</a:t>
            </a:r>
            <a:r>
              <a:rPr lang="zh-CN" altLang="en-US" dirty="0"/>
              <a:t>表示调用</a:t>
            </a:r>
            <a:r>
              <a:rPr lang="en-US" altLang="zh-CN" dirty="0"/>
              <a:t>n</a:t>
            </a:r>
            <a:r>
              <a:rPr lang="zh-CN" altLang="en-US" dirty="0"/>
              <a:t>号中断处理程序，在中断处理程序中，用中断返回指令</a:t>
            </a:r>
            <a:r>
              <a:rPr lang="en-US" altLang="zh-CN" dirty="0"/>
              <a:t>IRET </a:t>
            </a:r>
            <a:r>
              <a:rPr lang="zh-CN" altLang="en-US" dirty="0"/>
              <a:t>（</a:t>
            </a:r>
            <a:r>
              <a:rPr lang="en-US" altLang="zh-CN" dirty="0"/>
              <a:t>interrupt return</a:t>
            </a:r>
            <a:r>
              <a:rPr lang="zh-CN" altLang="en-US" dirty="0"/>
              <a:t>）指令使</a:t>
            </a:r>
            <a:r>
              <a:rPr lang="en-US" altLang="zh-CN" dirty="0"/>
              <a:t>CPU</a:t>
            </a:r>
            <a:r>
              <a:rPr lang="zh-CN" altLang="en-US" dirty="0"/>
              <a:t>返回主程序断点继续执行；</a:t>
            </a:r>
          </a:p>
          <a:p>
            <a:pPr marL="285750" indent="-285750">
              <a:lnSpc>
                <a:spcPct val="200000"/>
              </a:lnSpc>
              <a:buFont typeface="Wingdings" panose="05000000000000000000" pitchFamily="2" charset="2"/>
              <a:buChar char="p"/>
            </a:pPr>
            <a:r>
              <a:rPr lang="zh-CN" altLang="en-US" dirty="0"/>
              <a:t>中断指令 </a:t>
            </a:r>
            <a:r>
              <a:rPr lang="en-US" altLang="zh-CN" dirty="0"/>
              <a:t>“INT n” </a:t>
            </a:r>
            <a:r>
              <a:rPr lang="zh-CN" altLang="en-US" dirty="0"/>
              <a:t>和调用程序指令</a:t>
            </a:r>
            <a:r>
              <a:rPr lang="en-US" altLang="zh-CN" dirty="0"/>
              <a:t>”CALL”</a:t>
            </a:r>
            <a:r>
              <a:rPr lang="zh-CN" altLang="en-US" dirty="0"/>
              <a:t>很相似，它们均转入内存中其它程序段执行，执行完后再返回</a:t>
            </a:r>
          </a:p>
        </p:txBody>
      </p:sp>
      <p:sp>
        <p:nvSpPr>
          <p:cNvPr id="7" name="矩形 6"/>
          <p:cNvSpPr/>
          <p:nvPr/>
        </p:nvSpPr>
        <p:spPr>
          <a:xfrm>
            <a:off x="455562" y="405151"/>
            <a:ext cx="2672080" cy="521970"/>
          </a:xfrm>
          <a:prstGeom prst="rect">
            <a:avLst/>
          </a:prstGeom>
        </p:spPr>
        <p:txBody>
          <a:bodyPr wrap="none">
            <a:spAutoFit/>
          </a:bodyPr>
          <a:lstStyle/>
          <a:p>
            <a:pPr algn="l">
              <a:buClrTx/>
              <a:buSzTx/>
            </a:pPr>
            <a:r>
              <a:rPr lang="zh-CN" altLang="en-US" sz="2800" b="1" dirty="0">
                <a:solidFill>
                  <a:srgbClr val="FF0000"/>
                </a:solidFill>
                <a:latin typeface="微软雅黑" panose="020B0503020204020204" charset="-122"/>
                <a:ea typeface="微软雅黑" panose="020B0503020204020204" charset="-122"/>
                <a:cs typeface="+mn-ea"/>
              </a:rPr>
              <a:t>中断（实模式）</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Line 5"/>
          <p:cNvSpPr/>
          <p:nvPr/>
        </p:nvSpPr>
        <p:spPr>
          <a:xfrm flipV="1">
            <a:off x="455562" y="6215063"/>
            <a:ext cx="7924800" cy="0"/>
          </a:xfrm>
          <a:prstGeom prst="line">
            <a:avLst/>
          </a:prstGeom>
          <a:ln w="3175" cap="flat" cmpd="sng">
            <a:solidFill>
              <a:schemeClr val="tx1"/>
            </a:solidFill>
            <a:prstDash val="solid"/>
            <a:bevel/>
            <a:headEnd type="none" w="med" len="med"/>
            <a:tailEnd type="none" w="med" len="med"/>
          </a:ln>
        </p:spPr>
        <p:txBody>
          <a:bodyPr/>
          <a:lstStyle/>
          <a:p>
            <a:pPr lvl="0" eaLnBrk="0" hangingPunct="0"/>
            <a:endParaRPr lang="zh-CN" altLang="en-US" dirty="0">
              <a:solidFill>
                <a:srgbClr val="000000"/>
              </a:solidFill>
              <a:latin typeface="Arial" panose="020B0604020202020204" pitchFamily="34" charset="0"/>
              <a:ea typeface="宋体" panose="02010600030101010101" pitchFamily="2" charset="-122"/>
            </a:endParaRPr>
          </a:p>
        </p:txBody>
      </p:sp>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t>2024/4/17</a:t>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t>7</a:t>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6" name="矩形 5"/>
          <p:cNvSpPr/>
          <p:nvPr/>
        </p:nvSpPr>
        <p:spPr>
          <a:xfrm>
            <a:off x="335280" y="1111885"/>
            <a:ext cx="8481060" cy="3952240"/>
          </a:xfrm>
          <a:prstGeom prst="rect">
            <a:avLst/>
          </a:prstGeom>
        </p:spPr>
        <p:txBody>
          <a:bodyPr wrap="square">
            <a:noAutofit/>
          </a:bodyPr>
          <a:lstStyle/>
          <a:p>
            <a:pPr marL="342900" indent="-342900">
              <a:buAutoNum type="arabicPeriod"/>
            </a:pPr>
            <a:r>
              <a:rPr lang="en-US" altLang="zh-CN" sz="1600" dirty="0"/>
              <a:t>SP</a:t>
            </a:r>
            <a:r>
              <a:rPr lang="zh-CN" altLang="en-US" sz="1600" dirty="0"/>
              <a:t>（</a:t>
            </a:r>
            <a:r>
              <a:rPr lang="en-US" altLang="zh-CN" sz="1600" dirty="0"/>
              <a:t>Stack Pointer </a:t>
            </a:r>
            <a:r>
              <a:rPr lang="zh-CN" altLang="en-US" sz="1600" dirty="0"/>
              <a:t>堆栈指针）中的值减</a:t>
            </a:r>
            <a:r>
              <a:rPr lang="en-US" altLang="zh-CN" sz="1600" dirty="0"/>
              <a:t>2</a:t>
            </a:r>
            <a:r>
              <a:rPr lang="zh-CN" altLang="en-US" sz="1600" dirty="0"/>
              <a:t>，标志位寄存器的值入栈</a:t>
            </a:r>
            <a:r>
              <a:rPr lang="en-US" altLang="zh-CN" sz="1600" dirty="0"/>
              <a:t>——</a:t>
            </a:r>
            <a:r>
              <a:rPr lang="zh-CN" altLang="en-US" sz="1600" dirty="0"/>
              <a:t>保存中断前的状态 </a:t>
            </a:r>
            <a:endParaRPr lang="en-US" altLang="zh-CN" sz="1600" dirty="0"/>
          </a:p>
          <a:p>
            <a:pPr marL="342900" indent="-342900">
              <a:buAutoNum type="arabicPeriod"/>
            </a:pPr>
            <a:endParaRPr lang="en-US" altLang="zh-CN" sz="1600" dirty="0"/>
          </a:p>
          <a:p>
            <a:r>
              <a:rPr lang="en-US" altLang="zh-CN" sz="1600" dirty="0"/>
              <a:t>2.   </a:t>
            </a:r>
            <a:r>
              <a:rPr lang="zh-CN" altLang="en-US" sz="1600" dirty="0"/>
              <a:t>标志位</a:t>
            </a:r>
            <a:r>
              <a:rPr lang="en-US" altLang="zh-CN" sz="1600" dirty="0"/>
              <a:t>TF</a:t>
            </a:r>
            <a:r>
              <a:rPr lang="zh-CN" altLang="en-US" sz="1600" dirty="0"/>
              <a:t>和</a:t>
            </a:r>
            <a:r>
              <a:rPr lang="en-US" altLang="zh-CN" sz="1600" dirty="0"/>
              <a:t>IF</a:t>
            </a:r>
            <a:r>
              <a:rPr lang="zh-CN" altLang="en-US" sz="1600" dirty="0"/>
              <a:t>清</a:t>
            </a:r>
            <a:r>
              <a:rPr lang="en-US" altLang="zh-CN" sz="1600" dirty="0"/>
              <a:t>0——</a:t>
            </a:r>
            <a:r>
              <a:rPr lang="zh-CN" altLang="en-US" sz="1600" dirty="0"/>
              <a:t>关闭中断    </a:t>
            </a:r>
            <a:r>
              <a:rPr lang="en-US" altLang="zh-CN" sz="1600" dirty="0"/>
              <a:t>IF=0 </a:t>
            </a:r>
            <a:r>
              <a:rPr lang="zh-CN" altLang="en-US" sz="1600" dirty="0"/>
              <a:t>，</a:t>
            </a:r>
            <a:r>
              <a:rPr lang="en-US" altLang="zh-CN" sz="1600" dirty="0"/>
              <a:t>CPU</a:t>
            </a:r>
            <a:r>
              <a:rPr lang="zh-CN" altLang="en-US" sz="1600" dirty="0"/>
              <a:t>不响应外部的可屏蔽中断请求；</a:t>
            </a:r>
            <a:r>
              <a:rPr lang="en-US" altLang="zh-CN" sz="1600" dirty="0"/>
              <a:t>TF=0</a:t>
            </a:r>
            <a:r>
              <a:rPr lang="zh-CN" altLang="en-US" sz="1600" dirty="0"/>
              <a:t>，则处于连续工作模式 </a:t>
            </a:r>
            <a:endParaRPr lang="en-US" altLang="zh-CN" sz="1600" dirty="0"/>
          </a:p>
          <a:p>
            <a:endParaRPr lang="en-US" altLang="zh-CN" sz="1600" dirty="0"/>
          </a:p>
          <a:p>
            <a:r>
              <a:rPr lang="en-US" altLang="zh-CN" sz="1600" dirty="0"/>
              <a:t>3.   SP</a:t>
            </a:r>
            <a:r>
              <a:rPr lang="zh-CN" altLang="en-US" sz="1600" dirty="0"/>
              <a:t>减</a:t>
            </a:r>
            <a:r>
              <a:rPr lang="en-US" altLang="zh-CN" sz="1600" dirty="0"/>
              <a:t>2</a:t>
            </a:r>
            <a:r>
              <a:rPr lang="zh-CN" altLang="en-US" sz="1600" dirty="0"/>
              <a:t>，把返回地址的段值（</a:t>
            </a:r>
            <a:r>
              <a:rPr lang="en-US" altLang="zh-CN" sz="1600" dirty="0"/>
              <a:t>CS</a:t>
            </a:r>
            <a:r>
              <a:rPr lang="zh-CN" altLang="en-US" sz="1600" dirty="0"/>
              <a:t>）推入堆栈 </a:t>
            </a:r>
            <a:endParaRPr lang="en-US" altLang="zh-CN" sz="1600" dirty="0"/>
          </a:p>
          <a:p>
            <a:endParaRPr lang="en-US" altLang="zh-CN" sz="1600" dirty="0"/>
          </a:p>
          <a:p>
            <a:r>
              <a:rPr lang="en-US" altLang="zh-CN" sz="1600" dirty="0"/>
              <a:t>4.   SP</a:t>
            </a:r>
            <a:r>
              <a:rPr lang="zh-CN" altLang="en-US" sz="1600" dirty="0"/>
              <a:t>减</a:t>
            </a:r>
            <a:r>
              <a:rPr lang="en-US" altLang="zh-CN" sz="1600" dirty="0"/>
              <a:t>2</a:t>
            </a:r>
            <a:r>
              <a:rPr lang="zh-CN" altLang="en-US" sz="1600" dirty="0"/>
              <a:t>，把返回地址的偏移量（</a:t>
            </a:r>
            <a:r>
              <a:rPr lang="en-US" altLang="zh-CN" sz="1600" dirty="0"/>
              <a:t>IP</a:t>
            </a:r>
            <a:r>
              <a:rPr lang="zh-CN" altLang="en-US" sz="1600" dirty="0"/>
              <a:t>）推入堆栈 </a:t>
            </a:r>
            <a:endParaRPr lang="en-US" altLang="zh-CN" sz="1600" dirty="0"/>
          </a:p>
          <a:p>
            <a:endParaRPr lang="en-US" altLang="zh-CN" sz="1600" dirty="0"/>
          </a:p>
          <a:p>
            <a:r>
              <a:rPr lang="en-US" altLang="zh-CN" sz="1600" dirty="0"/>
              <a:t>5.   </a:t>
            </a:r>
            <a:r>
              <a:rPr lang="zh-CN" altLang="en-US" sz="1600" dirty="0"/>
              <a:t>根据中断类型码</a:t>
            </a:r>
            <a:r>
              <a:rPr lang="en-US" altLang="zh-CN" sz="1600" dirty="0"/>
              <a:t>n</a:t>
            </a:r>
            <a:r>
              <a:rPr lang="zh-CN" altLang="en-US" sz="1600" dirty="0"/>
              <a:t>，从中断向量表中取得中断处理程序地址，取得的段地址存入</a:t>
            </a:r>
            <a:r>
              <a:rPr lang="en-US" altLang="zh-CN" sz="1600" dirty="0"/>
              <a:t>CS</a:t>
            </a:r>
            <a:r>
              <a:rPr lang="zh-CN" altLang="en-US" sz="1600" dirty="0"/>
              <a:t>，偏移量 存入</a:t>
            </a:r>
            <a:r>
              <a:rPr lang="en-US" altLang="zh-CN" sz="1600" dirty="0"/>
              <a:t>IP</a:t>
            </a:r>
            <a:r>
              <a:rPr lang="zh-CN" altLang="en-US" sz="1600" dirty="0"/>
              <a:t>。从而使</a:t>
            </a:r>
            <a:r>
              <a:rPr lang="en-US" altLang="zh-CN" sz="1600" dirty="0"/>
              <a:t>CPU</a:t>
            </a:r>
            <a:r>
              <a:rPr lang="zh-CN" altLang="en-US" sz="1600" dirty="0"/>
              <a:t>转入中断处理程序运行。</a:t>
            </a:r>
          </a:p>
        </p:txBody>
      </p:sp>
      <p:sp>
        <p:nvSpPr>
          <p:cNvPr id="7" name="矩形 6"/>
          <p:cNvSpPr/>
          <p:nvPr/>
        </p:nvSpPr>
        <p:spPr>
          <a:xfrm>
            <a:off x="467627" y="312441"/>
            <a:ext cx="1537335" cy="521970"/>
          </a:xfrm>
          <a:prstGeom prst="rect">
            <a:avLst/>
          </a:prstGeom>
        </p:spPr>
        <p:txBody>
          <a:bodyPr wrap="none">
            <a:spAutoFit/>
          </a:bodyPr>
          <a:lstStyle/>
          <a:p>
            <a:pPr algn="l">
              <a:buClrTx/>
              <a:buSzTx/>
            </a:pPr>
            <a:r>
              <a:rPr lang="zh-CN" altLang="en-US" sz="2800" b="1" dirty="0">
                <a:solidFill>
                  <a:srgbClr val="FF0000"/>
                </a:solidFill>
                <a:latin typeface="微软雅黑" panose="020B0503020204020204" charset="-122"/>
                <a:ea typeface="微软雅黑" panose="020B0503020204020204" charset="-122"/>
                <a:cs typeface="+mn-ea"/>
              </a:rPr>
              <a:t>INT指令</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t>2024/4/17</a:t>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t>8</a:t>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6" name="矩形 5"/>
          <p:cNvSpPr/>
          <p:nvPr/>
        </p:nvSpPr>
        <p:spPr>
          <a:xfrm>
            <a:off x="408940" y="1316355"/>
            <a:ext cx="8275955" cy="3255010"/>
          </a:xfrm>
          <a:prstGeom prst="rect">
            <a:avLst/>
          </a:prstGeom>
        </p:spPr>
        <p:txBody>
          <a:bodyPr wrap="square">
            <a:noAutofit/>
          </a:bodyPr>
          <a:lstStyle/>
          <a:p>
            <a:r>
              <a:rPr lang="en-US" altLang="zh-CN" sz="1600" dirty="0"/>
              <a:t>1.  </a:t>
            </a:r>
            <a:r>
              <a:rPr lang="zh-CN" altLang="en-US" sz="1600" dirty="0"/>
              <a:t>从堆栈中取出一字（</a:t>
            </a:r>
            <a:r>
              <a:rPr lang="en-US" altLang="zh-CN" sz="1600" dirty="0"/>
              <a:t>INT</a:t>
            </a:r>
            <a:r>
              <a:rPr lang="zh-CN" altLang="en-US" sz="1600" dirty="0"/>
              <a:t>指令保存的返回地址偏移量），送给 </a:t>
            </a:r>
            <a:r>
              <a:rPr lang="en-US" altLang="zh-CN" sz="1600" dirty="0"/>
              <a:t>IP</a:t>
            </a:r>
            <a:r>
              <a:rPr lang="zh-CN" altLang="en-US" sz="1600" dirty="0"/>
              <a:t>，然后使</a:t>
            </a:r>
            <a:r>
              <a:rPr lang="en-US" altLang="zh-CN" sz="1600" dirty="0"/>
              <a:t>SP</a:t>
            </a:r>
            <a:r>
              <a:rPr lang="zh-CN" altLang="en-US" sz="1600" dirty="0"/>
              <a:t>加</a:t>
            </a:r>
            <a:r>
              <a:rPr lang="en-US" altLang="zh-CN" sz="1600" dirty="0"/>
              <a:t>2 </a:t>
            </a:r>
          </a:p>
          <a:p>
            <a:pPr marL="342900" indent="-342900">
              <a:buAutoNum type="arabicPeriod"/>
            </a:pPr>
            <a:endParaRPr lang="en-US" altLang="zh-CN" sz="1600" dirty="0"/>
          </a:p>
          <a:p>
            <a:r>
              <a:rPr lang="en-US" altLang="zh-CN" sz="1600" dirty="0"/>
              <a:t>2.  </a:t>
            </a:r>
            <a:r>
              <a:rPr lang="zh-CN" altLang="en-US" sz="1600" dirty="0"/>
              <a:t>从堆栈中取出一字（</a:t>
            </a:r>
            <a:r>
              <a:rPr lang="en-US" altLang="zh-CN" sz="1600" dirty="0"/>
              <a:t>INT</a:t>
            </a:r>
            <a:r>
              <a:rPr lang="zh-CN" altLang="en-US" sz="1600" dirty="0"/>
              <a:t>指令保存的返回地址段值），送给 </a:t>
            </a:r>
            <a:r>
              <a:rPr lang="en-US" altLang="zh-CN" sz="1600" dirty="0"/>
              <a:t>CS</a:t>
            </a:r>
            <a:r>
              <a:rPr lang="zh-CN" altLang="en-US" sz="1600" dirty="0"/>
              <a:t>，然后使</a:t>
            </a:r>
            <a:r>
              <a:rPr lang="en-US" altLang="zh-CN" sz="1600" dirty="0"/>
              <a:t>SP</a:t>
            </a:r>
            <a:r>
              <a:rPr lang="zh-CN" altLang="en-US" sz="1600" dirty="0"/>
              <a:t>加</a:t>
            </a:r>
            <a:r>
              <a:rPr lang="en-US" altLang="zh-CN" sz="1600" dirty="0"/>
              <a:t>2 </a:t>
            </a:r>
          </a:p>
          <a:p>
            <a:pPr marL="342900" indent="-342900">
              <a:buAutoNum type="arabicPeriod"/>
            </a:pPr>
            <a:endParaRPr lang="en-US" altLang="zh-CN" sz="1600" dirty="0"/>
          </a:p>
          <a:p>
            <a:pPr marL="342900" indent="-342900">
              <a:buAutoNum type="arabicPeriod" startAt="3"/>
            </a:pPr>
            <a:r>
              <a:rPr lang="zh-CN" altLang="en-US" sz="1600" dirty="0"/>
              <a:t>从堆栈中取出一字（</a:t>
            </a:r>
            <a:r>
              <a:rPr lang="en-US" altLang="zh-CN" sz="1600" dirty="0"/>
              <a:t>INT</a:t>
            </a:r>
            <a:r>
              <a:rPr lang="zh-CN" altLang="en-US" sz="1600" dirty="0"/>
              <a:t>指令保存的标志寄存器的值），送给 标志寄存器，然后使</a:t>
            </a:r>
            <a:r>
              <a:rPr lang="en-US" altLang="zh-CN" sz="1600" dirty="0"/>
              <a:t>SP</a:t>
            </a:r>
            <a:r>
              <a:rPr lang="zh-CN" altLang="en-US" sz="1600" dirty="0"/>
              <a:t>加</a:t>
            </a:r>
            <a:r>
              <a:rPr lang="en-US" altLang="zh-CN" sz="1600" dirty="0"/>
              <a:t>2 IRET</a:t>
            </a:r>
            <a:r>
              <a:rPr lang="zh-CN" altLang="en-US" sz="1600" dirty="0"/>
              <a:t>执行后，</a:t>
            </a:r>
            <a:r>
              <a:rPr lang="en-US" altLang="zh-CN" sz="1600" dirty="0"/>
              <a:t>CPU</a:t>
            </a:r>
            <a:r>
              <a:rPr lang="zh-CN" altLang="en-US" sz="1600" dirty="0"/>
              <a:t>返回到</a:t>
            </a:r>
            <a:r>
              <a:rPr lang="en-US" altLang="zh-CN" sz="1600" dirty="0"/>
              <a:t>INT</a:t>
            </a:r>
            <a:r>
              <a:rPr lang="zh-CN" altLang="en-US" sz="1600" dirty="0"/>
              <a:t>指令后面的一条指令</a:t>
            </a:r>
            <a:endParaRPr lang="en-US" altLang="zh-CN" sz="1600" dirty="0"/>
          </a:p>
          <a:p>
            <a:pPr marL="342900" indent="-342900">
              <a:buAutoNum type="arabicPeriod" startAt="3"/>
            </a:pPr>
            <a:endParaRPr lang="en-US" altLang="zh-CN" sz="1600" dirty="0"/>
          </a:p>
          <a:p>
            <a:pPr marL="342900" indent="-342900">
              <a:lnSpc>
                <a:spcPct val="150000"/>
              </a:lnSpc>
              <a:buAutoNum type="arabicPeriod" startAt="3"/>
            </a:pPr>
            <a:endParaRPr lang="en-US" altLang="zh-CN" sz="1600" dirty="0"/>
          </a:p>
          <a:p>
            <a:pPr>
              <a:lnSpc>
                <a:spcPct val="150000"/>
              </a:lnSpc>
            </a:pPr>
            <a:r>
              <a:rPr lang="zh-CN" altLang="en-US" sz="1600" dirty="0"/>
              <a:t>其实同函数调用</a:t>
            </a:r>
            <a:r>
              <a:rPr lang="en-US" altLang="zh-CN" sz="1600" dirty="0"/>
              <a:t>call</a:t>
            </a:r>
            <a:r>
              <a:rPr lang="zh-CN" altLang="en-US" sz="1600" dirty="0"/>
              <a:t>和</a:t>
            </a:r>
            <a:r>
              <a:rPr lang="en-US" altLang="zh-CN" sz="1600" dirty="0"/>
              <a:t>ret</a:t>
            </a:r>
            <a:r>
              <a:rPr lang="zh-CN" altLang="en-US" sz="1600" dirty="0"/>
              <a:t>相类似，在调用时保存返回地址和标志位，但同时还会设置屏蔽请求。</a:t>
            </a:r>
            <a:r>
              <a:rPr lang="en-US" altLang="zh-CN" sz="1600" dirty="0" err="1"/>
              <a:t>iret</a:t>
            </a:r>
            <a:r>
              <a:rPr lang="zh-CN" altLang="en-US" sz="1600" dirty="0"/>
              <a:t>时则还原调用前状态。</a:t>
            </a:r>
          </a:p>
        </p:txBody>
      </p:sp>
      <p:sp>
        <p:nvSpPr>
          <p:cNvPr id="7" name="矩形 6"/>
          <p:cNvSpPr/>
          <p:nvPr/>
        </p:nvSpPr>
        <p:spPr>
          <a:xfrm>
            <a:off x="455562" y="405151"/>
            <a:ext cx="1689735" cy="521970"/>
          </a:xfrm>
          <a:prstGeom prst="rect">
            <a:avLst/>
          </a:prstGeom>
        </p:spPr>
        <p:txBody>
          <a:bodyPr wrap="none">
            <a:spAutoFit/>
          </a:bodyPr>
          <a:lstStyle/>
          <a:p>
            <a:pPr algn="l">
              <a:buClrTx/>
              <a:buSzTx/>
            </a:pPr>
            <a:r>
              <a:rPr lang="zh-CN" altLang="en-US" sz="2800" b="1" dirty="0">
                <a:solidFill>
                  <a:srgbClr val="FF0000"/>
                </a:solidFill>
                <a:latin typeface="微软雅黑" panose="020B0503020204020204" charset="-122"/>
                <a:ea typeface="微软雅黑" panose="020B0503020204020204" charset="-122"/>
                <a:cs typeface="+mn-ea"/>
              </a:rPr>
              <a:t>IRET指令</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Object 2"/>
          <p:cNvSpPr>
            <a:spLocks noChangeAspect="1"/>
          </p:cNvSpPr>
          <p:nvPr/>
        </p:nvSpPr>
        <p:spPr>
          <a:xfrm>
            <a:off x="1714500" y="6215063"/>
            <a:ext cx="7429500" cy="642937"/>
          </a:xfrm>
          <a:prstGeom prst="rect">
            <a:avLst/>
          </a:prstGeom>
          <a:noFill/>
          <a:ln w="9525">
            <a:noFill/>
          </a:ln>
        </p:spPr>
        <p:txBody>
          <a:bodyPr/>
          <a:lstStyle/>
          <a:p>
            <a:endParaRPr lang="zh-CN" altLang="en-US"/>
          </a:p>
        </p:txBody>
      </p:sp>
      <p:sp>
        <p:nvSpPr>
          <p:cNvPr id="63494" name="文本占位符 2"/>
          <p:cNvSpPr>
            <a:spLocks noGrp="1"/>
          </p:cNvSpPr>
          <p:nvPr>
            <p:ph type="subTitle" idx="1"/>
          </p:nvPr>
        </p:nvSpPr>
        <p:spPr>
          <a:xfrm>
            <a:off x="1857375" y="5734050"/>
            <a:ext cx="7178675" cy="287338"/>
          </a:xfrm>
        </p:spPr>
        <p:txBody>
          <a:bodyPr>
            <a:normAutofit/>
          </a:bodyPr>
          <a:lstStyle/>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a:p>
            <a:pPr marL="365125" indent="-282575" algn="l" defTabSz="914400">
              <a:lnSpc>
                <a:spcPct val="125000"/>
              </a:lnSpc>
              <a:spcBef>
                <a:spcPct val="25000"/>
              </a:spcBef>
              <a:buClr>
                <a:schemeClr val="accent1"/>
              </a:buClr>
              <a:buSzPct val="80000"/>
              <a:buFont typeface="Wingdings 2" panose="05020102010507070707" pitchFamily="2" charset="2"/>
              <a:buChar char=""/>
            </a:pPr>
            <a:endParaRPr lang="en-US" altLang="zh-CN" sz="800" b="1" kern="1200" baseline="0" dirty="0">
              <a:latin typeface="Verdana" panose="020B0604030504040204" pitchFamily="2" charset="0"/>
              <a:ea typeface="华文新魏" panose="02010800040101010101" pitchFamily="2" charset="-122"/>
              <a:sym typeface="Verdana" panose="020B0604030504040204" pitchFamily="2" charset="0"/>
            </a:endParaRPr>
          </a:p>
        </p:txBody>
      </p:sp>
      <p:sp>
        <p:nvSpPr>
          <p:cNvPr id="2" name="日期占位符 1"/>
          <p:cNvSpPr>
            <a:spLocks noGrp="1"/>
          </p:cNvSpPr>
          <p:nvPr>
            <p:ph type="dt" sz="half" idx="10"/>
          </p:nvPr>
        </p:nvSpPr>
        <p:spPr/>
        <p:txBody>
          <a:bodyPr/>
          <a:lstStyle/>
          <a:p>
            <a:pPr lvl="0" eaLnBrk="1" hangingPunct="1"/>
            <a:fld id="{7F91CDCB-7E7C-ED44-96C5-5C227A5307DE}" type="datetime1">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t>2024/4/17</a:t>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3" name="幻灯片编号占位符 2"/>
          <p:cNvSpPr>
            <a:spLocks noGrp="1"/>
          </p:cNvSpPr>
          <p:nvPr>
            <p:ph type="sldNum" sz="quarter" idx="12"/>
          </p:nvPr>
        </p:nvSpPr>
        <p:spPr/>
        <p:txBody>
          <a:bodyPr/>
          <a:lstStyle/>
          <a:p>
            <a:pPr lvl="0" eaLnBrk="1" hangingPunct="1"/>
            <a:fld id="{9A0DB2DC-4C9A-4742-B13C-FB6460FD3503}" type="slidenum">
              <a:rPr lang="zh-CN" altLang="en-US" sz="1200" smtClean="0">
                <a:solidFill>
                  <a:schemeClr val="tx1"/>
                </a:solidFill>
                <a:latin typeface="Times New Roman" panose="02020603050405020304" charset="0"/>
                <a:ea typeface="Times New Roman" panose="02020603050405020304" charset="0"/>
                <a:cs typeface="Times New Roman" panose="02020603050405020304" charset="0"/>
              </a:rPr>
              <a:t>9</a:t>
            </a:fld>
            <a:endParaRPr lang="zh-CN" altLang="en-US" sz="1200" dirty="0">
              <a:solidFill>
                <a:schemeClr val="tx1"/>
              </a:solidFill>
              <a:latin typeface="Times New Roman" panose="02020603050405020304" charset="0"/>
              <a:ea typeface="Times New Roman" panose="02020603050405020304" charset="0"/>
              <a:cs typeface="Times New Roman" panose="02020603050405020304" charset="0"/>
            </a:endParaRPr>
          </a:p>
        </p:txBody>
      </p:sp>
      <p:sp>
        <p:nvSpPr>
          <p:cNvPr id="6" name="矩形 5"/>
          <p:cNvSpPr/>
          <p:nvPr/>
        </p:nvSpPr>
        <p:spPr>
          <a:xfrm>
            <a:off x="467360" y="1193800"/>
            <a:ext cx="8047355" cy="3846830"/>
          </a:xfrm>
          <a:prstGeom prst="rect">
            <a:avLst/>
          </a:prstGeom>
        </p:spPr>
        <p:txBody>
          <a:bodyPr wrap="square">
            <a:noAutofit/>
          </a:bodyPr>
          <a:lstStyle/>
          <a:p>
            <a:pPr marL="285750" indent="-285750">
              <a:lnSpc>
                <a:spcPct val="150000"/>
              </a:lnSpc>
              <a:buFont typeface="Wingdings" panose="05000000000000000000" pitchFamily="2" charset="2"/>
              <a:buChar char="Ø"/>
            </a:pPr>
            <a:r>
              <a:rPr lang="zh-CN" altLang="en-US" sz="1600" dirty="0"/>
              <a:t>保护模式下的中断处理与实模式下的中断处理最大区别在于寻找中断处理代码入口的方式</a:t>
            </a:r>
          </a:p>
          <a:p>
            <a:pPr marL="285750" indent="-285750">
              <a:lnSpc>
                <a:spcPct val="150000"/>
              </a:lnSpc>
              <a:buFont typeface="Wingdings" panose="05000000000000000000" pitchFamily="2" charset="2"/>
              <a:buChar char="Ø"/>
            </a:pPr>
            <a:r>
              <a:rPr lang="zh-CN" altLang="en-US" sz="1600" dirty="0"/>
              <a:t>在保护模式下，为每一个中断和异常定义了一个中断描述符，来说明中断和异常服务程序 的入口地址的属性</a:t>
            </a:r>
          </a:p>
          <a:p>
            <a:pPr marL="285750" indent="-285750">
              <a:lnSpc>
                <a:spcPct val="150000"/>
              </a:lnSpc>
              <a:buFont typeface="Wingdings" panose="05000000000000000000" pitchFamily="2" charset="2"/>
              <a:buChar char="Ø"/>
            </a:pPr>
            <a:r>
              <a:rPr lang="zh-CN" altLang="en-US" sz="1600" dirty="0"/>
              <a:t>由中断描述符表取代实地址模式下的中断向量表</a:t>
            </a:r>
            <a:endParaRPr lang="en-US" altLang="zh-CN" sz="1600" dirty="0"/>
          </a:p>
          <a:p>
            <a:pPr marL="285750" indent="-285750">
              <a:lnSpc>
                <a:spcPct val="150000"/>
              </a:lnSpc>
              <a:buFont typeface="Wingdings" panose="05000000000000000000" pitchFamily="2" charset="2"/>
              <a:buChar char="Ø"/>
            </a:pPr>
            <a:endParaRPr lang="en-US" altLang="zh-CN" sz="1600" dirty="0"/>
          </a:p>
          <a:p>
            <a:pPr marL="285750" indent="-285750">
              <a:lnSpc>
                <a:spcPct val="150000"/>
              </a:lnSpc>
              <a:buFont typeface="Wingdings" panose="05000000000000000000" pitchFamily="2" charset="2"/>
              <a:buChar char="Ø"/>
            </a:pPr>
            <a:r>
              <a:rPr lang="zh-CN" altLang="en-US" sz="1600" dirty="0"/>
              <a:t>中断描述符除了含有中断处理程序地址信息外，还包括许多属性和类型位</a:t>
            </a:r>
            <a:endParaRPr lang="en-US" altLang="zh-CN" sz="1600" dirty="0"/>
          </a:p>
          <a:p>
            <a:pPr marL="285750" indent="-285750">
              <a:lnSpc>
                <a:spcPct val="150000"/>
              </a:lnSpc>
              <a:buFont typeface="Wingdings" panose="05000000000000000000" pitchFamily="2" charset="2"/>
              <a:buChar char="Ø"/>
            </a:pPr>
            <a:r>
              <a:rPr lang="zh-CN" altLang="en-US" sz="1600" dirty="0"/>
              <a:t>每个中断描述符占用连续的</a:t>
            </a:r>
            <a:r>
              <a:rPr lang="en-US" altLang="zh-CN" sz="1600" dirty="0"/>
              <a:t>8</a:t>
            </a:r>
            <a:r>
              <a:rPr lang="zh-CN" altLang="en-US" sz="1600" dirty="0"/>
              <a:t>个字节，中断描述符分为三类：任务门、中断门和自陷门，</a:t>
            </a:r>
            <a:r>
              <a:rPr lang="en-US" altLang="zh-CN" sz="1600" dirty="0"/>
              <a:t>CPU</a:t>
            </a:r>
            <a:r>
              <a:rPr lang="zh-CN" altLang="en-US" sz="1600" dirty="0"/>
              <a:t>对不同的门有不同的处理方式</a:t>
            </a:r>
          </a:p>
        </p:txBody>
      </p:sp>
      <p:sp>
        <p:nvSpPr>
          <p:cNvPr id="7" name="矩形 6"/>
          <p:cNvSpPr/>
          <p:nvPr/>
        </p:nvSpPr>
        <p:spPr>
          <a:xfrm>
            <a:off x="395872" y="333396"/>
            <a:ext cx="3738880" cy="521970"/>
          </a:xfrm>
          <a:prstGeom prst="rect">
            <a:avLst/>
          </a:prstGeom>
        </p:spPr>
        <p:txBody>
          <a:bodyPr wrap="none">
            <a:spAutoFit/>
          </a:bodyPr>
          <a:lstStyle/>
          <a:p>
            <a:pPr algn="l">
              <a:buClrTx/>
              <a:buSzTx/>
            </a:pPr>
            <a:r>
              <a:rPr lang="zh-CN" altLang="en-US" sz="2800" b="1" dirty="0">
                <a:solidFill>
                  <a:srgbClr val="FF0000"/>
                </a:solidFill>
                <a:latin typeface="微软雅黑" panose="020B0503020204020204" charset="-122"/>
                <a:ea typeface="微软雅黑" panose="020B0503020204020204" charset="-122"/>
                <a:cs typeface="+mn-ea"/>
              </a:rPr>
              <a:t>保护模式下的中断处理</a:t>
            </a:r>
          </a:p>
        </p:txBody>
      </p:sp>
    </p:spTree>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KSO_WPP_MARK_KEY" val="7a16a6e5-4275-4fcd-9a11-89bf833cb564"/>
  <p:tag name="COMMONDATA" val="eyJoZGlkIjoiZTNiMmJjMGUyMDNhMGI0MjllZTc4OTE3ODRjOTBjMWQ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4F271C"/>
      </a:dk2>
      <a:lt2>
        <a:srgbClr val="E7DEC9"/>
      </a:lt2>
      <a:accent1>
        <a:srgbClr val="3891A7"/>
      </a:accent1>
      <a:accent2>
        <a:srgbClr val="FEB80A"/>
      </a:accent2>
      <a:accent3>
        <a:srgbClr val="FFFFFF"/>
      </a:accent3>
      <a:accent4>
        <a:srgbClr val="000000"/>
      </a:accent4>
      <a:accent5>
        <a:srgbClr val="AEC7D0"/>
      </a:accent5>
      <a:accent6>
        <a:srgbClr val="E4A508"/>
      </a:accent6>
      <a:hlink>
        <a:srgbClr val="8DC765"/>
      </a:hlink>
      <a:folHlink>
        <a:srgbClr val="AA8A14"/>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1400</Words>
  <Application>Microsoft Macintosh PowerPoint</Application>
  <PresentationFormat>全屏显示(4:3)</PresentationFormat>
  <Paragraphs>93</Paragraphs>
  <Slides>14</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26" baseType="lpstr">
      <vt:lpstr>DengXian</vt:lpstr>
      <vt:lpstr>DengXian Light</vt:lpstr>
      <vt:lpstr>华文新魏</vt:lpstr>
      <vt:lpstr>微软雅黑</vt:lpstr>
      <vt:lpstr>Arial</vt:lpstr>
      <vt:lpstr>Calibri</vt:lpstr>
      <vt:lpstr>Times New Roman</vt:lpstr>
      <vt:lpstr>Verdana</vt:lpstr>
      <vt:lpstr>Wingdings</vt:lpstr>
      <vt:lpstr>Wingdings 2</vt:lpstr>
      <vt:lpstr>Office 主题</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Company>nju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华英基金会出国进修项目 申请报告</dc:title>
  <dc:creator>Xiaoxing Ma</dc:creator>
  <cp:lastModifiedBy>子 悦</cp:lastModifiedBy>
  <cp:revision>481</cp:revision>
  <dcterms:created xsi:type="dcterms:W3CDTF">2008-09-17T06:29:00Z</dcterms:created>
  <dcterms:modified xsi:type="dcterms:W3CDTF">2024-04-17T10:11:54Z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KSORubyTemplateID">
    <vt:lpwstr>8</vt:lpwstr>
  </property>
  <property fmtid="{D5CDD505-2E9C-101B-9397-08002B2CF9AE}" pid="4" name="ICV">
    <vt:lpwstr>F0024C1B81A049D399883A15C67CCA1F_13</vt:lpwstr>
  </property>
</Properties>
</file>