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62" r:id="rId3"/>
    <p:sldId id="264" r:id="rId4"/>
    <p:sldId id="267" r:id="rId5"/>
    <p:sldId id="268" r:id="rId6"/>
    <p:sldId id="265" r:id="rId7"/>
    <p:sldId id="266" r:id="rId8"/>
  </p:sldIdLst>
  <p:sldSz cx="9144000" cy="5143500" type="screen16x9"/>
  <p:notesSz cx="6858000" cy="9144000"/>
  <p:embeddedFontLst>
    <p:embeddedFont>
      <p:font typeface="Montserrat" pitchFamily="50" charset="0"/>
      <p:regular r:id="rId10"/>
      <p:bold r:id="rId11"/>
      <p:italic r:id="rId12"/>
      <p:boldItalic r:id="rId13"/>
    </p:embeddedFont>
    <p:embeddedFont>
      <p:font typeface="Lato" pitchFamily="3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94660"/>
  </p:normalViewPr>
  <p:slideViewPr>
    <p:cSldViewPr snapToGrid="0">
      <p:cViewPr>
        <p:scale>
          <a:sx n="82" d="100"/>
          <a:sy n="82" d="100"/>
        </p:scale>
        <p:origin x="-966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9949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954e533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954e533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>
            <a:hlinkClick r:id="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>
            <a:hlinkClick r:id="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>
            <a:hlinkClick r:id="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>
            <a:hlinkClick r:id="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>
            <a:hlinkClick r:id="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>
            <a:hlinkClick r:id="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>
            <a:hlinkClick r:id="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>
            <a:hlinkClick r:id="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>
            <a:hlinkClick r:id="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>
            <a:hlinkClick r:id="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>
            <a:hlinkClick r:id="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>
            <a:hlinkClick r:id="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Introduction to </a:t>
            </a:r>
            <a:r>
              <a:rPr lang="en-MY" dirty="0" err="1" smtClean="0"/>
              <a:t>VxWorks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What is </a:t>
            </a:r>
            <a:r>
              <a:rPr lang="en-GB" sz="2800" dirty="0" err="1"/>
              <a:t>V</a:t>
            </a:r>
            <a:r>
              <a:rPr lang="en-GB" sz="2800" dirty="0" err="1" smtClean="0"/>
              <a:t>xWorks</a:t>
            </a:r>
            <a:r>
              <a:rPr lang="en-GB" sz="2800" dirty="0" smtClean="0"/>
              <a:t>?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148204" y="1013145"/>
            <a:ext cx="71676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 smtClean="0">
                <a:solidFill>
                  <a:srgbClr val="FFFFFF"/>
                </a:solidFill>
              </a:rPr>
              <a:t>A </a:t>
            </a:r>
            <a:r>
              <a:rPr lang="en-MY" sz="2000" dirty="0">
                <a:solidFill>
                  <a:srgbClr val="FFFFFF"/>
                </a:solidFill>
              </a:rPr>
              <a:t>real-time operating system (RTOS) developed as proprietary software by Wind River </a:t>
            </a:r>
            <a:r>
              <a:rPr lang="en-MY" sz="2000" dirty="0" smtClean="0">
                <a:solidFill>
                  <a:srgbClr val="FFFFFF"/>
                </a:solidFill>
              </a:rPr>
              <a:t>Systems</a:t>
            </a:r>
          </a:p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 err="1">
                <a:solidFill>
                  <a:srgbClr val="FFFFFF"/>
                </a:solidFill>
              </a:rPr>
              <a:t>VxWorks</a:t>
            </a:r>
            <a:r>
              <a:rPr lang="en-MY" sz="2000" dirty="0">
                <a:solidFill>
                  <a:srgbClr val="FFFFFF"/>
                </a:solidFill>
              </a:rPr>
              <a:t> is designed for use in embedded systems requiring real-time, deterministic performance, safety and security </a:t>
            </a:r>
            <a:r>
              <a:rPr lang="en-MY" sz="2000" dirty="0" smtClean="0">
                <a:solidFill>
                  <a:srgbClr val="FFFFFF"/>
                </a:solidFill>
              </a:rPr>
              <a:t>certification.</a:t>
            </a:r>
          </a:p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 smtClean="0">
                <a:solidFill>
                  <a:srgbClr val="FFFFFF"/>
                </a:solidFill>
              </a:rPr>
              <a:t>Used in industries</a:t>
            </a:r>
            <a:r>
              <a:rPr lang="en-MY" sz="2000" dirty="0">
                <a:solidFill>
                  <a:srgbClr val="FFFFFF"/>
                </a:solidFill>
              </a:rPr>
              <a:t>, such as aerospace and </a:t>
            </a:r>
            <a:r>
              <a:rPr lang="en-MY" sz="2000" dirty="0" smtClean="0">
                <a:solidFill>
                  <a:srgbClr val="FFFFFF"/>
                </a:solidFill>
              </a:rPr>
              <a:t>defence</a:t>
            </a:r>
            <a:r>
              <a:rPr lang="en-MY" sz="2000" dirty="0">
                <a:solidFill>
                  <a:srgbClr val="FFFFFF"/>
                </a:solidFill>
              </a:rPr>
              <a:t>, medical devices, industrial equipment, robotics, energy, transportation, network infrastructure, automotive, and consumer </a:t>
            </a:r>
            <a:r>
              <a:rPr lang="en-MY" sz="2000" dirty="0" smtClean="0">
                <a:solidFill>
                  <a:srgbClr val="FFFFFF"/>
                </a:solidFill>
              </a:rPr>
              <a:t>electronics.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4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4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4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History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148204" y="1013145"/>
            <a:ext cx="71676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683" lvl="0" indent="0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2000" dirty="0" err="1">
                <a:solidFill>
                  <a:srgbClr val="FFFFFF"/>
                </a:solidFill>
              </a:rPr>
              <a:t>VxWorks</a:t>
            </a:r>
            <a:r>
              <a:rPr lang="en-MY" sz="2000" dirty="0">
                <a:solidFill>
                  <a:srgbClr val="FFFFFF"/>
                </a:solidFill>
              </a:rPr>
              <a:t> started in the late 1980s as a set of enhancements to a simple RTOS called </a:t>
            </a:r>
            <a:r>
              <a:rPr lang="en-MY" sz="2000" dirty="0" smtClean="0">
                <a:solidFill>
                  <a:srgbClr val="FFFFFF"/>
                </a:solidFill>
              </a:rPr>
              <a:t>VRTX. </a:t>
            </a:r>
            <a:r>
              <a:rPr lang="en-MY" sz="2000" dirty="0" err="1" smtClean="0"/>
              <a:t>VxWorks</a:t>
            </a:r>
            <a:r>
              <a:rPr lang="en-MY" sz="2000" dirty="0" smtClean="0"/>
              <a:t> </a:t>
            </a:r>
            <a:r>
              <a:rPr lang="en-MY" sz="2000" dirty="0"/>
              <a:t>key milestones </a:t>
            </a:r>
            <a:r>
              <a:rPr lang="en-MY" sz="2000" dirty="0" smtClean="0"/>
              <a:t>are: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1980s: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adds support for 32-bit processors.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1990s: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5 becomes the </a:t>
            </a:r>
            <a:r>
              <a:rPr lang="en-MY" sz="1700" dirty="0" smtClean="0">
                <a:solidFill>
                  <a:srgbClr val="FFFFFF"/>
                </a:solidFill>
              </a:rPr>
              <a:t>first </a:t>
            </a:r>
            <a:r>
              <a:rPr lang="en-MY" sz="1700" dirty="0">
                <a:solidFill>
                  <a:srgbClr val="FFFFFF"/>
                </a:solidFill>
              </a:rPr>
              <a:t>RTOS with a networking stack.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2000s: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6 supports SMP and adds derivative industry-specific platforms.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2010s: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adds support for 64-bit </a:t>
            </a:r>
            <a:r>
              <a:rPr lang="en-MY" sz="1700" dirty="0" smtClean="0">
                <a:solidFill>
                  <a:srgbClr val="FFFFFF"/>
                </a:solidFill>
              </a:rPr>
              <a:t>processing and </a:t>
            </a:r>
            <a:r>
              <a:rPr lang="en-MY" sz="1700" dirty="0">
                <a:solidFill>
                  <a:srgbClr val="FFFFFF"/>
                </a:solidFill>
              </a:rPr>
              <a:t>introduces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7 for </a:t>
            </a:r>
            <a:r>
              <a:rPr lang="en-MY" sz="1700" dirty="0" err="1">
                <a:solidFill>
                  <a:srgbClr val="FFFFFF"/>
                </a:solidFill>
              </a:rPr>
              <a:t>IoT</a:t>
            </a:r>
            <a:r>
              <a:rPr lang="en-MY" sz="1700" dirty="0">
                <a:solidFill>
                  <a:srgbClr val="FFFFFF"/>
                </a:solidFill>
              </a:rPr>
              <a:t> in 2016</a:t>
            </a:r>
            <a:r>
              <a:rPr lang="en-MY" sz="1700" dirty="0" smtClean="0">
                <a:solidFill>
                  <a:srgbClr val="FFFFFF"/>
                </a:solidFill>
              </a:rPr>
              <a:t>.</a:t>
            </a:r>
            <a:endParaRPr lang="en-MY" sz="1700" dirty="0">
              <a:solidFill>
                <a:srgbClr val="FFFFFF"/>
              </a:solidFill>
            </a:endParaRP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700" dirty="0">
                <a:solidFill>
                  <a:srgbClr val="FFFFFF"/>
                </a:solidFill>
              </a:rPr>
              <a:t>2020s: </a:t>
            </a:r>
            <a:r>
              <a:rPr lang="en-MY" sz="1700" dirty="0" err="1">
                <a:solidFill>
                  <a:srgbClr val="FFFFFF"/>
                </a:solidFill>
              </a:rPr>
              <a:t>VxWorks</a:t>
            </a:r>
            <a:r>
              <a:rPr lang="en-MY" sz="1700" dirty="0">
                <a:solidFill>
                  <a:srgbClr val="FFFFFF"/>
                </a:solidFill>
              </a:rPr>
              <a:t> continues to update and add support, including power the </a:t>
            </a:r>
            <a:r>
              <a:rPr lang="en-MY" sz="1700" dirty="0" smtClean="0">
                <a:solidFill>
                  <a:srgbClr val="FFFFFF"/>
                </a:solidFill>
              </a:rPr>
              <a:t>Mars 2020 lander.</a:t>
            </a:r>
            <a:endParaRPr sz="17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4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8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Platform Overview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148204" y="1013145"/>
            <a:ext cx="71676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 err="1">
                <a:solidFill>
                  <a:srgbClr val="FFFFFF"/>
                </a:solidFill>
              </a:rPr>
              <a:t>VxWorks</a:t>
            </a:r>
            <a:r>
              <a:rPr lang="en-MY" sz="2000" dirty="0">
                <a:solidFill>
                  <a:srgbClr val="FFFFFF"/>
                </a:solidFill>
              </a:rPr>
              <a:t> supports Intel architecture, Power architecture, and ARM architectures</a:t>
            </a:r>
            <a:r>
              <a:rPr lang="en-MY" sz="2000" dirty="0" smtClean="0">
                <a:solidFill>
                  <a:srgbClr val="FFFFFF"/>
                </a:solidFill>
              </a:rPr>
              <a:t>.</a:t>
            </a:r>
          </a:p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>
                <a:solidFill>
                  <a:srgbClr val="FFFFFF"/>
                </a:solidFill>
              </a:rPr>
              <a:t>The RTOS can be used in multi-core asymmetric multiprocessing (AMP), symmetric multiprocessing (SMP), and mixed </a:t>
            </a:r>
            <a:r>
              <a:rPr lang="en-MY" sz="2000" dirty="0" smtClean="0">
                <a:solidFill>
                  <a:srgbClr val="FFFFFF"/>
                </a:solidFill>
              </a:rPr>
              <a:t>modes </a:t>
            </a:r>
            <a:r>
              <a:rPr lang="en-MY" sz="2000" dirty="0">
                <a:solidFill>
                  <a:srgbClr val="FFFFFF"/>
                </a:solidFill>
              </a:rPr>
              <a:t>and multi-OS (via Type 1 hypervisor</a:t>
            </a:r>
            <a:r>
              <a:rPr lang="en-MY" sz="2000" dirty="0" smtClean="0">
                <a:solidFill>
                  <a:srgbClr val="FFFFFF"/>
                </a:solidFill>
              </a:rPr>
              <a:t>) </a:t>
            </a:r>
            <a:r>
              <a:rPr lang="en-MY" sz="2000" dirty="0">
                <a:solidFill>
                  <a:srgbClr val="FFFFFF"/>
                </a:solidFill>
              </a:rPr>
              <a:t>designs on 32- and 64-bit </a:t>
            </a:r>
            <a:r>
              <a:rPr lang="en-MY" sz="2000" dirty="0" smtClean="0">
                <a:solidFill>
                  <a:srgbClr val="FFFFFF"/>
                </a:solidFill>
              </a:rPr>
              <a:t>processors.</a:t>
            </a:r>
          </a:p>
          <a:p>
            <a:pPr lvl="0" indent="-330517">
              <a:buClr>
                <a:srgbClr val="FFFFFF"/>
              </a:buClr>
              <a:buSzPts val="1605"/>
            </a:pPr>
            <a:r>
              <a:rPr lang="en-MY" sz="2000" dirty="0">
                <a:solidFill>
                  <a:srgbClr val="FFFFFF"/>
                </a:solidFill>
              </a:rPr>
              <a:t>The platform is a modular, vendor-neutral, open system that supports a range of third-party software and hardware.</a:t>
            </a:r>
            <a:endParaRPr sz="2000" dirty="0" smtClean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4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Features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148204" y="1013145"/>
            <a:ext cx="71676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683" lvl="0" indent="0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2000" dirty="0"/>
              <a:t>A list of some of the features of the OS are</a:t>
            </a:r>
            <a:r>
              <a:rPr lang="en-MY" sz="2000" dirty="0" smtClean="0"/>
              <a:t>: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Multitasking kernel with </a:t>
            </a:r>
            <a:r>
              <a:rPr lang="en-MY" sz="1600" dirty="0" err="1">
                <a:solidFill>
                  <a:srgbClr val="FFFFFF"/>
                </a:solidFill>
              </a:rPr>
              <a:t>preemptive</a:t>
            </a:r>
            <a:r>
              <a:rPr lang="en-MY" sz="1600" dirty="0">
                <a:solidFill>
                  <a:srgbClr val="FFFFFF"/>
                </a:solidFill>
              </a:rPr>
              <a:t> and round-robin scheduling and fast interrupt </a:t>
            </a:r>
            <a:r>
              <a:rPr lang="en-MY" sz="1600" dirty="0" smtClean="0">
                <a:solidFill>
                  <a:srgbClr val="FFFFFF"/>
                </a:solidFill>
              </a:rPr>
              <a:t>response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SMP, AMP and mixed mode multiprocessing </a:t>
            </a:r>
            <a:r>
              <a:rPr lang="en-MY" sz="1600" dirty="0" smtClean="0">
                <a:solidFill>
                  <a:srgbClr val="FFFFFF"/>
                </a:solidFill>
              </a:rPr>
              <a:t>support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/>
              <a:t>Error handling framework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Bluetooth, USB, CAN protocols, </a:t>
            </a:r>
            <a:r>
              <a:rPr lang="en-MY" sz="1600" dirty="0" err="1">
                <a:solidFill>
                  <a:srgbClr val="FFFFFF"/>
                </a:solidFill>
              </a:rPr>
              <a:t>Firewire</a:t>
            </a:r>
            <a:r>
              <a:rPr lang="en-MY" sz="1600" dirty="0">
                <a:solidFill>
                  <a:srgbClr val="FFFFFF"/>
                </a:solidFill>
              </a:rPr>
              <a:t> IEEE 1394, BLE, L2CAP, Continua stack, health device </a:t>
            </a:r>
            <a:r>
              <a:rPr lang="en-MY" sz="1600" dirty="0" smtClean="0">
                <a:solidFill>
                  <a:srgbClr val="FFFFFF"/>
                </a:solidFill>
              </a:rPr>
              <a:t>profile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Binary, counting, and mutual exclusion semaphores with priority </a:t>
            </a:r>
            <a:r>
              <a:rPr lang="en-MY" sz="1600" dirty="0" smtClean="0">
                <a:solidFill>
                  <a:srgbClr val="FFFFFF"/>
                </a:solidFill>
              </a:rPr>
              <a:t>inheritance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>
                <a:solidFill>
                  <a:srgbClr val="FFFFFF"/>
                </a:solidFill>
              </a:rPr>
              <a:t>Local and distributed message </a:t>
            </a:r>
            <a:r>
              <a:rPr lang="en-MY" sz="1600" dirty="0" smtClean="0">
                <a:solidFill>
                  <a:srgbClr val="FFFFFF"/>
                </a:solidFill>
              </a:rPr>
              <a:t>queues</a:t>
            </a:r>
          </a:p>
          <a:p>
            <a:pPr marL="412433" indent="-285750">
              <a:lnSpc>
                <a:spcPct val="120000"/>
              </a:lnSpc>
              <a:buClr>
                <a:srgbClr val="FFFFFF"/>
              </a:buClr>
              <a:buSzPts val="1605"/>
            </a:pPr>
            <a:r>
              <a:rPr lang="en-MY" sz="1600" dirty="0"/>
              <a:t>Dual-mode IPv6 networking stack with IPv6 Ready Logo certification</a:t>
            </a:r>
          </a:p>
          <a:p>
            <a:pPr marL="126683" indent="0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endParaRPr sz="1604" dirty="0" smtClean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Notable Uses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438538" y="3875088"/>
            <a:ext cx="2926085" cy="73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683" lvl="0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Mars </a:t>
            </a:r>
            <a:r>
              <a:rPr lang="en-MY" sz="1600" i="1" dirty="0">
                <a:solidFill>
                  <a:srgbClr val="FFFFFF"/>
                </a:solidFill>
              </a:rPr>
              <a:t>Science Laboratory </a:t>
            </a:r>
            <a:endParaRPr lang="en-MY" sz="1600" i="1" dirty="0" smtClean="0">
              <a:solidFill>
                <a:srgbClr val="FFFFFF"/>
              </a:solidFill>
            </a:endParaRPr>
          </a:p>
          <a:p>
            <a:pPr marL="126683" lvl="0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Curiosity </a:t>
            </a:r>
            <a:r>
              <a:rPr lang="en-MY" sz="1600" i="1" dirty="0">
                <a:solidFill>
                  <a:srgbClr val="FFFFFF"/>
                </a:solidFill>
              </a:rPr>
              <a:t>rover</a:t>
            </a:r>
            <a:endParaRPr sz="1400" i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WIN10\Desktop\Mlhakimz\IIUM\Mechatronics\Level 4\Sem 2\Real Time System\Github\Curiosity r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19" y="1268413"/>
            <a:ext cx="39020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N10\Desktop\Mlhakimz\IIUM\Mechatronics\Level 4\Sem 2\Real Time System\Github\800px-Mars_Reconnaissance_Orbi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16" y="1055132"/>
            <a:ext cx="3662735" cy="28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36;p23"/>
          <p:cNvSpPr txBox="1">
            <a:spLocks/>
          </p:cNvSpPr>
          <p:nvPr/>
        </p:nvSpPr>
        <p:spPr>
          <a:xfrm>
            <a:off x="5317986" y="3877013"/>
            <a:ext cx="2926085" cy="7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6683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Mars </a:t>
            </a:r>
            <a:r>
              <a:rPr lang="en-MY" sz="1600" i="1" dirty="0">
                <a:solidFill>
                  <a:srgbClr val="FFFFFF"/>
                </a:solidFill>
              </a:rPr>
              <a:t>Reconnaissance </a:t>
            </a:r>
            <a:r>
              <a:rPr lang="en-MY" sz="1600" i="1" dirty="0" err="1">
                <a:solidFill>
                  <a:srgbClr val="FFFFFF"/>
                </a:solidFill>
              </a:rPr>
              <a:t>Orbiter</a:t>
            </a:r>
            <a:endParaRPr lang="en-MY" sz="1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/>
              <a:t>Notable Uses</a:t>
            </a:r>
            <a:endParaRPr sz="2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1438538" y="3875088"/>
            <a:ext cx="2926085" cy="73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683" lvl="0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err="1">
                <a:solidFill>
                  <a:srgbClr val="FFFFFF"/>
                </a:solidFill>
              </a:rPr>
              <a:t>AgustaWestland</a:t>
            </a:r>
            <a:r>
              <a:rPr lang="en-MY" sz="1600" i="1" dirty="0">
                <a:solidFill>
                  <a:srgbClr val="FFFFFF"/>
                </a:solidFill>
              </a:rPr>
              <a:t> Project Zero</a:t>
            </a:r>
            <a:endParaRPr sz="1400" i="1" dirty="0">
              <a:solidFill>
                <a:srgbClr val="FFFFFF"/>
              </a:solidFill>
            </a:endParaRPr>
          </a:p>
        </p:txBody>
      </p:sp>
      <p:sp>
        <p:nvSpPr>
          <p:cNvPr id="6" name="Google Shape;236;p23"/>
          <p:cNvSpPr txBox="1">
            <a:spLocks/>
          </p:cNvSpPr>
          <p:nvPr/>
        </p:nvSpPr>
        <p:spPr>
          <a:xfrm>
            <a:off x="5317986" y="3877013"/>
            <a:ext cx="2926085" cy="7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6683" indent="0" algn="ctr">
              <a:lnSpc>
                <a:spcPct val="120000"/>
              </a:lnSpc>
              <a:buClr>
                <a:srgbClr val="FFFFFF"/>
              </a:buClr>
              <a:buSzPts val="1605"/>
              <a:buNone/>
            </a:pPr>
            <a:r>
              <a:rPr lang="en-MY" sz="1600" i="1" dirty="0" smtClean="0">
                <a:solidFill>
                  <a:srgbClr val="FFFFFF"/>
                </a:solidFill>
              </a:rPr>
              <a:t>Honda ASIMO </a:t>
            </a:r>
            <a:r>
              <a:rPr lang="en-MY" sz="1600" i="1" dirty="0">
                <a:solidFill>
                  <a:srgbClr val="FFFFFF"/>
                </a:solidFill>
              </a:rPr>
              <a:t>Robot</a:t>
            </a:r>
            <a:endParaRPr lang="en-MY" sz="1400" i="1" dirty="0">
              <a:solidFill>
                <a:srgbClr val="FFFFFF"/>
              </a:solidFill>
            </a:endParaRPr>
          </a:p>
        </p:txBody>
      </p:sp>
      <p:pic>
        <p:nvPicPr>
          <p:cNvPr id="2050" name="Picture 2" descr="C:\Users\WIN10\Desktop\Mlhakimz\IIUM\Mechatronics\Level 4\Sem 2\Real Time System\Github\ASI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12" y="381965"/>
            <a:ext cx="2385831" cy="35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IN10\Desktop\Mlhakimz\IIUM\Mechatronics\Level 4\Sem 2\Real Time System\Github\AW_Project_Zero_2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45" y="1933477"/>
            <a:ext cx="4280441" cy="20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5642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332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Introduction to VxWorks</vt:lpstr>
      <vt:lpstr>What is VxWorks?</vt:lpstr>
      <vt:lpstr>History</vt:lpstr>
      <vt:lpstr>Platform Overview</vt:lpstr>
      <vt:lpstr>Features</vt:lpstr>
      <vt:lpstr>Notable Uses</vt:lpstr>
      <vt:lpstr>Notable Uses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VxWorks</dc:title>
  <cp:lastModifiedBy>WIN10</cp:lastModifiedBy>
  <cp:revision>7</cp:revision>
  <dcterms:modified xsi:type="dcterms:W3CDTF">2021-04-12T00:45:15Z</dcterms:modified>
</cp:coreProperties>
</file>