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5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1720" cy="53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9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1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1720" cy="53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146"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1"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3"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1720" cy="5304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1720" cy="1144080"/>
          </a:xfrm>
          <a:prstGeom prst="rect">
            <a:avLst/>
          </a:prstGeom>
        </p:spPr>
        <p:txBody>
          <a:bodyPr lIns="0" rIns="0" tIns="0" bIns="0" anchor="ctr"/>
          <a:p>
            <a:pPr algn="ctr"/>
            <a:endParaRPr b="0" lang="en-US"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 name="Line 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2" name="CustomShape 3"/>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3" name="CustomShape 4"/>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4" name="CustomShape 5"/>
          <p:cNvSpPr/>
          <p:nvPr/>
        </p:nvSpPr>
        <p:spPr>
          <a:xfrm>
            <a:off x="8932320" y="3048120"/>
            <a:ext cx="3257280" cy="380736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5" name="CustomShape 6"/>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6" name="CustomShape 7"/>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7" name="CustomShape 8"/>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8" name="CustomShape 9"/>
          <p:cNvSpPr/>
          <p:nvPr/>
        </p:nvSpPr>
        <p:spPr>
          <a:xfrm>
            <a:off x="10371600" y="3589920"/>
            <a:ext cx="1814760" cy="326556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9" name="CustomShape 10"/>
          <p:cNvSpPr/>
          <p:nvPr/>
        </p:nvSpPr>
        <p:spPr>
          <a:xfrm>
            <a:off x="0" y="4013280"/>
            <a:ext cx="446040" cy="284220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sp>
        <p:nvSpPr>
          <p:cNvPr id="10" name="Line 1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1" name="Line 1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2" name="CustomShape 13"/>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13" name="CustomShape 14"/>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14" name="CustomShape 15"/>
          <p:cNvSpPr/>
          <p:nvPr/>
        </p:nvSpPr>
        <p:spPr>
          <a:xfrm>
            <a:off x="8932320" y="3048120"/>
            <a:ext cx="3257280" cy="380736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15" name="CustomShape 16"/>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16" name="CustomShape 17"/>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17" name="CustomShape 18"/>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18" name="CustomShape 19"/>
          <p:cNvSpPr/>
          <p:nvPr/>
        </p:nvSpPr>
        <p:spPr>
          <a:xfrm>
            <a:off x="10371600" y="3589920"/>
            <a:ext cx="1814760" cy="326556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19" name="CustomShape 20"/>
          <p:cNvSpPr/>
          <p:nvPr/>
        </p:nvSpPr>
        <p:spPr>
          <a:xfrm rot="10800000">
            <a:off x="2520" y="2520"/>
            <a:ext cx="840240" cy="5663520"/>
          </a:xfrm>
          <a:prstGeom prst="triangle">
            <a:avLst>
              <a:gd name="adj" fmla="val 10000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sp>
        <p:nvSpPr>
          <p:cNvPr id="20" name="PlaceHolder 21"/>
          <p:cNvSpPr>
            <a:spLocks noGrp="1"/>
          </p:cNvSpPr>
          <p:nvPr>
            <p:ph type="title"/>
          </p:nvPr>
        </p:nvSpPr>
        <p:spPr>
          <a:xfrm>
            <a:off x="609480" y="273600"/>
            <a:ext cx="10971720" cy="11440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1" name="PlaceHolder 2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Line 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59" name="Line 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60" name="CustomShape 3"/>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61" name="CustomShape 4"/>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62" name="CustomShape 5"/>
          <p:cNvSpPr/>
          <p:nvPr/>
        </p:nvSpPr>
        <p:spPr>
          <a:xfrm>
            <a:off x="8932320" y="3048120"/>
            <a:ext cx="3257280" cy="380736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63" name="CustomShape 6"/>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64" name="CustomShape 7"/>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65" name="CustomShape 8"/>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66" name="CustomShape 9"/>
          <p:cNvSpPr/>
          <p:nvPr/>
        </p:nvSpPr>
        <p:spPr>
          <a:xfrm>
            <a:off x="10371600" y="3589920"/>
            <a:ext cx="1814760" cy="326556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67" name="CustomShape 10"/>
          <p:cNvSpPr/>
          <p:nvPr/>
        </p:nvSpPr>
        <p:spPr>
          <a:xfrm>
            <a:off x="0" y="4013280"/>
            <a:ext cx="446040" cy="284220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sp>
        <p:nvSpPr>
          <p:cNvPr id="68" name="PlaceHolder 1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Line 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07" name="Line 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08" name="CustomShape 3"/>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r="5400000" dist="25560">
              <a:srgbClr val="000000">
                <a:alpha val="35000"/>
              </a:srgbClr>
            </a:outerShdw>
          </a:effectLst>
        </p:spPr>
        <p:style>
          <a:lnRef idx="0"/>
          <a:fillRef idx="0"/>
          <a:effectRef idx="0"/>
          <a:fontRef idx="minor"/>
        </p:style>
      </p:sp>
      <p:sp>
        <p:nvSpPr>
          <p:cNvPr id="109" name="CustomShape 4"/>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r="5400000" dist="25560">
              <a:srgbClr val="000000">
                <a:alpha val="35000"/>
              </a:srgbClr>
            </a:outerShdw>
          </a:effectLst>
        </p:spPr>
        <p:style>
          <a:lnRef idx="0"/>
          <a:fillRef idx="0"/>
          <a:effectRef idx="0"/>
          <a:fontRef idx="minor"/>
        </p:style>
      </p:sp>
      <p:sp>
        <p:nvSpPr>
          <p:cNvPr id="110" name="CustomShape 5"/>
          <p:cNvSpPr/>
          <p:nvPr/>
        </p:nvSpPr>
        <p:spPr>
          <a:xfrm>
            <a:off x="8932320" y="3048120"/>
            <a:ext cx="3257280" cy="3807360"/>
          </a:xfrm>
          <a:prstGeom prst="triangle">
            <a:avLst>
              <a:gd name="adj" fmla="val 100000"/>
            </a:avLst>
          </a:prstGeom>
          <a:solidFill>
            <a:srgbClr val="54a021">
              <a:alpha val="72000"/>
            </a:srgbClr>
          </a:solidFill>
          <a:ln w="9360">
            <a:noFill/>
          </a:ln>
          <a:effectLst>
            <a:outerShdw dir="5400000" dist="25560">
              <a:srgbClr val="000000">
                <a:alpha val="35000"/>
              </a:srgbClr>
            </a:outerShdw>
          </a:effectLst>
        </p:spPr>
        <p:style>
          <a:lnRef idx="0"/>
          <a:fillRef idx="0"/>
          <a:effectRef idx="0"/>
          <a:fontRef idx="minor"/>
        </p:style>
      </p:sp>
      <p:sp>
        <p:nvSpPr>
          <p:cNvPr id="111" name="CustomShape 6"/>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r="5400000" dist="25560">
              <a:srgbClr val="000000">
                <a:alpha val="35000"/>
              </a:srgbClr>
            </a:outerShdw>
          </a:effectLst>
        </p:spPr>
        <p:style>
          <a:lnRef idx="0"/>
          <a:fillRef idx="0"/>
          <a:effectRef idx="0"/>
          <a:fontRef idx="minor"/>
        </p:style>
      </p:sp>
      <p:sp>
        <p:nvSpPr>
          <p:cNvPr id="112" name="CustomShape 7"/>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r="5400000" dist="25560">
              <a:srgbClr val="000000">
                <a:alpha val="35000"/>
              </a:srgbClr>
            </a:outerShdw>
          </a:effectLst>
        </p:spPr>
        <p:style>
          <a:lnRef idx="0"/>
          <a:fillRef idx="0"/>
          <a:effectRef idx="0"/>
          <a:fontRef idx="minor"/>
        </p:style>
      </p:sp>
      <p:sp>
        <p:nvSpPr>
          <p:cNvPr id="113" name="CustomShape 8"/>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r="5400000" dist="25560">
              <a:srgbClr val="000000">
                <a:alpha val="35000"/>
              </a:srgbClr>
            </a:outerShdw>
          </a:effectLst>
        </p:spPr>
        <p:style>
          <a:lnRef idx="0"/>
          <a:fillRef idx="0"/>
          <a:effectRef idx="0"/>
          <a:fontRef idx="minor"/>
        </p:style>
      </p:sp>
      <p:sp>
        <p:nvSpPr>
          <p:cNvPr id="114" name="CustomShape 9"/>
          <p:cNvSpPr/>
          <p:nvPr/>
        </p:nvSpPr>
        <p:spPr>
          <a:xfrm>
            <a:off x="10371600" y="3589920"/>
            <a:ext cx="1814760" cy="3265560"/>
          </a:xfrm>
          <a:prstGeom prst="triangle">
            <a:avLst>
              <a:gd name="adj" fmla="val 100000"/>
            </a:avLst>
          </a:prstGeom>
          <a:solidFill>
            <a:srgbClr val="90c226">
              <a:alpha val="80000"/>
            </a:srgbClr>
          </a:solidFill>
          <a:ln w="9360">
            <a:noFill/>
          </a:ln>
          <a:effectLst>
            <a:outerShdw dir="5400000" dist="25560">
              <a:srgbClr val="000000">
                <a:alpha val="35000"/>
              </a:srgbClr>
            </a:outerShdw>
          </a:effectLst>
        </p:spPr>
        <p:style>
          <a:lnRef idx="0"/>
          <a:fillRef idx="0"/>
          <a:effectRef idx="0"/>
          <a:fontRef idx="minor"/>
        </p:style>
      </p:sp>
      <p:sp>
        <p:nvSpPr>
          <p:cNvPr id="115" name="CustomShape 10"/>
          <p:cNvSpPr/>
          <p:nvPr/>
        </p:nvSpPr>
        <p:spPr>
          <a:xfrm>
            <a:off x="0" y="4013280"/>
            <a:ext cx="446040" cy="2842200"/>
          </a:xfrm>
          <a:prstGeom prst="triangle">
            <a:avLst>
              <a:gd name="adj" fmla="val 0"/>
            </a:avLst>
          </a:prstGeom>
          <a:solidFill>
            <a:srgbClr val="90c226">
              <a:alpha val="85000"/>
            </a:srgbClr>
          </a:solidFill>
          <a:ln w="9360">
            <a:noFill/>
          </a:ln>
          <a:effectLst>
            <a:outerShdw dir="5400000" dist="25560">
              <a:srgbClr val="000000">
                <a:alpha val="35000"/>
              </a:srgbClr>
            </a:outerShdw>
          </a:effectLst>
        </p:spPr>
        <p:style>
          <a:lnRef idx="0"/>
          <a:fillRef idx="0"/>
          <a:effectRef idx="0"/>
          <a:fontRef idx="minor"/>
        </p:style>
      </p:sp>
      <p:sp>
        <p:nvSpPr>
          <p:cNvPr id="116" name="PlaceHolder 11"/>
          <p:cNvSpPr>
            <a:spLocks noGrp="1"/>
          </p:cNvSpPr>
          <p:nvPr>
            <p:ph type="title"/>
          </p:nvPr>
        </p:nvSpPr>
        <p:spPr>
          <a:xfrm>
            <a:off x="609480" y="273600"/>
            <a:ext cx="10971720" cy="11440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7"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463040" y="2194560"/>
            <a:ext cx="7764480" cy="1643760"/>
          </a:xfrm>
          <a:prstGeom prst="rect">
            <a:avLst/>
          </a:prstGeom>
          <a:noFill/>
          <a:ln>
            <a:noFill/>
          </a:ln>
        </p:spPr>
        <p:style>
          <a:lnRef idx="0"/>
          <a:fillRef idx="0"/>
          <a:effectRef idx="0"/>
          <a:fontRef idx="minor"/>
        </p:style>
        <p:txBody>
          <a:bodyPr lIns="90000" rIns="90000" tIns="45000" bIns="45000" anchor="b"/>
          <a:p>
            <a:pPr algn="r">
              <a:lnSpc>
                <a:spcPct val="100000"/>
              </a:lnSpc>
            </a:pPr>
            <a:endParaRPr b="0" lang="en-US" sz="1800" spc="-1" strike="noStrike">
              <a:latin typeface="Arial"/>
            </a:endParaRPr>
          </a:p>
          <a:p>
            <a:pPr algn="r">
              <a:lnSpc>
                <a:spcPct val="100000"/>
              </a:lnSpc>
            </a:pPr>
            <a:endParaRPr b="0" lang="en-US" sz="1800" spc="-1" strike="noStrike">
              <a:latin typeface="Arial"/>
            </a:endParaRPr>
          </a:p>
          <a:p>
            <a:pPr algn="r">
              <a:lnSpc>
                <a:spcPct val="100000"/>
              </a:lnSpc>
            </a:pPr>
            <a:r>
              <a:rPr b="0" lang="en-US" sz="5400" spc="-1" strike="noStrike">
                <a:solidFill>
                  <a:srgbClr val="90c226"/>
                </a:solidFill>
                <a:latin typeface="Trebuchet MS"/>
                <a:ea typeface="DejaVu Sans"/>
              </a:rPr>
              <a:t>Forecasting Stock Price Using Machine Learning</a:t>
            </a:r>
            <a:br/>
            <a:r>
              <a:rPr b="0" lang="en-US" sz="5400" spc="-1" strike="noStrike">
                <a:solidFill>
                  <a:srgbClr val="90c226"/>
                </a:solidFill>
                <a:latin typeface="Trebuchet MS"/>
                <a:ea typeface="DejaVu Sans"/>
              </a:rPr>
              <a:t>Technique</a:t>
            </a:r>
            <a:endParaRPr b="0" lang="en-US" sz="5400" spc="-1" strike="noStrike">
              <a:latin typeface="Arial"/>
            </a:endParaRPr>
          </a:p>
        </p:txBody>
      </p:sp>
      <p:sp>
        <p:nvSpPr>
          <p:cNvPr id="155" name="CustomShape 2"/>
          <p:cNvSpPr/>
          <p:nvPr/>
        </p:nvSpPr>
        <p:spPr>
          <a:xfrm>
            <a:off x="2073600" y="4050720"/>
            <a:ext cx="7054920" cy="201276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1" lang="en-US" sz="1800" spc="-1" strike="noStrike">
                <a:solidFill>
                  <a:srgbClr val="808080"/>
                </a:solidFill>
                <a:latin typeface="Trebuchet MS"/>
                <a:ea typeface="DejaVu Sans"/>
              </a:rPr>
              <a:t>Md Tanvir Rahman</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143000410</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School of Science, Engineering &amp; Technology</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East Delta University, Chittagong,Bangladesh</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Supervisor: Mohammad Nazim Uddin, PhD</a:t>
            </a:r>
            <a:endParaRPr b="0" lang="en-US" sz="1800" spc="-1" strike="noStrike">
              <a:latin typeface="Arial"/>
            </a:endParaRPr>
          </a:p>
          <a:p>
            <a:pPr algn="ctr">
              <a:lnSpc>
                <a:spcPct val="100000"/>
              </a:lnSpc>
              <a:spcBef>
                <a:spcPts val="1001"/>
              </a:spcBef>
            </a:pPr>
            <a:endParaRPr b="0" lang="en-US"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Predicting future stock market price </a:t>
            </a:r>
            <a:endParaRPr b="0" lang="en-US" sz="3600" spc="-1" strike="noStrike">
              <a:latin typeface="Arial"/>
            </a:endParaRPr>
          </a:p>
        </p:txBody>
      </p:sp>
      <p:sp>
        <p:nvSpPr>
          <p:cNvPr id="174" name="CustomShape 2"/>
          <p:cNvSpPr/>
          <p:nvPr/>
        </p:nvSpPr>
        <p:spPr>
          <a:xfrm>
            <a:off x="3422160" y="6141960"/>
            <a:ext cx="4933800" cy="36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FIG 1: Predicting future stock price</a:t>
            </a:r>
            <a:endParaRPr b="0" lang="en-US" sz="1800" spc="-1" strike="noStrike">
              <a:latin typeface="Arial"/>
            </a:endParaRPr>
          </a:p>
        </p:txBody>
      </p:sp>
      <p:pic>
        <p:nvPicPr>
          <p:cNvPr id="175" name="" descr=""/>
          <p:cNvPicPr/>
          <p:nvPr/>
        </p:nvPicPr>
        <p:blipFill>
          <a:blip r:embed="rId1"/>
          <a:stretch/>
        </p:blipFill>
        <p:spPr>
          <a:xfrm>
            <a:off x="365760" y="1371600"/>
            <a:ext cx="11337840" cy="5234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Stacking Model</a:t>
            </a:r>
            <a:endParaRPr b="0" lang="en-US" sz="3600" spc="-1" strike="noStrike">
              <a:latin typeface="Arial"/>
            </a:endParaRPr>
          </a:p>
        </p:txBody>
      </p:sp>
      <p:sp>
        <p:nvSpPr>
          <p:cNvPr id="177" name="CustomShape 2"/>
          <p:cNvSpPr/>
          <p:nvPr/>
        </p:nvSpPr>
        <p:spPr>
          <a:xfrm>
            <a:off x="561600" y="1503720"/>
            <a:ext cx="9417240" cy="4997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000" spc="-1" strike="noStrike">
                <a:solidFill>
                  <a:srgbClr val="404040"/>
                </a:solidFill>
                <a:latin typeface="Trebuchet MS"/>
                <a:ea typeface="DejaVu Sans"/>
              </a:rPr>
              <a:t>Stacking is performed using these algorithm. Stacking is concerned with combining multiple classifiers generated by different learning algorithms </a:t>
            </a:r>
            <a:r>
              <a:rPr b="1" lang="en-US" sz="2000" spc="-1" strike="noStrike">
                <a:solidFill>
                  <a:srgbClr val="404040"/>
                </a:solidFill>
                <a:latin typeface="Trebuchet MS"/>
                <a:ea typeface="DejaVu Sans"/>
              </a:rPr>
              <a:t>L</a:t>
            </a:r>
            <a:r>
              <a:rPr b="1" lang="en-US" sz="2000" spc="-1" strike="noStrike" baseline="-33000">
                <a:solidFill>
                  <a:srgbClr val="404040"/>
                </a:solidFill>
                <a:latin typeface="Trebuchet MS"/>
                <a:ea typeface="DejaVu Sans"/>
              </a:rPr>
              <a:t>1</a:t>
            </a:r>
            <a:r>
              <a:rPr b="1" lang="en-US" sz="2000" spc="-1" strike="noStrike">
                <a:solidFill>
                  <a:srgbClr val="404040"/>
                </a:solidFill>
                <a:latin typeface="Trebuchet MS"/>
                <a:ea typeface="DejaVu Sans"/>
              </a:rPr>
              <a:t>,....L</a:t>
            </a:r>
            <a:r>
              <a:rPr b="1" lang="en-US" sz="2000" spc="-1" strike="noStrike" baseline="-33000">
                <a:solidFill>
                  <a:srgbClr val="404040"/>
                </a:solidFill>
                <a:latin typeface="Trebuchet MS"/>
                <a:ea typeface="DejaVu Sans"/>
              </a:rPr>
              <a:t>n</a:t>
            </a:r>
            <a:r>
              <a:rPr b="0" lang="en-US" sz="2000" spc="-1" strike="noStrike">
                <a:solidFill>
                  <a:srgbClr val="404040"/>
                </a:solidFill>
                <a:latin typeface="Trebuchet MS"/>
                <a:ea typeface="DejaVu Sans"/>
              </a:rPr>
              <a:t> on a single data set S, which is composed by a feature vector</a:t>
            </a:r>
            <a:endParaRPr b="0" lang="en-US" sz="2000" spc="-1" strike="noStrike">
              <a:latin typeface="Arial"/>
            </a:endParaRPr>
          </a:p>
          <a:p>
            <a:pPr>
              <a:lnSpc>
                <a:spcPct val="100000"/>
              </a:lnSpc>
              <a:spcBef>
                <a:spcPts val="1001"/>
              </a:spcBef>
            </a:pP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S</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 = (X</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,Y</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a:t>
            </a: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(5)</a:t>
            </a:r>
            <a:r>
              <a:rPr b="1" i="1" lang="en-US" sz="2000" spc="-1" strike="noStrike">
                <a:solidFill>
                  <a:srgbClr val="404040"/>
                </a:solidFill>
                <a:latin typeface="Trebuchet MS"/>
                <a:ea typeface="DejaVu Sans"/>
              </a:rPr>
              <a:t>	</a:t>
            </a:r>
            <a:endParaRPr b="0" lang="en-US" sz="2000" spc="-1" strike="noStrike">
              <a:latin typeface="Arial"/>
            </a:endParaRPr>
          </a:p>
          <a:p>
            <a:pPr>
              <a:lnSpc>
                <a:spcPct val="100000"/>
              </a:lnSpc>
              <a:spcBef>
                <a:spcPts val="1001"/>
              </a:spcBef>
            </a:pPr>
            <a:r>
              <a:rPr b="0" lang="en-US" sz="2000" spc="-1" strike="noStrike">
                <a:solidFill>
                  <a:srgbClr val="404040"/>
                </a:solidFill>
                <a:latin typeface="Trebuchet MS"/>
                <a:ea typeface="DejaVu Sans"/>
              </a:rPr>
              <a:t>The stacking process can be broken into two phases:</a:t>
            </a:r>
            <a:endParaRPr b="0" lang="en-US" sz="20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DejaVu Sans"/>
              </a:rPr>
              <a:t>Generate a set of base-level regression model </a:t>
            </a:r>
            <a:r>
              <a:rPr b="1" lang="en-US" sz="2000" spc="-1" strike="noStrike">
                <a:solidFill>
                  <a:srgbClr val="404040"/>
                </a:solidFill>
                <a:latin typeface="Trebuchet MS"/>
                <a:ea typeface="DejaVu Sans"/>
              </a:rPr>
              <a:t>C</a:t>
            </a:r>
            <a:r>
              <a:rPr b="1" lang="en-US" sz="2000" spc="-1" strike="noStrike" baseline="-33000">
                <a:solidFill>
                  <a:srgbClr val="404040"/>
                </a:solidFill>
                <a:latin typeface="Trebuchet MS"/>
                <a:ea typeface="DejaVu Sans"/>
              </a:rPr>
              <a:t>1</a:t>
            </a:r>
            <a:r>
              <a:rPr b="1" lang="en-US" sz="2000" spc="-1" strike="noStrike">
                <a:solidFill>
                  <a:srgbClr val="404040"/>
                </a:solidFill>
                <a:latin typeface="Trebuchet MS"/>
                <a:ea typeface="DejaVu Sans"/>
              </a:rPr>
              <a:t>,...,C</a:t>
            </a:r>
            <a:r>
              <a:rPr b="1" lang="en-US" sz="2000" spc="-1" strike="noStrike" baseline="-33000">
                <a:solidFill>
                  <a:srgbClr val="404040"/>
                </a:solidFill>
                <a:latin typeface="Trebuchet MS"/>
                <a:ea typeface="DejaVu Sans"/>
              </a:rPr>
              <a:t>n</a:t>
            </a:r>
            <a:r>
              <a:rPr b="0" lang="en-US" sz="2000" spc="-1" strike="noStrike">
                <a:solidFill>
                  <a:srgbClr val="404040"/>
                </a:solidFill>
                <a:latin typeface="Trebuchet MS"/>
                <a:ea typeface="DejaVu Sans"/>
              </a:rPr>
              <a:t>.In this case we made four regression model Linear Regression, Knn regression,Support Vector regression and Random Forest Regression Where</a:t>
            </a:r>
            <a:endParaRPr b="0" lang="en-US" sz="2000" spc="-1" strike="noStrike">
              <a:latin typeface="Arial"/>
            </a:endParaRPr>
          </a:p>
          <a:p>
            <a:pPr marL="2160000" indent="-214920">
              <a:lnSpc>
                <a:spcPct val="100000"/>
              </a:lnSpc>
              <a:spcBef>
                <a:spcPts val="1001"/>
              </a:spcBef>
              <a:buClr>
                <a:srgbClr val="000000"/>
              </a:buClr>
              <a:buSzPct val="45000"/>
              <a:buFont typeface="Wingdings" charset="2"/>
              <a:buChar char=""/>
            </a:pP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C</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=L</a:t>
            </a:r>
            <a:r>
              <a:rPr b="1" i="1" lang="en-US" sz="2000" spc="-1" strike="noStrike" baseline="-33000">
                <a:solidFill>
                  <a:srgbClr val="404040"/>
                </a:solidFill>
                <a:latin typeface="Trebuchet MS"/>
                <a:ea typeface="DejaVu Sans"/>
              </a:rPr>
              <a:t>i </a:t>
            </a:r>
            <a:r>
              <a:rPr b="1" i="1" lang="en-US" sz="2000" spc="-1" strike="noStrike">
                <a:solidFill>
                  <a:srgbClr val="404040"/>
                </a:solidFill>
                <a:latin typeface="Trebuchet MS"/>
                <a:ea typeface="DejaVu Sans"/>
              </a:rPr>
              <a:t>(S)               (6)</a:t>
            </a:r>
            <a:endParaRPr b="0" lang="en-US" sz="20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DejaVu Sans"/>
              </a:rPr>
              <a:t>Train a Secondary classifier to combine base level classifier</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endParaRPr b="0" lang="en-US" sz="20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Contd.</a:t>
            </a:r>
            <a:endParaRPr b="0" lang="en-US" sz="3600" spc="-1" strike="noStrike">
              <a:latin typeface="Arial"/>
            </a:endParaRPr>
          </a:p>
        </p:txBody>
      </p:sp>
      <p:sp>
        <p:nvSpPr>
          <p:cNvPr id="179" name="CustomShape 2"/>
          <p:cNvSpPr/>
          <p:nvPr/>
        </p:nvSpPr>
        <p:spPr>
          <a:xfrm>
            <a:off x="561600" y="1503720"/>
            <a:ext cx="9417240" cy="4997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DejaVu Sans"/>
              </a:rPr>
              <a:t>The training data of the secondary Classifier comes from the primary prediction of the base-level regression model.</a:t>
            </a:r>
            <a:endParaRPr b="0" lang="en-US" sz="2000" spc="-1" strike="noStrike">
              <a:latin typeface="Arial"/>
            </a:endParaRPr>
          </a:p>
          <a:p>
            <a:pPr marL="2160000" indent="-214920">
              <a:lnSpc>
                <a:spcPct val="100000"/>
              </a:lnSpc>
              <a:spcBef>
                <a:spcPts val="1001"/>
              </a:spcBef>
              <a:buClr>
                <a:srgbClr val="000000"/>
              </a:buClr>
              <a:buSzPct val="45000"/>
              <a:buFont typeface="Wingdings" charset="2"/>
              <a:buChar char=""/>
            </a:pPr>
            <a:r>
              <a:rPr b="1" i="1" lang="en-US" sz="2000" spc="-1" strike="noStrike">
                <a:solidFill>
                  <a:srgbClr val="404040"/>
                </a:solidFill>
                <a:latin typeface="Trebuchet MS"/>
                <a:ea typeface="DejaVu Sans"/>
              </a:rPr>
              <a:t>C</a:t>
            </a:r>
            <a:r>
              <a:rPr b="1" i="1" lang="en-US" sz="2000" spc="-1" strike="noStrike" baseline="-33000">
                <a:solidFill>
                  <a:srgbClr val="404040"/>
                </a:solidFill>
                <a:latin typeface="Trebuchet MS"/>
                <a:ea typeface="DejaVu Sans"/>
              </a:rPr>
              <a:t>ik</a:t>
            </a:r>
            <a:r>
              <a:rPr b="1" i="1" lang="en-US" sz="2000" spc="-1" strike="noStrike">
                <a:solidFill>
                  <a:srgbClr val="404040"/>
                </a:solidFill>
                <a:latin typeface="Trebuchet MS"/>
                <a:ea typeface="DejaVu Sans"/>
              </a:rPr>
              <a:t> =L</a:t>
            </a:r>
            <a:r>
              <a:rPr b="1" i="1" lang="en-US" sz="2000" spc="-1" strike="noStrike" baseline="-33000">
                <a:solidFill>
                  <a:srgbClr val="404040"/>
                </a:solidFill>
                <a:latin typeface="Trebuchet MS"/>
                <a:ea typeface="DejaVu Sans"/>
              </a:rPr>
              <a:t>k</a:t>
            </a:r>
            <a:r>
              <a:rPr b="1" i="1" lang="en-US" sz="2000" spc="-1" strike="noStrike">
                <a:solidFill>
                  <a:srgbClr val="404040"/>
                </a:solidFill>
                <a:latin typeface="Trebuchet MS"/>
                <a:ea typeface="DejaVu Sans"/>
              </a:rPr>
              <a:t>( S) </a:t>
            </a:r>
            <a:r>
              <a:rPr b="0" i="1"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(7)     [ where k=1,…...n]</a:t>
            </a:r>
            <a:endParaRPr b="0" lang="en-US" sz="20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The training data of the secondary Classifier comes from the primary</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prediction of the base-level regression model. </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Then the learned classifier are used to generate predictions </a:t>
            </a:r>
            <a:endParaRPr b="0" lang="en-US" sz="1800" spc="-1" strike="noStrike">
              <a:latin typeface="Arial"/>
            </a:endParaRPr>
          </a:p>
          <a:p>
            <a:pPr marL="2160000" indent="-21492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Y</a:t>
            </a:r>
            <a:r>
              <a:rPr b="1" i="1" lang="en-US" sz="1800" spc="-1" strike="noStrike" baseline="-33000">
                <a:solidFill>
                  <a:srgbClr val="404040"/>
                </a:solidFill>
                <a:latin typeface="Trebuchet MS"/>
                <a:ea typeface="DejaVu Sans"/>
              </a:rPr>
              <a:t>ki</a:t>
            </a:r>
            <a:r>
              <a:rPr b="1" i="1" lang="en-US" sz="1800" spc="-1" strike="noStrike">
                <a:solidFill>
                  <a:srgbClr val="404040"/>
                </a:solidFill>
                <a:latin typeface="Trebuchet MS"/>
                <a:ea typeface="DejaVu Sans"/>
              </a:rPr>
              <a:t>=C </a:t>
            </a:r>
            <a:r>
              <a:rPr b="1" i="1" lang="en-US" sz="1800" spc="-1" strike="noStrike" baseline="-33000">
                <a:solidFill>
                  <a:srgbClr val="404040"/>
                </a:solidFill>
                <a:latin typeface="Trebuchet MS"/>
                <a:ea typeface="DejaVu Sans"/>
              </a:rPr>
              <a:t>ki</a:t>
            </a:r>
            <a:r>
              <a:rPr b="1" i="1" lang="en-US" sz="1800" spc="-1" strike="noStrike">
                <a:solidFill>
                  <a:srgbClr val="404040"/>
                </a:solidFill>
                <a:latin typeface="Trebuchet MS"/>
                <a:ea typeface="DejaVu Sans"/>
              </a:rPr>
              <a:t> ( x</a:t>
            </a:r>
            <a:r>
              <a:rPr b="1" i="1" lang="en-US" sz="1800" spc="-1" strike="noStrike" baseline="-33000">
                <a:solidFill>
                  <a:srgbClr val="404040"/>
                </a:solidFill>
                <a:latin typeface="Trebuchet MS"/>
                <a:ea typeface="DejaVu Sans"/>
              </a:rPr>
              <a:t>i</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(8)  </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Experimental Design</a:t>
            </a:r>
            <a:endParaRPr b="0" lang="en-US" sz="3600" spc="-1" strike="noStrike">
              <a:latin typeface="Arial"/>
            </a:endParaRPr>
          </a:p>
        </p:txBody>
      </p:sp>
      <p:sp>
        <p:nvSpPr>
          <p:cNvPr id="181" name="CustomShape 2"/>
          <p:cNvSpPr/>
          <p:nvPr/>
        </p:nvSpPr>
        <p:spPr>
          <a:xfrm>
            <a:off x="373320" y="1699920"/>
            <a:ext cx="9014040" cy="467352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The data used in our research system was collected from Quandl which is a platform for financial data. </a:t>
            </a:r>
            <a:endParaRPr b="0" lang="en-US" sz="24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In our study, we used the following attributes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Adjusted Close price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Volatility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Percentage change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Adjusted open price</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Adjusted Volume</a:t>
            </a:r>
            <a:endParaRPr b="0" lang="en-US" sz="24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The data of 2004 to 2016 were used to predict the Stock price of the  year 2017 to 2018</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77160" y="609480"/>
            <a:ext cx="8594280" cy="10893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Contd.</a:t>
            </a:r>
            <a:endParaRPr b="0" lang="en-US" sz="3600" spc="-1" strike="noStrike">
              <a:latin typeface="Arial"/>
            </a:endParaRPr>
          </a:p>
        </p:txBody>
      </p:sp>
      <p:sp>
        <p:nvSpPr>
          <p:cNvPr id="183" name="CustomShape 2"/>
          <p:cNvSpPr/>
          <p:nvPr/>
        </p:nvSpPr>
        <p:spPr>
          <a:xfrm>
            <a:off x="373320" y="1699920"/>
            <a:ext cx="9014040" cy="467352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In our study, we used the following software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Python (interpreted and objected oriented programming language)</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Anaconda (specialized version for python for data science and machine learning)</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Scikit-learn</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Pandas (for data manipulation)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Matplotlib (for graphical representation)</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Datasets</a:t>
            </a:r>
            <a:endParaRPr b="0" lang="en-US" sz="3600" spc="-1" strike="noStrike">
              <a:latin typeface="Arial"/>
            </a:endParaRPr>
          </a:p>
        </p:txBody>
      </p:sp>
      <p:sp>
        <p:nvSpPr>
          <p:cNvPr id="185" name="CustomShape 2"/>
          <p:cNvSpPr/>
          <p:nvPr/>
        </p:nvSpPr>
        <p:spPr>
          <a:xfrm>
            <a:off x="373320" y="1699920"/>
            <a:ext cx="9014040" cy="467352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The data used in our research system was collected from Quandl which is a platform for financial data.</a:t>
            </a:r>
            <a:endParaRPr b="0" lang="en-US" sz="24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In our study, we used the following data set  </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Microsoft Corporation (MSFT)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Nike Inc. (NKE)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Intel Corporation (INTC)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International Business Machines Corporation (IBM)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The Walt Disney Company (DIS)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Cisco Systems Inc. (CSCO)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Coca-Cola Company (The) (KO) Stock Prices, Dividends and Splits</a:t>
            </a:r>
            <a:endParaRPr b="0" lang="en-US" sz="24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Apple Inc. (AAPL) Stock Prices, Dividends and Splits</a:t>
            </a: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Cross Validation</a:t>
            </a:r>
            <a:endParaRPr b="0" lang="en-US" sz="3600" spc="-1" strike="noStrike">
              <a:latin typeface="Arial"/>
            </a:endParaRPr>
          </a:p>
        </p:txBody>
      </p:sp>
      <p:sp>
        <p:nvSpPr>
          <p:cNvPr id="187" name="CustomShape 2"/>
          <p:cNvSpPr/>
          <p:nvPr/>
        </p:nvSpPr>
        <p:spPr>
          <a:xfrm>
            <a:off x="561600" y="1503720"/>
            <a:ext cx="9417240" cy="4997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sp>
        <p:nvSpPr>
          <p:cNvPr id="188" name="CustomShape 3"/>
          <p:cNvSpPr/>
          <p:nvPr/>
        </p:nvSpPr>
        <p:spPr>
          <a:xfrm>
            <a:off x="86760" y="1097280"/>
            <a:ext cx="12110040" cy="651780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endParaRPr b="0" lang="en-US" sz="18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It is mandatory to validate the stability of machine learning model .we need some kind of assurance that our model has got most of the patterns from our data correctly .and it is not picking up too much noise or in other words its low on bias and variance</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We use cross validation (Holdout) method to find how well the model predict the unseen data and the find the accuracy of the prediction and then compare with other method accuracy</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In this method we remove a part of the training data and using it to get the prediction on the rest of the data .then the error estimation tells how our model doing with the unseen data and the accuracy of the prediction</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Cross Validation</a:t>
            </a:r>
            <a:endParaRPr b="0" lang="en-US" sz="3600" spc="-1" strike="noStrike">
              <a:latin typeface="Arial"/>
            </a:endParaRPr>
          </a:p>
        </p:txBody>
      </p:sp>
      <p:sp>
        <p:nvSpPr>
          <p:cNvPr id="190" name="CustomShape 2"/>
          <p:cNvSpPr/>
          <p:nvPr/>
        </p:nvSpPr>
        <p:spPr>
          <a:xfrm>
            <a:off x="561600" y="1503720"/>
            <a:ext cx="9417240" cy="4997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sp>
        <p:nvSpPr>
          <p:cNvPr id="191" name="CustomShape 3"/>
          <p:cNvSpPr/>
          <p:nvPr/>
        </p:nvSpPr>
        <p:spPr>
          <a:xfrm>
            <a:off x="86760" y="1097280"/>
            <a:ext cx="12110040" cy="651780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pic>
        <p:nvPicPr>
          <p:cNvPr id="192" name="" descr=""/>
          <p:cNvPicPr/>
          <p:nvPr/>
        </p:nvPicPr>
        <p:blipFill>
          <a:blip r:embed="rId1"/>
          <a:stretch/>
        </p:blipFill>
        <p:spPr>
          <a:xfrm>
            <a:off x="561600" y="1371600"/>
            <a:ext cx="9929520" cy="51634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ACCURACY OF PREDICTION</a:t>
            </a:r>
            <a:endParaRPr b="0" lang="en-US" sz="3600" spc="-1" strike="noStrike">
              <a:latin typeface="Arial"/>
            </a:endParaRPr>
          </a:p>
        </p:txBody>
      </p:sp>
      <p:graphicFrame>
        <p:nvGraphicFramePr>
          <p:cNvPr id="194" name="Table 2"/>
          <p:cNvGraphicFramePr/>
          <p:nvPr/>
        </p:nvGraphicFramePr>
        <p:xfrm>
          <a:off x="0" y="1371600"/>
          <a:ext cx="12069720" cy="5486040"/>
        </p:xfrm>
        <a:graphic>
          <a:graphicData uri="http://schemas.openxmlformats.org/drawingml/2006/table">
            <a:tbl>
              <a:tblPr/>
              <a:tblGrid>
                <a:gridCol w="2463120"/>
                <a:gridCol w="2200680"/>
                <a:gridCol w="1823040"/>
                <a:gridCol w="1576440"/>
                <a:gridCol w="1970640"/>
                <a:gridCol w="2036160"/>
              </a:tblGrid>
              <a:tr h="774000">
                <a:tc gridSpan="6">
                  <a:txBody>
                    <a:bodyPr lIns="68400" rIns="68400"/>
                    <a:p>
                      <a:pPr algn="just">
                        <a:lnSpc>
                          <a:spcPct val="100000"/>
                        </a:lnSpc>
                      </a:pPr>
                      <a:r>
                        <a:rPr b="1" lang="en-US" sz="2200" spc="-1" strike="noStrike">
                          <a:solidFill>
                            <a:srgbClr val="ffffff"/>
                          </a:solidFill>
                          <a:latin typeface="Trebuchet MS"/>
                        </a:rPr>
                        <a:t>                                  </a:t>
                      </a:r>
                      <a:r>
                        <a:rPr b="1" lang="en-US" sz="2200" spc="-1" strike="noStrike">
                          <a:solidFill>
                            <a:srgbClr val="ffffff"/>
                          </a:solidFill>
                          <a:latin typeface="Trebuchet MS"/>
                        </a:rPr>
                        <a:t>ACCURACY BASED ON CROSS VALIDATION</a:t>
                      </a:r>
                      <a:endParaRPr b="0" lang="en-US" sz="2200" spc="-1" strike="noStrike">
                        <a:latin typeface="Arial"/>
                      </a:endParaRPr>
                    </a:p>
                    <a:p>
                      <a:pPr algn="just">
                        <a:lnSpc>
                          <a:spcPct val="100000"/>
                        </a:lnSpc>
                      </a:pP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130120">
                <a:tc>
                  <a:txBody>
                    <a:bodyPr lIns="68400" rIns="68400"/>
                    <a:p>
                      <a:pPr algn="just">
                        <a:lnSpc>
                          <a:spcPct val="100000"/>
                        </a:lnSpc>
                      </a:pPr>
                      <a:r>
                        <a:rPr b="1" lang="en-US" sz="2200" spc="-1" strike="noStrike">
                          <a:solidFill>
                            <a:srgbClr val="ffffff"/>
                          </a:solidFill>
                          <a:latin typeface="Trebuchet MS"/>
                        </a:rPr>
                        <a:t>COMPANY</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LINEAR REGRESSION</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KNN REGRESSION</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SVR</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RANDOM FOREST REGRESSION</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PROPOSED METHOD</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541800">
                <a:tc>
                  <a:txBody>
                    <a:bodyPr lIns="68400" rIns="68400"/>
                    <a:p>
                      <a:pPr algn="just">
                        <a:lnSpc>
                          <a:spcPct val="100000"/>
                        </a:lnSpc>
                      </a:pPr>
                      <a:r>
                        <a:rPr b="1" lang="en-US" sz="2200" spc="-1" strike="noStrike">
                          <a:solidFill>
                            <a:srgbClr val="ffffff"/>
                          </a:solidFill>
                          <a:latin typeface="Trebuchet MS"/>
                        </a:rPr>
                        <a:t>GOOGLE</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87.9%</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89.18%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74.32%</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88.6%</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1" lang="en-US" sz="2200" spc="-1" strike="noStrike">
                          <a:solidFill>
                            <a:srgbClr val="000000"/>
                          </a:solidFill>
                          <a:latin typeface="Trebuchet MS"/>
                        </a:rPr>
                        <a:t>90.72%</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20560">
                <a:tc>
                  <a:txBody>
                    <a:bodyPr lIns="68400" rIns="68400"/>
                    <a:p>
                      <a:pPr algn="just">
                        <a:lnSpc>
                          <a:spcPct val="100000"/>
                        </a:lnSpc>
                      </a:pPr>
                      <a:r>
                        <a:rPr b="1" lang="en-US" sz="2200" spc="-1" strike="noStrike">
                          <a:solidFill>
                            <a:srgbClr val="ffffff"/>
                          </a:solidFill>
                          <a:latin typeface="Trebuchet MS"/>
                        </a:rPr>
                        <a:t>APPLE</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92.2%</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91.0%</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93.4%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r>
                        <a:rPr b="1" lang="en-US" sz="2200" spc="-1" strike="noStrike">
                          <a:latin typeface="Arial"/>
                        </a:rPr>
                        <a:t>94.8%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506520">
                <a:tc>
                  <a:txBody>
                    <a:bodyPr lIns="68400" rIns="68400"/>
                    <a:p>
                      <a:pPr algn="just">
                        <a:lnSpc>
                          <a:spcPct val="100000"/>
                        </a:lnSpc>
                      </a:pPr>
                      <a:r>
                        <a:rPr b="1" lang="en-US" sz="2200" spc="-1" strike="noStrike">
                          <a:solidFill>
                            <a:srgbClr val="ffffff"/>
                          </a:solidFill>
                          <a:latin typeface="Trebuchet MS"/>
                        </a:rPr>
                        <a:t>MICROSOFT</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r>
                        <a:rPr b="1" lang="en-US" sz="2200" spc="-1" strike="noStrike">
                          <a:latin typeface="Arial"/>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77080">
                <a:tc>
                  <a:txBody>
                    <a:bodyPr lIns="68400" rIns="68400"/>
                    <a:p>
                      <a:pPr algn="just">
                        <a:lnSpc>
                          <a:spcPct val="100000"/>
                        </a:lnSpc>
                      </a:pPr>
                      <a:r>
                        <a:rPr b="1" lang="en-US" sz="2200" spc="-1" strike="noStrike">
                          <a:solidFill>
                            <a:srgbClr val="ffffff"/>
                          </a:solidFill>
                          <a:latin typeface="Trebuchet MS"/>
                        </a:rPr>
                        <a:t>IBM</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73.6%</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71.3%</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77.8%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78.4%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r>
                        <a:rPr b="1" lang="en-US" sz="2200" spc="-1" strike="noStrike">
                          <a:latin typeface="Arial"/>
                        </a:rPr>
                        <a:t>80.8%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436320">
                <a:tc>
                  <a:txBody>
                    <a:bodyPr lIns="68400" rIns="68400"/>
                    <a:p>
                      <a:pPr algn="just">
                        <a:lnSpc>
                          <a:spcPct val="100000"/>
                        </a:lnSpc>
                      </a:pPr>
                      <a:r>
                        <a:rPr b="1" lang="en-US" sz="2200" spc="-1" strike="noStrike">
                          <a:solidFill>
                            <a:srgbClr val="ffffff"/>
                          </a:solidFill>
                          <a:latin typeface="Trebuchet MS"/>
                        </a:rPr>
                        <a:t>NIKE</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94.0%</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94.9%</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95.05%</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92.9%</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r>
                        <a:rPr b="1" lang="en-US" sz="2200" spc="-1" strike="noStrike">
                          <a:latin typeface="Arial"/>
                        </a:rPr>
                        <a:t>96.8%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bl>
          </a:graphicData>
        </a:graphic>
      </p:graphicFrame>
      <p:sp>
        <p:nvSpPr>
          <p:cNvPr id="195" name="CustomShape 3"/>
          <p:cNvSpPr/>
          <p:nvPr/>
        </p:nvSpPr>
        <p:spPr>
          <a:xfrm>
            <a:off x="4095360" y="1915920"/>
            <a:ext cx="3020040" cy="636120"/>
          </a:xfrm>
          <a:prstGeom prst="rect">
            <a:avLst/>
          </a:prstGeom>
          <a:no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Conclusion</a:t>
            </a:r>
            <a:endParaRPr b="0" lang="en-US" sz="3600" spc="-1" strike="noStrike">
              <a:latin typeface="Arial"/>
            </a:endParaRPr>
          </a:p>
        </p:txBody>
      </p:sp>
      <p:sp>
        <p:nvSpPr>
          <p:cNvPr id="197" name="CustomShape 2"/>
          <p:cNvSpPr/>
          <p:nvPr/>
        </p:nvSpPr>
        <p:spPr>
          <a:xfrm>
            <a:off x="677160" y="1545480"/>
            <a:ext cx="10318680" cy="50846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600" spc="-1" strike="noStrike">
                <a:solidFill>
                  <a:srgbClr val="404040"/>
                </a:solidFill>
                <a:latin typeface="Trebuchet MS"/>
                <a:ea typeface="DejaVu Sans"/>
              </a:rPr>
              <a:t>After interpreting the results of this study, it could be concluded that: </a:t>
            </a:r>
            <a:endParaRPr b="0" lang="en-US" sz="26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ea typeface="DejaVu Sans"/>
              </a:rPr>
              <a:t>Our proposed stacked model have attained highest accuracy among all the other models.</a:t>
            </a:r>
            <a:endParaRPr b="0" lang="en-US" sz="26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ea typeface="DejaVu Sans"/>
              </a:rPr>
              <a:t>If we only concerned for the best possible correlation coefficient .it might be difficult  or impossible to find a single algorithm that perform as good as our proposed stacked model </a:t>
            </a:r>
            <a:endParaRPr b="0" lang="en-US" sz="2600" spc="-1" strike="noStrike">
              <a:latin typeface="Arial"/>
            </a:endParaRPr>
          </a:p>
          <a:p>
            <a:pPr>
              <a:lnSpc>
                <a:spcPct val="100000"/>
              </a:lnSpc>
              <a:spcBef>
                <a:spcPts val="1001"/>
              </a:spcBef>
            </a:pPr>
            <a:endParaRPr b="0" lang="en-US" sz="26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Contents of the presentation</a:t>
            </a:r>
            <a:endParaRPr b="0" lang="en-US" sz="3600" spc="-1" strike="noStrike">
              <a:latin typeface="Arial"/>
            </a:endParaRPr>
          </a:p>
        </p:txBody>
      </p:sp>
      <p:sp>
        <p:nvSpPr>
          <p:cNvPr id="157" name="CustomShape 2"/>
          <p:cNvSpPr/>
          <p:nvPr/>
        </p:nvSpPr>
        <p:spPr>
          <a:xfrm>
            <a:off x="528120" y="1635480"/>
            <a:ext cx="9128520" cy="499464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Introduction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Background</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Objective </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Machine Learning Algorithm</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Multiple linear Regression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Random Forest Regression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SVM Regression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KNN Regression</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Predicting future Stock Market</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Architecture</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Stacking Model</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Experimental Evaluation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Experimental Design</a:t>
            </a:r>
            <a:endParaRPr b="0" lang="en-US" sz="1800" spc="-1" strike="noStrike">
              <a:latin typeface="Arial"/>
            </a:endParaRPr>
          </a:p>
          <a:p>
            <a:pPr lvl="3" marL="864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Data set</a:t>
            </a:r>
            <a:endParaRPr b="0" lang="en-US" sz="1800" spc="-1" strike="noStrike">
              <a:latin typeface="Arial"/>
            </a:endParaRPr>
          </a:p>
          <a:p>
            <a:pPr lvl="3" marL="864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Cross Validation</a:t>
            </a:r>
            <a:endParaRPr b="0" lang="en-US" sz="1800" spc="-1" strike="noStrike">
              <a:latin typeface="Arial"/>
            </a:endParaRPr>
          </a:p>
          <a:p>
            <a:pPr>
              <a:lnSpc>
                <a:spcPct val="100000"/>
              </a:lnSpc>
              <a:spcBef>
                <a:spcPts val="1001"/>
              </a:spcBef>
            </a:pP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Result Analysis </a:t>
            </a:r>
            <a:endParaRPr b="0" lang="en-US" sz="1800" spc="-1" strike="noStrike">
              <a:latin typeface="Arial"/>
            </a:endParaRPr>
          </a:p>
          <a:p>
            <a:pPr lvl="2" marL="648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Comparison in accuracy</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conclusion</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560" y="292608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1" lang="en-US" sz="6000" spc="-1" strike="noStrike">
                <a:solidFill>
                  <a:srgbClr val="000000"/>
                </a:solidFill>
                <a:latin typeface="Arial"/>
                <a:ea typeface="DejaVu Sans"/>
              </a:rPr>
              <a:t>THANK YOU</a:t>
            </a:r>
            <a:endParaRPr b="0" lang="en-US" sz="60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77160" y="609480"/>
            <a:ext cx="8594280" cy="9435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Introduction</a:t>
            </a:r>
            <a:endParaRPr b="0" lang="en-US" sz="3600" spc="-1" strike="noStrike">
              <a:latin typeface="Arial"/>
            </a:endParaRPr>
          </a:p>
        </p:txBody>
      </p:sp>
      <p:sp>
        <p:nvSpPr>
          <p:cNvPr id="159" name="CustomShape 2"/>
          <p:cNvSpPr/>
          <p:nvPr/>
        </p:nvSpPr>
        <p:spPr>
          <a:xfrm>
            <a:off x="677160" y="2160720"/>
            <a:ext cx="8594280" cy="38782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Stock market is an important part of the economy of a country. The stock market play a pivotal rule of the growth of the industry and the commerce of a country that will eventually affects the economy of a country to a great extent.</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The reason for me to choose this field because stock market is an emerging sector of any country of the world and Many people directly  involved to this sector and it is important both industry and the investors point of view.</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Make accurate and Successful prediction in the stock market future price can give significant profit in the competitive finance market</a:t>
            </a:r>
            <a:endParaRPr b="0" lang="en-US" sz="1800" spc="-1" strike="noStrike">
              <a:latin typeface="Arial"/>
            </a:endParaRPr>
          </a:p>
          <a:p>
            <a:pPr>
              <a:lnSpc>
                <a:spcPct val="100000"/>
              </a:lnSpc>
              <a:spcBef>
                <a:spcPts val="1001"/>
              </a:spcBef>
            </a:pPr>
            <a:endParaRPr b="0" lang="en-US"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Objectives</a:t>
            </a:r>
            <a:endParaRPr b="0" lang="en-US" sz="3600" spc="-1" strike="noStrike">
              <a:latin typeface="Arial"/>
            </a:endParaRPr>
          </a:p>
        </p:txBody>
      </p:sp>
      <p:sp>
        <p:nvSpPr>
          <p:cNvPr id="161" name="CustomShape 2"/>
          <p:cNvSpPr/>
          <p:nvPr/>
        </p:nvSpPr>
        <p:spPr>
          <a:xfrm>
            <a:off x="497160" y="2160720"/>
            <a:ext cx="8594280" cy="3878280"/>
          </a:xfrm>
          <a:prstGeom prst="rect">
            <a:avLst/>
          </a:prstGeom>
          <a:noFill/>
          <a:ln>
            <a:noFill/>
          </a:ln>
        </p:spPr>
        <p:style>
          <a:lnRef idx="0"/>
          <a:fillRef idx="0"/>
          <a:effectRef idx="0"/>
          <a:fontRef idx="minor"/>
        </p:style>
        <p:txBody>
          <a:bodyPr lIns="90000" rIns="90000" tIns="45000" bIns="45000"/>
          <a:p>
            <a:pPr marL="343080" indent="-34056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Identify the factor affecting share market</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Generate the pattern from large set of data of stock market</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To predict an approximate value of share price</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Comparing between prediction techniques and opining on them</a:t>
            </a:r>
            <a:r>
              <a:rPr b="0" lang="en-US" sz="1800" spc="-1" strike="noStrike">
                <a:solidFill>
                  <a:srgbClr val="404040"/>
                </a:solidFill>
                <a:latin typeface="Trebuchet MS"/>
                <a:ea typeface="DejaVu Sans"/>
              </a:rPr>
              <a:t>.</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Machine Learning Algorithm</a:t>
            </a:r>
            <a:endParaRPr b="0" lang="en-US" sz="3600" spc="-1" strike="noStrike">
              <a:latin typeface="Arial"/>
            </a:endParaRPr>
          </a:p>
        </p:txBody>
      </p:sp>
      <p:sp>
        <p:nvSpPr>
          <p:cNvPr id="163" name="CustomShape 2"/>
          <p:cNvSpPr/>
          <p:nvPr/>
        </p:nvSpPr>
        <p:spPr>
          <a:xfrm>
            <a:off x="497160" y="2160720"/>
            <a:ext cx="8594280" cy="3878280"/>
          </a:xfrm>
          <a:prstGeom prst="rect">
            <a:avLst/>
          </a:prstGeom>
          <a:noFill/>
          <a:ln>
            <a:noFill/>
          </a:ln>
        </p:spPr>
        <p:style>
          <a:lnRef idx="0"/>
          <a:fillRef idx="0"/>
          <a:effectRef idx="0"/>
          <a:fontRef idx="minor"/>
        </p:style>
        <p:txBody>
          <a:bodyPr lIns="90000" rIns="90000" tIns="45000" bIns="45000"/>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We use four machine Learning Algorithm a part of the system architecture </a:t>
            </a:r>
            <a:r>
              <a:rPr b="0" lang="en-US" sz="1800" spc="-1" strike="noStrike">
                <a:solidFill>
                  <a:srgbClr val="404040"/>
                </a:solidFill>
                <a:latin typeface="Trebuchet MS"/>
                <a:ea typeface="DejaVu Sans"/>
              </a:rPr>
              <a:t>	</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Multiple Linear Regression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SVM Regression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KNN Regression</a:t>
            </a:r>
            <a:endParaRPr b="0" lang="en-US" sz="1800" spc="-1" strike="noStrike">
              <a:latin typeface="Arial"/>
            </a:endParaRPr>
          </a:p>
          <a:p>
            <a:pPr lvl="1" marL="432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Random Forest Regression</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Multiple Linear Regression</a:t>
            </a:r>
            <a:endParaRPr b="0" lang="en-US" sz="3600" spc="-1" strike="noStrike">
              <a:latin typeface="Arial"/>
            </a:endParaRPr>
          </a:p>
        </p:txBody>
      </p:sp>
      <p:sp>
        <p:nvSpPr>
          <p:cNvPr id="165" name="CustomShape 2"/>
          <p:cNvSpPr/>
          <p:nvPr/>
        </p:nvSpPr>
        <p:spPr>
          <a:xfrm>
            <a:off x="509760" y="1761480"/>
            <a:ext cx="9159480" cy="4533840"/>
          </a:xfrm>
          <a:prstGeom prst="rect">
            <a:avLst/>
          </a:prstGeom>
          <a:noFill/>
          <a:ln>
            <a:noFill/>
          </a:ln>
        </p:spPr>
        <p:style>
          <a:lnRef idx="0"/>
          <a:fillRef idx="0"/>
          <a:effectRef idx="0"/>
          <a:fontRef idx="minor"/>
        </p:style>
        <p:txBody>
          <a:bodyPr lIns="90000" rIns="90000" tIns="45000" bIns="45000">
            <a:normAutofit/>
          </a:bodyPr>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Multiple Linear regression is the most common form of linear regression for predictive analysis .Multiple Linear regression is used to explain the relationship between one continuous dependent variable and two or more independent variables .The equation we used for this 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Y = β</a:t>
            </a:r>
            <a:r>
              <a:rPr b="1" i="1" lang="en-US" sz="1800" spc="-1" strike="noStrike" baseline="-25000">
                <a:solidFill>
                  <a:srgbClr val="404040"/>
                </a:solidFill>
                <a:latin typeface="Trebuchet MS"/>
                <a:ea typeface="DejaVu Sans"/>
              </a:rPr>
              <a:t>0</a:t>
            </a:r>
            <a:r>
              <a:rPr b="1" i="1" lang="en-US" sz="1800" spc="-1" strike="noStrike">
                <a:solidFill>
                  <a:srgbClr val="404040"/>
                </a:solidFill>
                <a:latin typeface="Trebuchet MS"/>
                <a:ea typeface="DejaVu Sans"/>
              </a:rPr>
              <a:t> + β</a:t>
            </a:r>
            <a:r>
              <a:rPr b="1" i="1" lang="en-US" sz="1800" spc="-1" strike="noStrike" baseline="-25000">
                <a:solidFill>
                  <a:srgbClr val="404040"/>
                </a:solidFill>
                <a:latin typeface="Trebuchet MS"/>
                <a:ea typeface="DejaVu Sans"/>
              </a:rPr>
              <a:t>1</a:t>
            </a:r>
            <a:r>
              <a:rPr b="1" i="1" lang="en-US" sz="1800" spc="-1" strike="noStrike">
                <a:solidFill>
                  <a:srgbClr val="404040"/>
                </a:solidFill>
                <a:latin typeface="Trebuchet MS"/>
                <a:ea typeface="DejaVu Sans"/>
              </a:rPr>
              <a:t>x</a:t>
            </a:r>
            <a:r>
              <a:rPr b="1" i="1" lang="en-US" sz="1800" spc="-1" strike="noStrike" baseline="-25000">
                <a:solidFill>
                  <a:srgbClr val="404040"/>
                </a:solidFill>
                <a:latin typeface="Trebuchet MS"/>
                <a:ea typeface="DejaVu Sans"/>
              </a:rPr>
              <a:t>1</a:t>
            </a:r>
            <a:r>
              <a:rPr b="1" i="1" lang="en-US" sz="1800" spc="-1" strike="noStrike">
                <a:solidFill>
                  <a:srgbClr val="404040"/>
                </a:solidFill>
                <a:latin typeface="Trebuchet MS"/>
                <a:ea typeface="DejaVu Sans"/>
              </a:rPr>
              <a:t> + β</a:t>
            </a:r>
            <a:r>
              <a:rPr b="1" i="1" lang="en-US" sz="1800" spc="-1" strike="noStrike" baseline="-25000">
                <a:solidFill>
                  <a:srgbClr val="404040"/>
                </a:solidFill>
                <a:latin typeface="Trebuchet MS"/>
                <a:ea typeface="DejaVu Sans"/>
              </a:rPr>
              <a:t>2</a:t>
            </a:r>
            <a:r>
              <a:rPr b="1" i="1" lang="en-US" sz="1800" spc="-1" strike="noStrike">
                <a:solidFill>
                  <a:srgbClr val="404040"/>
                </a:solidFill>
                <a:latin typeface="Trebuchet MS"/>
                <a:ea typeface="DejaVu Sans"/>
              </a:rPr>
              <a:t>x</a:t>
            </a:r>
            <a:r>
              <a:rPr b="1" i="1" lang="en-US" sz="1800" spc="-1" strike="noStrike" baseline="-25000">
                <a:solidFill>
                  <a:srgbClr val="404040"/>
                </a:solidFill>
                <a:latin typeface="Trebuchet MS"/>
                <a:ea typeface="DejaVu Sans"/>
              </a:rPr>
              <a:t>2</a:t>
            </a:r>
            <a:r>
              <a:rPr b="1" i="1" lang="en-US" sz="1800" spc="-1" strike="noStrike">
                <a:solidFill>
                  <a:srgbClr val="404040"/>
                </a:solidFill>
                <a:latin typeface="Trebuchet MS"/>
                <a:ea typeface="DejaVu Sans"/>
              </a:rPr>
              <a:t> + …+ β</a:t>
            </a:r>
            <a:r>
              <a:rPr b="1" i="1" lang="en-US" sz="1800" spc="-1" strike="noStrike" baseline="-25000">
                <a:solidFill>
                  <a:srgbClr val="404040"/>
                </a:solidFill>
                <a:latin typeface="Trebuchet MS"/>
                <a:ea typeface="DejaVu Sans"/>
              </a:rPr>
              <a:t>n</a:t>
            </a:r>
            <a:r>
              <a:rPr b="1" i="1" lang="en-US" sz="1800" spc="-1" strike="noStrike">
                <a:solidFill>
                  <a:srgbClr val="404040"/>
                </a:solidFill>
                <a:latin typeface="Trebuchet MS"/>
                <a:ea typeface="DejaVu Sans"/>
              </a:rPr>
              <a:t>x</a:t>
            </a:r>
            <a:r>
              <a:rPr b="1" i="1" lang="en-US" sz="1800" spc="-1" strike="noStrike" baseline="-25000">
                <a:solidFill>
                  <a:srgbClr val="404040"/>
                </a:solidFill>
                <a:latin typeface="Trebuchet MS"/>
                <a:ea typeface="DejaVu Sans"/>
              </a:rPr>
              <a:t>n</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(1)</a:t>
            </a: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For our study we used equation(1) to make the prediction</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SVM Regression</a:t>
            </a:r>
            <a:endParaRPr b="0" lang="en-US" sz="3600" spc="-1" strike="noStrike">
              <a:latin typeface="Arial"/>
            </a:endParaRPr>
          </a:p>
        </p:txBody>
      </p:sp>
      <p:sp>
        <p:nvSpPr>
          <p:cNvPr id="167" name="CustomShape 2"/>
          <p:cNvSpPr/>
          <p:nvPr/>
        </p:nvSpPr>
        <p:spPr>
          <a:xfrm>
            <a:off x="437760" y="1815840"/>
            <a:ext cx="8833680" cy="3642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000" spc="-1" strike="noStrike">
                <a:solidFill>
                  <a:srgbClr val="404040"/>
                </a:solidFill>
                <a:latin typeface="Trebuchet MS"/>
                <a:ea typeface="DejaVu Sans"/>
              </a:rPr>
              <a:t>Support Vector Machine follows the concept of hyper-planes In simple words, a line is drawn between the observations in a graph in such a way that it has the maximum possible distance from the sets of data points as it cuts through between them. That line is the hyper-plane and the equation that defines the line is called a hyper-plane equation. We take the input and we first mapped into a m-dimensional feature space using some fixed mapping and then linear model(in the feature space) using</a:t>
            </a:r>
            <a:r>
              <a:rPr b="1" lang="en-US" sz="2000" spc="-1" strike="noStrike">
                <a:solidFill>
                  <a:srgbClr val="404040"/>
                </a:solidFill>
                <a:latin typeface="Trebuchet MS"/>
                <a:ea typeface="DejaVu Sans"/>
              </a:rPr>
              <a:t> f(x,w)</a:t>
            </a:r>
            <a:r>
              <a:rPr b="0" lang="en-US" sz="2000" spc="-1" strike="noStrike">
                <a:solidFill>
                  <a:srgbClr val="404040"/>
                </a:solidFill>
                <a:latin typeface="Trebuchet MS"/>
                <a:ea typeface="DejaVu Sans"/>
              </a:rPr>
              <a:t> mathematical notation,the linear model is given by g(x) denotes a non linear transformation and b is the bias.</a:t>
            </a:r>
            <a:endParaRPr b="0" lang="en-US" sz="2000" spc="-1" strike="noStrike">
              <a:latin typeface="Arial"/>
            </a:endParaRPr>
          </a:p>
          <a:p>
            <a:pPr>
              <a:lnSpc>
                <a:spcPct val="100000"/>
              </a:lnSpc>
              <a:spcBef>
                <a:spcPts val="1001"/>
              </a:spcBef>
            </a:pPr>
            <a:endParaRPr b="0" lang="en-US" sz="2000" spc="-1" strike="noStrike">
              <a:latin typeface="Arial"/>
            </a:endParaRPr>
          </a:p>
        </p:txBody>
      </p:sp>
      <p:pic>
        <p:nvPicPr>
          <p:cNvPr id="168" name="" descr=""/>
          <p:cNvPicPr/>
          <p:nvPr/>
        </p:nvPicPr>
        <p:blipFill>
          <a:blip r:embed="rId1"/>
          <a:stretch/>
        </p:blipFill>
        <p:spPr>
          <a:xfrm>
            <a:off x="2286000" y="5081760"/>
            <a:ext cx="4753440" cy="12261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KNN Regression</a:t>
            </a:r>
            <a:endParaRPr b="0" lang="en-US" sz="3600" spc="-1" strike="noStrike">
              <a:latin typeface="Arial"/>
            </a:endParaRPr>
          </a:p>
        </p:txBody>
      </p:sp>
      <p:sp>
        <p:nvSpPr>
          <p:cNvPr id="170" name="CustomShape 2"/>
          <p:cNvSpPr/>
          <p:nvPr/>
        </p:nvSpPr>
        <p:spPr>
          <a:xfrm>
            <a:off x="677160" y="1386000"/>
            <a:ext cx="8833680" cy="3642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000" spc="-1" strike="noStrike">
                <a:solidFill>
                  <a:srgbClr val="404040"/>
                </a:solidFill>
                <a:latin typeface="Trebuchet MS"/>
                <a:ea typeface="DejaVu Sans"/>
              </a:rPr>
              <a:t>K nearest neighbors is an algorithm that's stores all available cases and predict the numerical target based on distance function has been used in statistical and pattern recognition.</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r>
              <a:rPr b="0" lang="en-US" sz="2000" spc="-1" strike="noStrike">
                <a:solidFill>
                  <a:srgbClr val="404040"/>
                </a:solidFill>
                <a:latin typeface="Trebuchet MS"/>
                <a:ea typeface="DejaVu Sans"/>
              </a:rPr>
              <a:t>A simple implementation of KNN is to calculate the average of the numerical target of the K nearest neighbors. We use this equation of calculating  Euclidian distance</a:t>
            </a:r>
            <a:endParaRPr b="0" lang="en-US" sz="2000" spc="-1" strike="noStrike">
              <a:latin typeface="Arial"/>
            </a:endParaRPr>
          </a:p>
          <a:p>
            <a:pPr>
              <a:lnSpc>
                <a:spcPct val="100000"/>
              </a:lnSpc>
              <a:spcBef>
                <a:spcPts val="1001"/>
              </a:spcBef>
            </a:pPr>
            <a:r>
              <a:rPr b="1" i="1" lang="en-US" sz="2000" spc="-1" strike="noStrike">
                <a:solidFill>
                  <a:srgbClr val="404040"/>
                </a:solidFill>
                <a:latin typeface="Trebuchet MS"/>
                <a:ea typeface="DejaVu Sans"/>
              </a:rPr>
              <a:t>	</a:t>
            </a:r>
            <a:endParaRPr b="0" lang="en-US" sz="2000" spc="-1" strike="noStrike">
              <a:latin typeface="Arial"/>
            </a:endParaRPr>
          </a:p>
          <a:p>
            <a:pPr>
              <a:lnSpc>
                <a:spcPct val="100000"/>
              </a:lnSpc>
              <a:spcBef>
                <a:spcPts val="1001"/>
              </a:spcBef>
            </a:pP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dist ( A , B)= √ ∑(x</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 − y</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)/2m</a:t>
            </a:r>
            <a:r>
              <a:rPr b="0" lang="en-US" sz="2000" spc="-1" strike="noStrike">
                <a:solidFill>
                  <a:srgbClr val="404040"/>
                </a:solidFill>
                <a:latin typeface="Trebuchet MS"/>
                <a:ea typeface="DejaVu Sans"/>
              </a:rPr>
              <a:t>           (4)</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endParaRPr b="0" lang="en-US" sz="20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77160" y="609480"/>
            <a:ext cx="8594280" cy="13183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800" spc="-1" strike="noStrike">
                <a:solidFill>
                  <a:srgbClr val="90c226"/>
                </a:solidFill>
                <a:latin typeface="Trebuchet MS"/>
                <a:ea typeface="DejaVu Sans"/>
              </a:rPr>
              <a:t>Random Forest Regression </a:t>
            </a:r>
            <a:br/>
            <a:br/>
            <a:endParaRPr b="0" lang="en-US" sz="4800" spc="-1" strike="noStrike">
              <a:latin typeface="Arial"/>
            </a:endParaRPr>
          </a:p>
        </p:txBody>
      </p:sp>
      <p:sp>
        <p:nvSpPr>
          <p:cNvPr id="172" name="CustomShape 2"/>
          <p:cNvSpPr/>
          <p:nvPr/>
        </p:nvSpPr>
        <p:spPr>
          <a:xfrm>
            <a:off x="365760" y="1058040"/>
            <a:ext cx="8594280" cy="38782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marL="343080" indent="-34056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Random forest (or random forests) is associate ensemble classifier that consists of the many decision trees and outputs the class by individual trees .The equation we are using is</a:t>
            </a:r>
            <a:endParaRPr b="0" lang="en-US" sz="2400" spc="-1" strike="noStrike">
              <a:latin typeface="Arial"/>
            </a:endParaRPr>
          </a:p>
          <a:p>
            <a:pPr>
              <a:lnSpc>
                <a:spcPct val="100000"/>
              </a:lnSpc>
              <a:spcBef>
                <a:spcPts val="1001"/>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1" i="1" lang="en-US" sz="2400" spc="-1" strike="noStrike">
                <a:solidFill>
                  <a:srgbClr val="000000"/>
                </a:solidFill>
                <a:latin typeface="Arial"/>
                <a:ea typeface="DejaVu Sans"/>
              </a:rPr>
              <a:t>g(x)=f</a:t>
            </a:r>
            <a:r>
              <a:rPr b="1" i="1" lang="en-US" sz="2400" spc="-1" strike="noStrike" baseline="-33000">
                <a:solidFill>
                  <a:srgbClr val="000000"/>
                </a:solidFill>
                <a:latin typeface="Arial"/>
                <a:ea typeface="DejaVu Sans"/>
              </a:rPr>
              <a:t>0</a:t>
            </a:r>
            <a:r>
              <a:rPr b="1" i="1" lang="en-US" sz="2400" spc="-1" strike="noStrike">
                <a:solidFill>
                  <a:srgbClr val="000000"/>
                </a:solidFill>
                <a:latin typeface="Arial"/>
                <a:ea typeface="DejaVu Sans"/>
              </a:rPr>
              <a:t>(x)+f</a:t>
            </a:r>
            <a:r>
              <a:rPr b="1" i="1" lang="en-US" sz="2400" spc="-1" strike="noStrike" baseline="-33000">
                <a:solidFill>
                  <a:srgbClr val="000000"/>
                </a:solidFill>
                <a:latin typeface="Arial"/>
                <a:ea typeface="DejaVu Sans"/>
              </a:rPr>
              <a:t>1</a:t>
            </a:r>
            <a:r>
              <a:rPr b="1" i="1" lang="en-US" sz="2400" spc="-1" strike="noStrike">
                <a:solidFill>
                  <a:srgbClr val="000000"/>
                </a:solidFill>
                <a:latin typeface="Arial"/>
                <a:ea typeface="DejaVu Sans"/>
              </a:rPr>
              <a:t>(x)+f</a:t>
            </a:r>
            <a:r>
              <a:rPr b="1" i="1" lang="en-US" sz="2400" spc="-1" strike="noStrike" baseline="-33000">
                <a:solidFill>
                  <a:srgbClr val="000000"/>
                </a:solidFill>
                <a:latin typeface="Arial"/>
                <a:ea typeface="DejaVu Sans"/>
              </a:rPr>
              <a:t>2</a:t>
            </a:r>
            <a:r>
              <a:rPr b="1" i="1" lang="en-US" sz="2400" spc="-1" strike="noStrike">
                <a:solidFill>
                  <a:srgbClr val="000000"/>
                </a:solidFill>
                <a:latin typeface="Arial"/>
                <a:ea typeface="DejaVu Sans"/>
              </a:rPr>
              <a:t>(x)+…………..(2)</a:t>
            </a: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	</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where the final model g is the sum of the base model f</a:t>
            </a:r>
            <a:r>
              <a:rPr b="0" lang="en-US" sz="2400" spc="-1" strike="noStrike" baseline="-33000">
                <a:solidFill>
                  <a:srgbClr val="404040"/>
                </a:solidFill>
                <a:latin typeface="Trebuchet MS"/>
                <a:ea typeface="DejaVu Sans"/>
              </a:rPr>
              <a:t>i </a:t>
            </a:r>
            <a:r>
              <a:rPr b="0" lang="en-US" sz="2400" spc="-1" strike="noStrike" baseline="-33000">
                <a:solidFill>
                  <a:srgbClr val="404040"/>
                </a:solidFill>
                <a:latin typeface="Trebuchet MS"/>
                <a:ea typeface="DejaVu Sans"/>
              </a:rPr>
              <a:t>	</a:t>
            </a:r>
            <a:r>
              <a:rPr b="0" lang="en-US" sz="2400" spc="-1" strike="noStrike">
                <a:solidFill>
                  <a:srgbClr val="404040"/>
                </a:solidFill>
                <a:latin typeface="Trebuchet MS"/>
                <a:ea typeface="DejaVu Sans"/>
              </a:rPr>
              <a:t>.each model is a separate decision tree .all the models </a:t>
            </a: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are constructed independently using a sub-sample of </a:t>
            </a: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data  </a:t>
            </a: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TM02900688[[fn=Facet]]</Template>
  <TotalTime>1235</TotalTime>
  <Application>LibreOffice/5.4.7.2$Linux_X86_64 LibreOffice_project/40$Build-2</Application>
  <Company>diakov.net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2016-11-02T16:32:57Z</dcterms:created>
  <dc:creator>RePack by Diakov</dc:creator>
  <dc:description/>
  <dc:language>en-US</dc:language>
  <cp:lastModifiedBy/>
  <dcterms:modified xsi:type="dcterms:W3CDTF">2018-11-28T12:55:55Z</dcterms:modified>
  <cp:revision>101</cp:revision>
  <dc:subject/>
  <dc:title>Rice Yield Prediction Model using Data Mining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diakov.net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