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4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
        <p:nvSpPr>
          <p:cNvPr id="50"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55"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
        <p:nvSpPr>
          <p:cNvPr id="5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57"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1"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2"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
        <p:nvSpPr>
          <p:cNvPr id="98" name="PlaceHolder 5"/>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03" name="PlaceHolder 5"/>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
        <p:nvSpPr>
          <p:cNvPr id="10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05" name="PlaceHolder 7"/>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1" name="Line 2"/>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2" name="CustomShape 3"/>
          <p:cNvSpPr/>
          <p:nvPr/>
        </p:nvSpPr>
        <p:spPr>
          <a:xfrm>
            <a:off x="9181440" y="-8640"/>
            <a:ext cx="3005640" cy="686484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9360">
            <a:noFill/>
          </a:ln>
          <a:effectLst>
            <a:outerShdw dist="25560" dir="5400000">
              <a:srgbClr val="000000">
                <a:alpha val="35000"/>
              </a:srgbClr>
            </a:outerShdw>
          </a:effectLst>
        </p:spPr>
        <p:style>
          <a:lnRef idx="0"/>
          <a:fillRef idx="0"/>
          <a:effectRef idx="0"/>
          <a:fontRef idx="minor"/>
        </p:style>
      </p:sp>
      <p:sp>
        <p:nvSpPr>
          <p:cNvPr id="3" name="CustomShape 4"/>
          <p:cNvSpPr/>
          <p:nvPr/>
        </p:nvSpPr>
        <p:spPr>
          <a:xfrm>
            <a:off x="9603360" y="-8640"/>
            <a:ext cx="2586600" cy="686484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9360">
            <a:noFill/>
          </a:ln>
          <a:effectLst>
            <a:outerShdw dist="25560" dir="5400000">
              <a:srgbClr val="000000">
                <a:alpha val="35000"/>
              </a:srgbClr>
            </a:outerShdw>
          </a:effectLst>
        </p:spPr>
        <p:style>
          <a:lnRef idx="0"/>
          <a:fillRef idx="0"/>
          <a:effectRef idx="0"/>
          <a:fontRef idx="minor"/>
        </p:style>
      </p:sp>
      <p:sp>
        <p:nvSpPr>
          <p:cNvPr id="4" name="CustomShape 5"/>
          <p:cNvSpPr/>
          <p:nvPr/>
        </p:nvSpPr>
        <p:spPr>
          <a:xfrm>
            <a:off x="8932320" y="3048120"/>
            <a:ext cx="3258000" cy="3808080"/>
          </a:xfrm>
          <a:prstGeom prst="triangle">
            <a:avLst>
              <a:gd name="adj" fmla="val 100000"/>
            </a:avLst>
          </a:prstGeom>
          <a:solidFill>
            <a:srgbClr val="54a021">
              <a:alpha val="72000"/>
            </a:srgbClr>
          </a:solidFill>
          <a:ln w="9360">
            <a:noFill/>
          </a:ln>
          <a:effectLst>
            <a:outerShdw dist="25560" dir="5400000">
              <a:srgbClr val="000000">
                <a:alpha val="35000"/>
              </a:srgbClr>
            </a:outerShdw>
          </a:effectLst>
        </p:spPr>
        <p:style>
          <a:lnRef idx="0"/>
          <a:fillRef idx="0"/>
          <a:effectRef idx="0"/>
          <a:fontRef idx="minor"/>
        </p:style>
      </p:sp>
      <p:sp>
        <p:nvSpPr>
          <p:cNvPr id="5" name="CustomShape 6"/>
          <p:cNvSpPr/>
          <p:nvPr/>
        </p:nvSpPr>
        <p:spPr>
          <a:xfrm>
            <a:off x="9334440" y="-8640"/>
            <a:ext cx="2852640" cy="686484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9360">
            <a:noFill/>
          </a:ln>
          <a:effectLst>
            <a:outerShdw dist="25560" dir="5400000">
              <a:srgbClr val="000000">
                <a:alpha val="35000"/>
              </a:srgbClr>
            </a:outerShdw>
          </a:effectLst>
        </p:spPr>
        <p:style>
          <a:lnRef idx="0"/>
          <a:fillRef idx="0"/>
          <a:effectRef idx="0"/>
          <a:fontRef idx="minor"/>
        </p:style>
      </p:sp>
      <p:sp>
        <p:nvSpPr>
          <p:cNvPr id="6" name="CustomShape 7"/>
          <p:cNvSpPr/>
          <p:nvPr/>
        </p:nvSpPr>
        <p:spPr>
          <a:xfrm>
            <a:off x="10898640" y="-8640"/>
            <a:ext cx="1288440" cy="686484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9360">
            <a:noFill/>
          </a:ln>
          <a:effectLst>
            <a:outerShdw dist="25560" dir="5400000">
              <a:srgbClr val="000000">
                <a:alpha val="35000"/>
              </a:srgbClr>
            </a:outerShdw>
          </a:effectLst>
        </p:spPr>
        <p:style>
          <a:lnRef idx="0"/>
          <a:fillRef idx="0"/>
          <a:effectRef idx="0"/>
          <a:fontRef idx="minor"/>
        </p:style>
      </p:sp>
      <p:sp>
        <p:nvSpPr>
          <p:cNvPr id="7" name="CustomShape 8"/>
          <p:cNvSpPr/>
          <p:nvPr/>
        </p:nvSpPr>
        <p:spPr>
          <a:xfrm>
            <a:off x="10938960" y="-8640"/>
            <a:ext cx="1248120" cy="686484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9360">
            <a:noFill/>
          </a:ln>
          <a:effectLst>
            <a:outerShdw dist="25560" dir="5400000">
              <a:srgbClr val="000000">
                <a:alpha val="35000"/>
              </a:srgbClr>
            </a:outerShdw>
          </a:effectLst>
        </p:spPr>
        <p:style>
          <a:lnRef idx="0"/>
          <a:fillRef idx="0"/>
          <a:effectRef idx="0"/>
          <a:fontRef idx="minor"/>
        </p:style>
      </p:sp>
      <p:sp>
        <p:nvSpPr>
          <p:cNvPr id="8" name="CustomShape 9"/>
          <p:cNvSpPr/>
          <p:nvPr/>
        </p:nvSpPr>
        <p:spPr>
          <a:xfrm>
            <a:off x="10371600" y="3589920"/>
            <a:ext cx="1815480" cy="3266280"/>
          </a:xfrm>
          <a:prstGeom prst="triangle">
            <a:avLst>
              <a:gd name="adj" fmla="val 100000"/>
            </a:avLst>
          </a:prstGeom>
          <a:solidFill>
            <a:srgbClr val="90c226">
              <a:alpha val="80000"/>
            </a:srgbClr>
          </a:solidFill>
          <a:ln w="9360">
            <a:noFill/>
          </a:ln>
          <a:effectLst>
            <a:outerShdw dist="25560" dir="5400000">
              <a:srgbClr val="000000">
                <a:alpha val="35000"/>
              </a:srgbClr>
            </a:outerShdw>
          </a:effectLst>
        </p:spPr>
        <p:style>
          <a:lnRef idx="0"/>
          <a:fillRef idx="0"/>
          <a:effectRef idx="0"/>
          <a:fontRef idx="minor"/>
        </p:style>
      </p:sp>
      <p:sp>
        <p:nvSpPr>
          <p:cNvPr id="9" name="CustomShape 10"/>
          <p:cNvSpPr/>
          <p:nvPr/>
        </p:nvSpPr>
        <p:spPr>
          <a:xfrm>
            <a:off x="0" y="4013280"/>
            <a:ext cx="446760" cy="2842920"/>
          </a:xfrm>
          <a:prstGeom prst="triangle">
            <a:avLst>
              <a:gd name="adj" fmla="val 0"/>
            </a:avLst>
          </a:prstGeom>
          <a:solidFill>
            <a:srgbClr val="90c226">
              <a:alpha val="85000"/>
            </a:srgbClr>
          </a:solidFill>
          <a:ln w="9360">
            <a:noFill/>
          </a:ln>
          <a:effectLst>
            <a:outerShdw dist="25560" dir="5400000">
              <a:srgbClr val="000000">
                <a:alpha val="35000"/>
              </a:srgbClr>
            </a:outerShdw>
          </a:effectLst>
        </p:spPr>
        <p:style>
          <a:lnRef idx="0"/>
          <a:fillRef idx="0"/>
          <a:effectRef idx="0"/>
          <a:fontRef idx="minor"/>
        </p:style>
      </p:sp>
      <p:sp>
        <p:nvSpPr>
          <p:cNvPr id="10" name="Line 11"/>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11" name="Line 12"/>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12" name="CustomShape 13"/>
          <p:cNvSpPr/>
          <p:nvPr/>
        </p:nvSpPr>
        <p:spPr>
          <a:xfrm>
            <a:off x="9181440" y="-8640"/>
            <a:ext cx="3005640" cy="686484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9360">
            <a:noFill/>
          </a:ln>
          <a:effectLst>
            <a:outerShdw dist="25560" dir="5400000">
              <a:srgbClr val="000000">
                <a:alpha val="35000"/>
              </a:srgbClr>
            </a:outerShdw>
          </a:effectLst>
        </p:spPr>
        <p:style>
          <a:lnRef idx="0"/>
          <a:fillRef idx="0"/>
          <a:effectRef idx="0"/>
          <a:fontRef idx="minor"/>
        </p:style>
      </p:sp>
      <p:sp>
        <p:nvSpPr>
          <p:cNvPr id="13" name="CustomShape 14"/>
          <p:cNvSpPr/>
          <p:nvPr/>
        </p:nvSpPr>
        <p:spPr>
          <a:xfrm>
            <a:off x="9603360" y="-8640"/>
            <a:ext cx="2586600" cy="686484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9360">
            <a:noFill/>
          </a:ln>
          <a:effectLst>
            <a:outerShdw dist="25560" dir="5400000">
              <a:srgbClr val="000000">
                <a:alpha val="35000"/>
              </a:srgbClr>
            </a:outerShdw>
          </a:effectLst>
        </p:spPr>
        <p:style>
          <a:lnRef idx="0"/>
          <a:fillRef idx="0"/>
          <a:effectRef idx="0"/>
          <a:fontRef idx="minor"/>
        </p:style>
      </p:sp>
      <p:sp>
        <p:nvSpPr>
          <p:cNvPr id="14" name="CustomShape 15"/>
          <p:cNvSpPr/>
          <p:nvPr/>
        </p:nvSpPr>
        <p:spPr>
          <a:xfrm>
            <a:off x="8932320" y="3048120"/>
            <a:ext cx="3258000" cy="3808080"/>
          </a:xfrm>
          <a:prstGeom prst="triangle">
            <a:avLst>
              <a:gd name="adj" fmla="val 100000"/>
            </a:avLst>
          </a:prstGeom>
          <a:solidFill>
            <a:srgbClr val="54a021">
              <a:alpha val="72000"/>
            </a:srgbClr>
          </a:solidFill>
          <a:ln w="9360">
            <a:noFill/>
          </a:ln>
          <a:effectLst>
            <a:outerShdw dist="25560" dir="5400000">
              <a:srgbClr val="000000">
                <a:alpha val="35000"/>
              </a:srgbClr>
            </a:outerShdw>
          </a:effectLst>
        </p:spPr>
        <p:style>
          <a:lnRef idx="0"/>
          <a:fillRef idx="0"/>
          <a:effectRef idx="0"/>
          <a:fontRef idx="minor"/>
        </p:style>
      </p:sp>
      <p:sp>
        <p:nvSpPr>
          <p:cNvPr id="15" name="CustomShape 16"/>
          <p:cNvSpPr/>
          <p:nvPr/>
        </p:nvSpPr>
        <p:spPr>
          <a:xfrm>
            <a:off x="9334440" y="-8640"/>
            <a:ext cx="2852640" cy="686484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9360">
            <a:noFill/>
          </a:ln>
          <a:effectLst>
            <a:outerShdw dist="25560" dir="5400000">
              <a:srgbClr val="000000">
                <a:alpha val="35000"/>
              </a:srgbClr>
            </a:outerShdw>
          </a:effectLst>
        </p:spPr>
        <p:style>
          <a:lnRef idx="0"/>
          <a:fillRef idx="0"/>
          <a:effectRef idx="0"/>
          <a:fontRef idx="minor"/>
        </p:style>
      </p:sp>
      <p:sp>
        <p:nvSpPr>
          <p:cNvPr id="16" name="CustomShape 17"/>
          <p:cNvSpPr/>
          <p:nvPr/>
        </p:nvSpPr>
        <p:spPr>
          <a:xfrm>
            <a:off x="10898640" y="-8640"/>
            <a:ext cx="1288440" cy="686484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9360">
            <a:noFill/>
          </a:ln>
          <a:effectLst>
            <a:outerShdw dist="25560" dir="5400000">
              <a:srgbClr val="000000">
                <a:alpha val="35000"/>
              </a:srgbClr>
            </a:outerShdw>
          </a:effectLst>
        </p:spPr>
        <p:style>
          <a:lnRef idx="0"/>
          <a:fillRef idx="0"/>
          <a:effectRef idx="0"/>
          <a:fontRef idx="minor"/>
        </p:style>
      </p:sp>
      <p:sp>
        <p:nvSpPr>
          <p:cNvPr id="17" name="CustomShape 18"/>
          <p:cNvSpPr/>
          <p:nvPr/>
        </p:nvSpPr>
        <p:spPr>
          <a:xfrm>
            <a:off x="10938960" y="-8640"/>
            <a:ext cx="1248120" cy="686484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9360">
            <a:noFill/>
          </a:ln>
          <a:effectLst>
            <a:outerShdw dist="25560" dir="5400000">
              <a:srgbClr val="000000">
                <a:alpha val="35000"/>
              </a:srgbClr>
            </a:outerShdw>
          </a:effectLst>
        </p:spPr>
        <p:style>
          <a:lnRef idx="0"/>
          <a:fillRef idx="0"/>
          <a:effectRef idx="0"/>
          <a:fontRef idx="minor"/>
        </p:style>
      </p:sp>
      <p:sp>
        <p:nvSpPr>
          <p:cNvPr id="18" name="CustomShape 19"/>
          <p:cNvSpPr/>
          <p:nvPr/>
        </p:nvSpPr>
        <p:spPr>
          <a:xfrm>
            <a:off x="10371600" y="3589920"/>
            <a:ext cx="1815480" cy="3266280"/>
          </a:xfrm>
          <a:prstGeom prst="triangle">
            <a:avLst>
              <a:gd name="adj" fmla="val 100000"/>
            </a:avLst>
          </a:prstGeom>
          <a:solidFill>
            <a:srgbClr val="90c226">
              <a:alpha val="80000"/>
            </a:srgbClr>
          </a:solidFill>
          <a:ln w="9360">
            <a:noFill/>
          </a:ln>
          <a:effectLst>
            <a:outerShdw dist="25560" dir="5400000">
              <a:srgbClr val="000000">
                <a:alpha val="35000"/>
              </a:srgbClr>
            </a:outerShdw>
          </a:effectLst>
        </p:spPr>
        <p:style>
          <a:lnRef idx="0"/>
          <a:fillRef idx="0"/>
          <a:effectRef idx="0"/>
          <a:fontRef idx="minor"/>
        </p:style>
      </p:sp>
      <p:sp>
        <p:nvSpPr>
          <p:cNvPr id="19" name="CustomShape 20"/>
          <p:cNvSpPr/>
          <p:nvPr/>
        </p:nvSpPr>
        <p:spPr>
          <a:xfrm rot="10800000">
            <a:off x="1800" y="1800"/>
            <a:ext cx="840960" cy="5664240"/>
          </a:xfrm>
          <a:prstGeom prst="triangle">
            <a:avLst>
              <a:gd name="adj" fmla="val 100000"/>
            </a:avLst>
          </a:prstGeom>
          <a:solidFill>
            <a:srgbClr val="90c226">
              <a:alpha val="85000"/>
            </a:srgbClr>
          </a:solidFill>
          <a:ln w="9360">
            <a:noFill/>
          </a:ln>
          <a:effectLst>
            <a:outerShdw dist="25560" dir="5400000">
              <a:srgbClr val="000000">
                <a:alpha val="35000"/>
              </a:srgbClr>
            </a:outerShdw>
          </a:effectLst>
        </p:spPr>
        <p:style>
          <a:lnRef idx="0"/>
          <a:fillRef idx="0"/>
          <a:effectRef idx="0"/>
          <a:fontRef idx="minor"/>
        </p:style>
      </p:sp>
      <p:sp>
        <p:nvSpPr>
          <p:cNvPr id="20" name="PlaceHolder 2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1" name="PlaceHolder 2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 name="Line 1"/>
          <p:cNvSpPr/>
          <p:nvPr/>
        </p:nvSpPr>
        <p:spPr>
          <a:xfrm>
            <a:off x="9370800" y="0"/>
            <a:ext cx="1219320" cy="6858000"/>
          </a:xfrm>
          <a:prstGeom prst="line">
            <a:avLst/>
          </a:prstGeom>
          <a:ln w="9360">
            <a:solidFill>
              <a:srgbClr val="bfbfbf"/>
            </a:solidFill>
            <a:round/>
          </a:ln>
        </p:spPr>
        <p:style>
          <a:lnRef idx="0"/>
          <a:fillRef idx="0"/>
          <a:effectRef idx="0"/>
          <a:fontRef idx="minor"/>
        </p:style>
      </p:sp>
      <p:sp>
        <p:nvSpPr>
          <p:cNvPr id="59" name="Line 2"/>
          <p:cNvSpPr/>
          <p:nvPr/>
        </p:nvSpPr>
        <p:spPr>
          <a:xfrm flipH="1">
            <a:off x="7425000" y="3681360"/>
            <a:ext cx="4763520" cy="3176640"/>
          </a:xfrm>
          <a:prstGeom prst="line">
            <a:avLst/>
          </a:prstGeom>
          <a:ln w="9360">
            <a:solidFill>
              <a:srgbClr val="d9d9d9"/>
            </a:solidFill>
            <a:round/>
          </a:ln>
        </p:spPr>
        <p:style>
          <a:lnRef idx="0"/>
          <a:fillRef idx="0"/>
          <a:effectRef idx="0"/>
          <a:fontRef idx="minor"/>
        </p:style>
      </p:sp>
      <p:sp>
        <p:nvSpPr>
          <p:cNvPr id="60" name="CustomShape 3"/>
          <p:cNvSpPr/>
          <p:nvPr/>
        </p:nvSpPr>
        <p:spPr>
          <a:xfrm>
            <a:off x="9181440" y="-8640"/>
            <a:ext cx="3005640" cy="686484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rgbClr val="90c226">
              <a:alpha val="30000"/>
            </a:srgbClr>
          </a:solidFill>
          <a:ln w="9360">
            <a:noFill/>
          </a:ln>
          <a:effectLst>
            <a:outerShdw dist="25560" dir="5400000">
              <a:srgbClr val="000000">
                <a:alpha val="35000"/>
              </a:srgbClr>
            </a:outerShdw>
          </a:effectLst>
        </p:spPr>
        <p:style>
          <a:lnRef idx="0"/>
          <a:fillRef idx="0"/>
          <a:effectRef idx="0"/>
          <a:fontRef idx="minor"/>
        </p:style>
      </p:sp>
      <p:sp>
        <p:nvSpPr>
          <p:cNvPr id="61" name="CustomShape 4"/>
          <p:cNvSpPr/>
          <p:nvPr/>
        </p:nvSpPr>
        <p:spPr>
          <a:xfrm>
            <a:off x="9603360" y="-8640"/>
            <a:ext cx="2586600" cy="6864840"/>
          </a:xfrm>
          <a:custGeom>
            <a:avLst/>
            <a:gdLst/>
            <a:ahLst/>
            <a:rect l="l" t="t" r="r" b="b"/>
            <a:pathLst>
              <a:path w="2573311" h="6866467">
                <a:moveTo>
                  <a:pt x="0" y="0"/>
                </a:moveTo>
                <a:lnTo>
                  <a:pt x="2573311" y="0"/>
                </a:lnTo>
                <a:lnTo>
                  <a:pt x="2573311" y="6866467"/>
                </a:lnTo>
                <a:lnTo>
                  <a:pt x="1202336" y="6866467"/>
                </a:lnTo>
                <a:lnTo>
                  <a:pt x="0" y="0"/>
                </a:lnTo>
                <a:close/>
              </a:path>
            </a:pathLst>
          </a:custGeom>
          <a:solidFill>
            <a:srgbClr val="90c226">
              <a:alpha val="20000"/>
            </a:srgbClr>
          </a:solidFill>
          <a:ln w="9360">
            <a:noFill/>
          </a:ln>
          <a:effectLst>
            <a:outerShdw dist="25560" dir="5400000">
              <a:srgbClr val="000000">
                <a:alpha val="35000"/>
              </a:srgbClr>
            </a:outerShdw>
          </a:effectLst>
        </p:spPr>
        <p:style>
          <a:lnRef idx="0"/>
          <a:fillRef idx="0"/>
          <a:effectRef idx="0"/>
          <a:fontRef idx="minor"/>
        </p:style>
      </p:sp>
      <p:sp>
        <p:nvSpPr>
          <p:cNvPr id="62" name="CustomShape 5"/>
          <p:cNvSpPr/>
          <p:nvPr/>
        </p:nvSpPr>
        <p:spPr>
          <a:xfrm>
            <a:off x="8932320" y="3048120"/>
            <a:ext cx="3258000" cy="3808080"/>
          </a:xfrm>
          <a:prstGeom prst="triangle">
            <a:avLst>
              <a:gd name="adj" fmla="val 100000"/>
            </a:avLst>
          </a:prstGeom>
          <a:solidFill>
            <a:srgbClr val="54a021">
              <a:alpha val="72000"/>
            </a:srgbClr>
          </a:solidFill>
          <a:ln w="9360">
            <a:noFill/>
          </a:ln>
          <a:effectLst>
            <a:outerShdw dist="25560" dir="5400000">
              <a:srgbClr val="000000">
                <a:alpha val="35000"/>
              </a:srgbClr>
            </a:outerShdw>
          </a:effectLst>
        </p:spPr>
        <p:style>
          <a:lnRef idx="0"/>
          <a:fillRef idx="0"/>
          <a:effectRef idx="0"/>
          <a:fontRef idx="minor"/>
        </p:style>
      </p:sp>
      <p:sp>
        <p:nvSpPr>
          <p:cNvPr id="63" name="CustomShape 6"/>
          <p:cNvSpPr/>
          <p:nvPr/>
        </p:nvSpPr>
        <p:spPr>
          <a:xfrm>
            <a:off x="9334440" y="-8640"/>
            <a:ext cx="2852640" cy="6864840"/>
          </a:xfrm>
          <a:custGeom>
            <a:avLst/>
            <a:gdLst/>
            <a:ahLst/>
            <a:rect l="l" t="t" r="r" b="b"/>
            <a:pathLst>
              <a:path w="2858013" h="6866467">
                <a:moveTo>
                  <a:pt x="0" y="0"/>
                </a:moveTo>
                <a:lnTo>
                  <a:pt x="2858013" y="0"/>
                </a:lnTo>
                <a:lnTo>
                  <a:pt x="2858013" y="6866467"/>
                </a:lnTo>
                <a:lnTo>
                  <a:pt x="2473942" y="6866467"/>
                </a:lnTo>
                <a:lnTo>
                  <a:pt x="0" y="0"/>
                </a:lnTo>
                <a:close/>
              </a:path>
            </a:pathLst>
          </a:custGeom>
          <a:solidFill>
            <a:srgbClr val="3f7819">
              <a:alpha val="70000"/>
            </a:srgbClr>
          </a:solidFill>
          <a:ln w="9360">
            <a:noFill/>
          </a:ln>
          <a:effectLst>
            <a:outerShdw dist="25560" dir="5400000">
              <a:srgbClr val="000000">
                <a:alpha val="35000"/>
              </a:srgbClr>
            </a:outerShdw>
          </a:effectLst>
        </p:spPr>
        <p:style>
          <a:lnRef idx="0"/>
          <a:fillRef idx="0"/>
          <a:effectRef idx="0"/>
          <a:fontRef idx="minor"/>
        </p:style>
      </p:sp>
      <p:sp>
        <p:nvSpPr>
          <p:cNvPr id="64" name="CustomShape 7"/>
          <p:cNvSpPr/>
          <p:nvPr/>
        </p:nvSpPr>
        <p:spPr>
          <a:xfrm>
            <a:off x="10898640" y="-8640"/>
            <a:ext cx="1288440" cy="686484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rgbClr val="c0e474">
              <a:alpha val="70000"/>
            </a:srgbClr>
          </a:solidFill>
          <a:ln w="9360">
            <a:noFill/>
          </a:ln>
          <a:effectLst>
            <a:outerShdw dist="25560" dir="5400000">
              <a:srgbClr val="000000">
                <a:alpha val="35000"/>
              </a:srgbClr>
            </a:outerShdw>
          </a:effectLst>
        </p:spPr>
        <p:style>
          <a:lnRef idx="0"/>
          <a:fillRef idx="0"/>
          <a:effectRef idx="0"/>
          <a:fontRef idx="minor"/>
        </p:style>
      </p:sp>
      <p:sp>
        <p:nvSpPr>
          <p:cNvPr id="65" name="CustomShape 8"/>
          <p:cNvSpPr/>
          <p:nvPr/>
        </p:nvSpPr>
        <p:spPr>
          <a:xfrm>
            <a:off x="10938960" y="-8640"/>
            <a:ext cx="1248120" cy="6864840"/>
          </a:xfrm>
          <a:custGeom>
            <a:avLst/>
            <a:gdLst/>
            <a:ahLst/>
            <a:rect l="l" t="t" r="r" b="b"/>
            <a:pathLst>
              <a:path w="1249825" h="6858000">
                <a:moveTo>
                  <a:pt x="0" y="0"/>
                </a:moveTo>
                <a:lnTo>
                  <a:pt x="1249825" y="0"/>
                </a:lnTo>
                <a:lnTo>
                  <a:pt x="1249825" y="6858000"/>
                </a:lnTo>
                <a:lnTo>
                  <a:pt x="1109382" y="6858000"/>
                </a:lnTo>
                <a:lnTo>
                  <a:pt x="0" y="0"/>
                </a:lnTo>
                <a:close/>
              </a:path>
            </a:pathLst>
          </a:custGeom>
          <a:solidFill>
            <a:srgbClr val="90c226">
              <a:alpha val="65000"/>
            </a:srgbClr>
          </a:solidFill>
          <a:ln w="9360">
            <a:noFill/>
          </a:ln>
          <a:effectLst>
            <a:outerShdw dist="25560" dir="5400000">
              <a:srgbClr val="000000">
                <a:alpha val="35000"/>
              </a:srgbClr>
            </a:outerShdw>
          </a:effectLst>
        </p:spPr>
        <p:style>
          <a:lnRef idx="0"/>
          <a:fillRef idx="0"/>
          <a:effectRef idx="0"/>
          <a:fontRef idx="minor"/>
        </p:style>
      </p:sp>
      <p:sp>
        <p:nvSpPr>
          <p:cNvPr id="66" name="CustomShape 9"/>
          <p:cNvSpPr/>
          <p:nvPr/>
        </p:nvSpPr>
        <p:spPr>
          <a:xfrm>
            <a:off x="10371600" y="3589920"/>
            <a:ext cx="1815480" cy="3266280"/>
          </a:xfrm>
          <a:prstGeom prst="triangle">
            <a:avLst>
              <a:gd name="adj" fmla="val 100000"/>
            </a:avLst>
          </a:prstGeom>
          <a:solidFill>
            <a:srgbClr val="90c226">
              <a:alpha val="80000"/>
            </a:srgbClr>
          </a:solidFill>
          <a:ln w="9360">
            <a:noFill/>
          </a:ln>
          <a:effectLst>
            <a:outerShdw dist="25560" dir="5400000">
              <a:srgbClr val="000000">
                <a:alpha val="35000"/>
              </a:srgbClr>
            </a:outerShdw>
          </a:effectLst>
        </p:spPr>
        <p:style>
          <a:lnRef idx="0"/>
          <a:fillRef idx="0"/>
          <a:effectRef idx="0"/>
          <a:fontRef idx="minor"/>
        </p:style>
      </p:sp>
      <p:sp>
        <p:nvSpPr>
          <p:cNvPr id="67" name="CustomShape 10"/>
          <p:cNvSpPr/>
          <p:nvPr/>
        </p:nvSpPr>
        <p:spPr>
          <a:xfrm>
            <a:off x="0" y="4013280"/>
            <a:ext cx="446760" cy="2842920"/>
          </a:xfrm>
          <a:prstGeom prst="triangle">
            <a:avLst>
              <a:gd name="adj" fmla="val 0"/>
            </a:avLst>
          </a:prstGeom>
          <a:solidFill>
            <a:srgbClr val="90c226">
              <a:alpha val="85000"/>
            </a:srgbClr>
          </a:solidFill>
          <a:ln w="9360">
            <a:noFill/>
          </a:ln>
          <a:effectLst>
            <a:outerShdw dist="25560" dir="5400000">
              <a:srgbClr val="000000">
                <a:alpha val="35000"/>
              </a:srgbClr>
            </a:outerShdw>
          </a:effectLst>
        </p:spPr>
        <p:style>
          <a:lnRef idx="0"/>
          <a:fillRef idx="0"/>
          <a:effectRef idx="0"/>
          <a:fontRef idx="minor"/>
        </p:style>
      </p:sp>
      <p:sp>
        <p:nvSpPr>
          <p:cNvPr id="68" name="PlaceHolder 1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69" name="PlaceHolder 1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506960" y="2404440"/>
            <a:ext cx="7765200" cy="1644480"/>
          </a:xfrm>
          <a:prstGeom prst="rect">
            <a:avLst/>
          </a:prstGeom>
          <a:noFill/>
          <a:ln>
            <a:noFill/>
          </a:ln>
        </p:spPr>
        <p:style>
          <a:lnRef idx="0"/>
          <a:fillRef idx="0"/>
          <a:effectRef idx="0"/>
          <a:fontRef idx="minor"/>
        </p:style>
        <p:txBody>
          <a:bodyPr lIns="90000" rIns="90000" tIns="45000" bIns="45000" anchor="b"/>
          <a:p>
            <a:pPr algn="r">
              <a:lnSpc>
                <a:spcPct val="100000"/>
              </a:lnSpc>
            </a:pPr>
            <a:r>
              <a:rPr b="0" lang="en-US" sz="5400" spc="-1" strike="noStrike">
                <a:solidFill>
                  <a:srgbClr val="90c226"/>
                </a:solidFill>
                <a:latin typeface="Trebuchet MS"/>
                <a:ea typeface="DejaVu Sans"/>
              </a:rPr>
              <a:t>Forecasting Stock Price Using Machine Learning</a:t>
            </a:r>
            <a:br/>
            <a:r>
              <a:rPr b="0" lang="en-US" sz="5400" spc="-1" strike="noStrike">
                <a:solidFill>
                  <a:srgbClr val="90c226"/>
                </a:solidFill>
                <a:latin typeface="Trebuchet MS"/>
                <a:ea typeface="DejaVu Sans"/>
              </a:rPr>
              <a:t>Technique</a:t>
            </a:r>
            <a:endParaRPr b="0" lang="en-US" sz="5400" spc="-1" strike="noStrike">
              <a:latin typeface="Arial"/>
            </a:endParaRPr>
          </a:p>
        </p:txBody>
      </p:sp>
      <p:sp>
        <p:nvSpPr>
          <p:cNvPr id="107" name="CustomShape 2"/>
          <p:cNvSpPr/>
          <p:nvPr/>
        </p:nvSpPr>
        <p:spPr>
          <a:xfrm>
            <a:off x="2073600" y="4050720"/>
            <a:ext cx="7055640" cy="2013480"/>
          </a:xfrm>
          <a:prstGeom prst="rect">
            <a:avLst/>
          </a:prstGeom>
          <a:noFill/>
          <a:ln>
            <a:noFill/>
          </a:ln>
        </p:spPr>
        <p:style>
          <a:lnRef idx="0"/>
          <a:fillRef idx="0"/>
          <a:effectRef idx="0"/>
          <a:fontRef idx="minor"/>
        </p:style>
        <p:txBody>
          <a:bodyPr lIns="90000" rIns="90000" tIns="45000" bIns="45000">
            <a:normAutofit/>
          </a:bodyPr>
          <a:p>
            <a:pPr algn="ctr">
              <a:lnSpc>
                <a:spcPct val="100000"/>
              </a:lnSpc>
              <a:spcBef>
                <a:spcPts val="1001"/>
              </a:spcBef>
            </a:pPr>
            <a:r>
              <a:rPr b="1" lang="en-US" sz="1800" spc="-1" strike="noStrike">
                <a:solidFill>
                  <a:srgbClr val="808080"/>
                </a:solidFill>
                <a:latin typeface="Trebuchet MS"/>
                <a:ea typeface="DejaVu Sans"/>
              </a:rPr>
              <a:t>Md Tanvir Rahman</a:t>
            </a:r>
            <a:endParaRPr b="0" lang="en-US" sz="1800" spc="-1" strike="noStrike">
              <a:latin typeface="Arial"/>
            </a:endParaRPr>
          </a:p>
          <a:p>
            <a:pPr algn="ctr">
              <a:lnSpc>
                <a:spcPct val="100000"/>
              </a:lnSpc>
              <a:spcBef>
                <a:spcPts val="1001"/>
              </a:spcBef>
            </a:pPr>
            <a:r>
              <a:rPr b="1" lang="en-US" sz="1800" spc="-1" strike="noStrike">
                <a:solidFill>
                  <a:srgbClr val="808080"/>
                </a:solidFill>
                <a:latin typeface="Trebuchet MS"/>
                <a:ea typeface="DejaVu Sans"/>
              </a:rPr>
              <a:t>143000410</a:t>
            </a:r>
            <a:endParaRPr b="0" lang="en-US" sz="1800" spc="-1" strike="noStrike">
              <a:latin typeface="Arial"/>
            </a:endParaRPr>
          </a:p>
          <a:p>
            <a:pPr algn="ctr">
              <a:lnSpc>
                <a:spcPct val="100000"/>
              </a:lnSpc>
              <a:spcBef>
                <a:spcPts val="1001"/>
              </a:spcBef>
            </a:pPr>
            <a:r>
              <a:rPr b="1" lang="en-US" sz="1800" spc="-1" strike="noStrike">
                <a:solidFill>
                  <a:srgbClr val="808080"/>
                </a:solidFill>
                <a:latin typeface="Trebuchet MS"/>
                <a:ea typeface="DejaVu Sans"/>
              </a:rPr>
              <a:t>School of Science, Engineering &amp; Technology</a:t>
            </a:r>
            <a:endParaRPr b="0" lang="en-US" sz="1800" spc="-1" strike="noStrike">
              <a:latin typeface="Arial"/>
            </a:endParaRPr>
          </a:p>
          <a:p>
            <a:pPr algn="ctr">
              <a:lnSpc>
                <a:spcPct val="100000"/>
              </a:lnSpc>
              <a:spcBef>
                <a:spcPts val="1001"/>
              </a:spcBef>
            </a:pPr>
            <a:r>
              <a:rPr b="1" lang="en-US" sz="1800" spc="-1" strike="noStrike">
                <a:solidFill>
                  <a:srgbClr val="808080"/>
                </a:solidFill>
                <a:latin typeface="Trebuchet MS"/>
                <a:ea typeface="DejaVu Sans"/>
              </a:rPr>
              <a:t>East Delta University, Chittagong,Bangladesh</a:t>
            </a:r>
            <a:endParaRPr b="0" lang="en-US" sz="1800" spc="-1" strike="noStrike">
              <a:latin typeface="Arial"/>
            </a:endParaRPr>
          </a:p>
          <a:p>
            <a:pPr algn="ctr">
              <a:lnSpc>
                <a:spcPct val="100000"/>
              </a:lnSpc>
              <a:spcBef>
                <a:spcPts val="1001"/>
              </a:spcBef>
            </a:pPr>
            <a:r>
              <a:rPr b="1" lang="en-US" sz="1800" spc="-1" strike="noStrike">
                <a:solidFill>
                  <a:srgbClr val="808080"/>
                </a:solidFill>
                <a:latin typeface="Trebuchet MS"/>
                <a:ea typeface="DejaVu Sans"/>
              </a:rPr>
              <a:t>Supervisor: Mohammad Nazim Uddin, PhD</a:t>
            </a:r>
            <a:endParaRPr b="0" lang="en-US" sz="1800" spc="-1" strike="noStrike">
              <a:latin typeface="Arial"/>
            </a:endParaRPr>
          </a:p>
          <a:p>
            <a:pPr algn="ctr">
              <a:lnSpc>
                <a:spcPct val="100000"/>
              </a:lnSpc>
              <a:spcBef>
                <a:spcPts val="1001"/>
              </a:spcBef>
            </a:pPr>
            <a:endParaRPr b="0" lang="en-US" sz="18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677160" y="609480"/>
            <a:ext cx="8595000" cy="131904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SVM Regression</a:t>
            </a:r>
            <a:endParaRPr b="0" lang="en-US" sz="3600" spc="-1" strike="noStrike">
              <a:latin typeface="Arial"/>
            </a:endParaRPr>
          </a:p>
        </p:txBody>
      </p:sp>
      <p:sp>
        <p:nvSpPr>
          <p:cNvPr id="126" name="CustomShape 2"/>
          <p:cNvSpPr/>
          <p:nvPr/>
        </p:nvSpPr>
        <p:spPr>
          <a:xfrm>
            <a:off x="437760" y="1815840"/>
            <a:ext cx="8834400" cy="36428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r>
              <a:rPr b="0" lang="en-US" sz="2000" spc="-1" strike="noStrike">
                <a:solidFill>
                  <a:srgbClr val="404040"/>
                </a:solidFill>
                <a:latin typeface="Trebuchet MS"/>
                <a:ea typeface="DejaVu Sans"/>
              </a:rPr>
              <a:t>Support Vector Machine follows the concept of hyper-planes In simple words, a line is drawn between the observations in a graph in such a way that it has the maximum possible distance from the sets of data points as it cuts through between them. That line is the hyper-plane and the equation that defines the line is called a hyper-plane equation. We take the input and we first mapped into a m-dimensional feature space using some fixed mapping and then linear model(in the feature space) using</a:t>
            </a:r>
            <a:r>
              <a:rPr b="1" lang="en-US" sz="2000" spc="-1" strike="noStrike">
                <a:solidFill>
                  <a:srgbClr val="404040"/>
                </a:solidFill>
                <a:latin typeface="Trebuchet MS"/>
                <a:ea typeface="DejaVu Sans"/>
              </a:rPr>
              <a:t> f(x,w)</a:t>
            </a:r>
            <a:r>
              <a:rPr b="0" lang="en-US" sz="2000" spc="-1" strike="noStrike">
                <a:solidFill>
                  <a:srgbClr val="404040"/>
                </a:solidFill>
                <a:latin typeface="Trebuchet MS"/>
                <a:ea typeface="DejaVu Sans"/>
              </a:rPr>
              <a:t> mathematical notation,the linear model is given by g(x) denotes a non linear transformation and b is the bias.</a:t>
            </a:r>
            <a:endParaRPr b="0" lang="en-US" sz="2000" spc="-1" strike="noStrike">
              <a:latin typeface="Arial"/>
            </a:endParaRPr>
          </a:p>
          <a:p>
            <a:pPr>
              <a:lnSpc>
                <a:spcPct val="100000"/>
              </a:lnSpc>
              <a:spcBef>
                <a:spcPts val="1001"/>
              </a:spcBef>
            </a:pPr>
            <a:endParaRPr b="0" lang="en-US" sz="2000" spc="-1" strike="noStrike">
              <a:latin typeface="Arial"/>
            </a:endParaRPr>
          </a:p>
        </p:txBody>
      </p:sp>
      <p:pic>
        <p:nvPicPr>
          <p:cNvPr id="127" name="" descr=""/>
          <p:cNvPicPr/>
          <p:nvPr/>
        </p:nvPicPr>
        <p:blipFill>
          <a:blip r:embed="rId1"/>
          <a:stretch/>
        </p:blipFill>
        <p:spPr>
          <a:xfrm>
            <a:off x="2286000" y="5081760"/>
            <a:ext cx="4754160" cy="12268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677160" y="609480"/>
            <a:ext cx="8595000" cy="131904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KNN Regression</a:t>
            </a:r>
            <a:endParaRPr b="0" lang="en-US" sz="3600" spc="-1" strike="noStrike">
              <a:latin typeface="Arial"/>
            </a:endParaRPr>
          </a:p>
        </p:txBody>
      </p:sp>
      <p:sp>
        <p:nvSpPr>
          <p:cNvPr id="129" name="CustomShape 2"/>
          <p:cNvSpPr/>
          <p:nvPr/>
        </p:nvSpPr>
        <p:spPr>
          <a:xfrm>
            <a:off x="677160" y="1386000"/>
            <a:ext cx="8834400" cy="36428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r>
              <a:rPr b="0" lang="en-US" sz="2000" spc="-1" strike="noStrike">
                <a:solidFill>
                  <a:srgbClr val="404040"/>
                </a:solidFill>
                <a:latin typeface="Trebuchet MS"/>
                <a:ea typeface="DejaVu Sans"/>
              </a:rPr>
              <a:t>K nearest neighbors is an algorithm that's stores all available cases and predict the numerical target based on distance function has been used in statistical and pattern recognition.</a:t>
            </a:r>
            <a:endParaRPr b="0" lang="en-US" sz="2000" spc="-1" strike="noStrike">
              <a:latin typeface="Arial"/>
            </a:endParaRPr>
          </a:p>
          <a:p>
            <a:pPr>
              <a:lnSpc>
                <a:spcPct val="100000"/>
              </a:lnSpc>
              <a:spcBef>
                <a:spcPts val="1001"/>
              </a:spcBef>
            </a:pPr>
            <a:endParaRPr b="0" lang="en-US" sz="2000" spc="-1" strike="noStrike">
              <a:latin typeface="Arial"/>
            </a:endParaRPr>
          </a:p>
          <a:p>
            <a:pPr>
              <a:lnSpc>
                <a:spcPct val="100000"/>
              </a:lnSpc>
              <a:spcBef>
                <a:spcPts val="1001"/>
              </a:spcBef>
            </a:pPr>
            <a:r>
              <a:rPr b="0" lang="en-US" sz="2000" spc="-1" strike="noStrike">
                <a:solidFill>
                  <a:srgbClr val="404040"/>
                </a:solidFill>
                <a:latin typeface="Trebuchet MS"/>
                <a:ea typeface="DejaVu Sans"/>
              </a:rPr>
              <a:t>A simple implementation of KNN is to calculate the average of the numerical target of the K nearest neighbors. We use this equation of calculating  Euclidian distance</a:t>
            </a:r>
            <a:endParaRPr b="0" lang="en-US" sz="2000" spc="-1" strike="noStrike">
              <a:latin typeface="Arial"/>
            </a:endParaRPr>
          </a:p>
          <a:p>
            <a:pPr>
              <a:lnSpc>
                <a:spcPct val="100000"/>
              </a:lnSpc>
              <a:spcBef>
                <a:spcPts val="1001"/>
              </a:spcBef>
            </a:pPr>
            <a:r>
              <a:rPr b="1" i="1" lang="en-US" sz="2000" spc="-1" strike="noStrike">
                <a:solidFill>
                  <a:srgbClr val="404040"/>
                </a:solidFill>
                <a:latin typeface="Trebuchet MS"/>
                <a:ea typeface="DejaVu Sans"/>
              </a:rPr>
              <a:t>	</a:t>
            </a:r>
            <a:endParaRPr b="0" lang="en-US" sz="2000" spc="-1" strike="noStrike">
              <a:latin typeface="Arial"/>
            </a:endParaRPr>
          </a:p>
          <a:p>
            <a:pPr>
              <a:lnSpc>
                <a:spcPct val="100000"/>
              </a:lnSpc>
              <a:spcBef>
                <a:spcPts val="1001"/>
              </a:spcBef>
            </a:pPr>
            <a:r>
              <a:rPr b="1" i="1" lang="en-US" sz="2000" spc="-1" strike="noStrike">
                <a:solidFill>
                  <a:srgbClr val="404040"/>
                </a:solidFill>
                <a:latin typeface="Trebuchet MS"/>
                <a:ea typeface="DejaVu Sans"/>
              </a:rPr>
              <a:t>	</a:t>
            </a:r>
            <a:r>
              <a:rPr b="1" i="1" lang="en-US" sz="2000" spc="-1" strike="noStrike">
                <a:solidFill>
                  <a:srgbClr val="404040"/>
                </a:solidFill>
                <a:latin typeface="Trebuchet MS"/>
                <a:ea typeface="DejaVu Sans"/>
              </a:rPr>
              <a:t>dist ( A , B)= √ ∑(x</a:t>
            </a:r>
            <a:r>
              <a:rPr b="1" i="1" lang="en-US" sz="2000" spc="-1" strike="noStrike" baseline="-33000">
                <a:solidFill>
                  <a:srgbClr val="404040"/>
                </a:solidFill>
                <a:latin typeface="Trebuchet MS"/>
                <a:ea typeface="DejaVu Sans"/>
              </a:rPr>
              <a:t>i</a:t>
            </a:r>
            <a:r>
              <a:rPr b="1" i="1" lang="en-US" sz="2000" spc="-1" strike="noStrike">
                <a:solidFill>
                  <a:srgbClr val="404040"/>
                </a:solidFill>
                <a:latin typeface="Trebuchet MS"/>
                <a:ea typeface="DejaVu Sans"/>
              </a:rPr>
              <a:t> − y</a:t>
            </a:r>
            <a:r>
              <a:rPr b="1" i="1" lang="en-US" sz="2000" spc="-1" strike="noStrike" baseline="-33000">
                <a:solidFill>
                  <a:srgbClr val="404040"/>
                </a:solidFill>
                <a:latin typeface="Trebuchet MS"/>
                <a:ea typeface="DejaVu Sans"/>
              </a:rPr>
              <a:t>i</a:t>
            </a:r>
            <a:r>
              <a:rPr b="1" i="1" lang="en-US" sz="2000" spc="-1" strike="noStrike">
                <a:solidFill>
                  <a:srgbClr val="404040"/>
                </a:solidFill>
                <a:latin typeface="Trebuchet MS"/>
                <a:ea typeface="DejaVu Sans"/>
              </a:rPr>
              <a:t>)/2m</a:t>
            </a:r>
            <a:r>
              <a:rPr b="0" lang="en-US" sz="2000" spc="-1" strike="noStrike">
                <a:solidFill>
                  <a:srgbClr val="404040"/>
                </a:solidFill>
                <a:latin typeface="Trebuchet MS"/>
                <a:ea typeface="DejaVu Sans"/>
              </a:rPr>
              <a:t>           (4)</a:t>
            </a:r>
            <a:endParaRPr b="0" lang="en-US" sz="2000" spc="-1" strike="noStrike">
              <a:latin typeface="Arial"/>
            </a:endParaRPr>
          </a:p>
          <a:p>
            <a:pPr>
              <a:lnSpc>
                <a:spcPct val="100000"/>
              </a:lnSpc>
              <a:spcBef>
                <a:spcPts val="1001"/>
              </a:spcBef>
            </a:pPr>
            <a:endParaRPr b="0" lang="en-US" sz="2000" spc="-1" strike="noStrike">
              <a:latin typeface="Arial"/>
            </a:endParaRPr>
          </a:p>
          <a:p>
            <a:pPr>
              <a:lnSpc>
                <a:spcPct val="100000"/>
              </a:lnSpc>
              <a:spcBef>
                <a:spcPts val="1001"/>
              </a:spcBef>
            </a:pPr>
            <a:endParaRPr b="0" lang="en-US" sz="20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677160" y="609480"/>
            <a:ext cx="8595000" cy="131904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Stacking Model</a:t>
            </a:r>
            <a:endParaRPr b="0" lang="en-US" sz="3600" spc="-1" strike="noStrike">
              <a:latin typeface="Arial"/>
            </a:endParaRPr>
          </a:p>
        </p:txBody>
      </p:sp>
      <p:sp>
        <p:nvSpPr>
          <p:cNvPr id="131" name="CustomShape 2"/>
          <p:cNvSpPr/>
          <p:nvPr/>
        </p:nvSpPr>
        <p:spPr>
          <a:xfrm>
            <a:off x="561600" y="1503720"/>
            <a:ext cx="9417960" cy="49982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r>
              <a:rPr b="0" lang="en-US" sz="2000" spc="-1" strike="noStrike">
                <a:solidFill>
                  <a:srgbClr val="404040"/>
                </a:solidFill>
                <a:latin typeface="Trebuchet MS"/>
                <a:ea typeface="DejaVu Sans"/>
              </a:rPr>
              <a:t>Stacking is performed using these algorithm. Stacking is concerned with combining multiple classifiers generated by different learning algorithms </a:t>
            </a:r>
            <a:r>
              <a:rPr b="1" lang="en-US" sz="2000" spc="-1" strike="noStrike">
                <a:solidFill>
                  <a:srgbClr val="404040"/>
                </a:solidFill>
                <a:latin typeface="Trebuchet MS"/>
                <a:ea typeface="DejaVu Sans"/>
              </a:rPr>
              <a:t>L</a:t>
            </a:r>
            <a:r>
              <a:rPr b="1" lang="en-US" sz="2000" spc="-1" strike="noStrike" baseline="-33000">
                <a:solidFill>
                  <a:srgbClr val="404040"/>
                </a:solidFill>
                <a:latin typeface="Trebuchet MS"/>
                <a:ea typeface="DejaVu Sans"/>
              </a:rPr>
              <a:t>1</a:t>
            </a:r>
            <a:r>
              <a:rPr b="1" lang="en-US" sz="2000" spc="-1" strike="noStrike">
                <a:solidFill>
                  <a:srgbClr val="404040"/>
                </a:solidFill>
                <a:latin typeface="Trebuchet MS"/>
                <a:ea typeface="DejaVu Sans"/>
              </a:rPr>
              <a:t>,....L</a:t>
            </a:r>
            <a:r>
              <a:rPr b="1" lang="en-US" sz="2000" spc="-1" strike="noStrike" baseline="-33000">
                <a:solidFill>
                  <a:srgbClr val="404040"/>
                </a:solidFill>
                <a:latin typeface="Trebuchet MS"/>
                <a:ea typeface="DejaVu Sans"/>
              </a:rPr>
              <a:t>n</a:t>
            </a:r>
            <a:r>
              <a:rPr b="0" lang="en-US" sz="2000" spc="-1" strike="noStrike">
                <a:solidFill>
                  <a:srgbClr val="404040"/>
                </a:solidFill>
                <a:latin typeface="Trebuchet MS"/>
                <a:ea typeface="DejaVu Sans"/>
              </a:rPr>
              <a:t> on a single data set S, which is composed by a feature vector</a:t>
            </a:r>
            <a:endParaRPr b="0" lang="en-US" sz="2000" spc="-1" strike="noStrike">
              <a:latin typeface="Arial"/>
            </a:endParaRPr>
          </a:p>
          <a:p>
            <a:pPr>
              <a:lnSpc>
                <a:spcPct val="100000"/>
              </a:lnSpc>
              <a:spcBef>
                <a:spcPts val="1001"/>
              </a:spcBef>
            </a:pP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1" i="1" lang="en-US" sz="2000" spc="-1" strike="noStrike">
                <a:solidFill>
                  <a:srgbClr val="404040"/>
                </a:solidFill>
                <a:latin typeface="Trebuchet MS"/>
                <a:ea typeface="DejaVu Sans"/>
              </a:rPr>
              <a:t>S</a:t>
            </a:r>
            <a:r>
              <a:rPr b="1" i="1" lang="en-US" sz="2000" spc="-1" strike="noStrike" baseline="-33000">
                <a:solidFill>
                  <a:srgbClr val="404040"/>
                </a:solidFill>
                <a:latin typeface="Trebuchet MS"/>
                <a:ea typeface="DejaVu Sans"/>
              </a:rPr>
              <a:t>i</a:t>
            </a:r>
            <a:r>
              <a:rPr b="1" i="1" lang="en-US" sz="2000" spc="-1" strike="noStrike">
                <a:solidFill>
                  <a:srgbClr val="404040"/>
                </a:solidFill>
                <a:latin typeface="Trebuchet MS"/>
                <a:ea typeface="DejaVu Sans"/>
              </a:rPr>
              <a:t> = (X</a:t>
            </a:r>
            <a:r>
              <a:rPr b="1" i="1" lang="en-US" sz="2000" spc="-1" strike="noStrike" baseline="-33000">
                <a:solidFill>
                  <a:srgbClr val="404040"/>
                </a:solidFill>
                <a:latin typeface="Trebuchet MS"/>
                <a:ea typeface="DejaVu Sans"/>
              </a:rPr>
              <a:t>i</a:t>
            </a:r>
            <a:r>
              <a:rPr b="1" i="1" lang="en-US" sz="2000" spc="-1" strike="noStrike">
                <a:solidFill>
                  <a:srgbClr val="404040"/>
                </a:solidFill>
                <a:latin typeface="Trebuchet MS"/>
                <a:ea typeface="DejaVu Sans"/>
              </a:rPr>
              <a:t>,Y</a:t>
            </a:r>
            <a:r>
              <a:rPr b="1" i="1" lang="en-US" sz="2000" spc="-1" strike="noStrike" baseline="-33000">
                <a:solidFill>
                  <a:srgbClr val="404040"/>
                </a:solidFill>
                <a:latin typeface="Trebuchet MS"/>
                <a:ea typeface="DejaVu Sans"/>
              </a:rPr>
              <a:t>i</a:t>
            </a:r>
            <a:r>
              <a:rPr b="1" i="1" lang="en-US" sz="2000" spc="-1" strike="noStrike">
                <a:solidFill>
                  <a:srgbClr val="404040"/>
                </a:solidFill>
                <a:latin typeface="Trebuchet MS"/>
                <a:ea typeface="DejaVu Sans"/>
              </a:rPr>
              <a:t>)</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(5)</a:t>
            </a:r>
            <a:r>
              <a:rPr b="1" i="1" lang="en-US" sz="2000" spc="-1" strike="noStrike">
                <a:solidFill>
                  <a:srgbClr val="404040"/>
                </a:solidFill>
                <a:latin typeface="Trebuchet MS"/>
                <a:ea typeface="DejaVu Sans"/>
              </a:rPr>
              <a:t>	</a:t>
            </a:r>
            <a:endParaRPr b="0" lang="en-US" sz="2000" spc="-1" strike="noStrike">
              <a:latin typeface="Arial"/>
            </a:endParaRPr>
          </a:p>
          <a:p>
            <a:pPr>
              <a:lnSpc>
                <a:spcPct val="100000"/>
              </a:lnSpc>
              <a:spcBef>
                <a:spcPts val="1001"/>
              </a:spcBef>
            </a:pPr>
            <a:r>
              <a:rPr b="0" lang="en-US" sz="2000" spc="-1" strike="noStrike">
                <a:solidFill>
                  <a:srgbClr val="404040"/>
                </a:solidFill>
                <a:latin typeface="Trebuchet MS"/>
                <a:ea typeface="DejaVu Sans"/>
              </a:rPr>
              <a:t>The stacking process can be broken into two phases:</a:t>
            </a:r>
            <a:endParaRPr b="0" lang="en-US" sz="20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ea typeface="DejaVu Sans"/>
              </a:rPr>
              <a:t>Generate a set of base-level regression model </a:t>
            </a:r>
            <a:r>
              <a:rPr b="1" lang="en-US" sz="2000" spc="-1" strike="noStrike">
                <a:solidFill>
                  <a:srgbClr val="404040"/>
                </a:solidFill>
                <a:latin typeface="Trebuchet MS"/>
                <a:ea typeface="DejaVu Sans"/>
              </a:rPr>
              <a:t>C</a:t>
            </a:r>
            <a:r>
              <a:rPr b="1" lang="en-US" sz="2000" spc="-1" strike="noStrike" baseline="-33000">
                <a:solidFill>
                  <a:srgbClr val="404040"/>
                </a:solidFill>
                <a:latin typeface="Trebuchet MS"/>
                <a:ea typeface="DejaVu Sans"/>
              </a:rPr>
              <a:t>1</a:t>
            </a:r>
            <a:r>
              <a:rPr b="1" lang="en-US" sz="2000" spc="-1" strike="noStrike">
                <a:solidFill>
                  <a:srgbClr val="404040"/>
                </a:solidFill>
                <a:latin typeface="Trebuchet MS"/>
                <a:ea typeface="DejaVu Sans"/>
              </a:rPr>
              <a:t>,...,C</a:t>
            </a:r>
            <a:r>
              <a:rPr b="1" lang="en-US" sz="2000" spc="-1" strike="noStrike" baseline="-33000">
                <a:solidFill>
                  <a:srgbClr val="404040"/>
                </a:solidFill>
                <a:latin typeface="Trebuchet MS"/>
                <a:ea typeface="DejaVu Sans"/>
              </a:rPr>
              <a:t>n</a:t>
            </a:r>
            <a:r>
              <a:rPr b="0" lang="en-US" sz="2000" spc="-1" strike="noStrike">
                <a:solidFill>
                  <a:srgbClr val="404040"/>
                </a:solidFill>
                <a:latin typeface="Trebuchet MS"/>
                <a:ea typeface="DejaVu Sans"/>
              </a:rPr>
              <a:t>.In this case we made four regression model Linear Regression, Knn regression,Support Vector regression and Random Forest Regression Where</a:t>
            </a:r>
            <a:endParaRPr b="0" lang="en-US" sz="2000" spc="-1" strike="noStrike">
              <a:latin typeface="Arial"/>
            </a:endParaRPr>
          </a:p>
          <a:p>
            <a:pPr marL="2160000" indent="-215640">
              <a:lnSpc>
                <a:spcPct val="100000"/>
              </a:lnSpc>
              <a:spcBef>
                <a:spcPts val="1001"/>
              </a:spcBef>
              <a:buClr>
                <a:srgbClr val="000000"/>
              </a:buClr>
              <a:buSzPct val="45000"/>
              <a:buFont typeface="Wingdings" charset="2"/>
              <a:buChar char=""/>
            </a:pPr>
            <a:r>
              <a:rPr b="1" i="1" lang="en-US" sz="2000" spc="-1" strike="noStrike">
                <a:solidFill>
                  <a:srgbClr val="404040"/>
                </a:solidFill>
                <a:latin typeface="Trebuchet MS"/>
                <a:ea typeface="DejaVu Sans"/>
              </a:rPr>
              <a:t>                    </a:t>
            </a:r>
            <a:r>
              <a:rPr b="1" i="1" lang="en-US" sz="2000" spc="-1" strike="noStrike">
                <a:solidFill>
                  <a:srgbClr val="404040"/>
                </a:solidFill>
                <a:latin typeface="Trebuchet MS"/>
                <a:ea typeface="DejaVu Sans"/>
              </a:rPr>
              <a:t>C</a:t>
            </a:r>
            <a:r>
              <a:rPr b="1" i="1" lang="en-US" sz="2000" spc="-1" strike="noStrike" baseline="-33000">
                <a:solidFill>
                  <a:srgbClr val="404040"/>
                </a:solidFill>
                <a:latin typeface="Trebuchet MS"/>
                <a:ea typeface="DejaVu Sans"/>
              </a:rPr>
              <a:t>i</a:t>
            </a:r>
            <a:r>
              <a:rPr b="1" i="1" lang="en-US" sz="2000" spc="-1" strike="noStrike">
                <a:solidFill>
                  <a:srgbClr val="404040"/>
                </a:solidFill>
                <a:latin typeface="Trebuchet MS"/>
                <a:ea typeface="DejaVu Sans"/>
              </a:rPr>
              <a:t>=L</a:t>
            </a:r>
            <a:r>
              <a:rPr b="1" i="1" lang="en-US" sz="2000" spc="-1" strike="noStrike" baseline="-33000">
                <a:solidFill>
                  <a:srgbClr val="404040"/>
                </a:solidFill>
                <a:latin typeface="Trebuchet MS"/>
                <a:ea typeface="DejaVu Sans"/>
              </a:rPr>
              <a:t>i </a:t>
            </a:r>
            <a:r>
              <a:rPr b="1" i="1" lang="en-US" sz="2000" spc="-1" strike="noStrike">
                <a:solidFill>
                  <a:srgbClr val="404040"/>
                </a:solidFill>
                <a:latin typeface="Trebuchet MS"/>
                <a:ea typeface="DejaVu Sans"/>
              </a:rPr>
              <a:t>(S)               (6)</a:t>
            </a:r>
            <a:endParaRPr b="0" lang="en-US" sz="20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ea typeface="DejaVu Sans"/>
              </a:rPr>
              <a:t>Train a Secondary classifier to combine base level classifier</a:t>
            </a:r>
            <a:endParaRPr b="0" lang="en-US" sz="2000" spc="-1" strike="noStrike">
              <a:latin typeface="Arial"/>
            </a:endParaRPr>
          </a:p>
          <a:p>
            <a:pPr marL="343080" indent="-341280">
              <a:lnSpc>
                <a:spcPct val="100000"/>
              </a:lnSpc>
              <a:spcBef>
                <a:spcPts val="1001"/>
              </a:spcBef>
              <a:buClr>
                <a:srgbClr val="90c226"/>
              </a:buClr>
              <a:buSzPct val="80000"/>
              <a:buFont typeface="Wingdings 3" charset="2"/>
              <a:buChar char=""/>
            </a:pPr>
            <a:endParaRPr b="0" lang="en-US" sz="2000" spc="-1" strike="noStrike">
              <a:latin typeface="Arial"/>
            </a:endParaRPr>
          </a:p>
          <a:p>
            <a:pPr>
              <a:lnSpc>
                <a:spcPct val="100000"/>
              </a:lnSpc>
              <a:spcBef>
                <a:spcPts val="1001"/>
              </a:spcBef>
            </a:pPr>
            <a:endParaRPr b="0" lang="en-US" sz="2000" spc="-1" strike="noStrike">
              <a:latin typeface="Arial"/>
            </a:endParaRPr>
          </a:p>
          <a:p>
            <a:pPr>
              <a:lnSpc>
                <a:spcPct val="100000"/>
              </a:lnSpc>
              <a:spcBef>
                <a:spcPts val="1001"/>
              </a:spcBef>
            </a:pPr>
            <a:endParaRPr b="0" lang="en-US" sz="20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677160" y="609480"/>
            <a:ext cx="8595000" cy="131904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Contd.</a:t>
            </a:r>
            <a:endParaRPr b="0" lang="en-US" sz="3600" spc="-1" strike="noStrike">
              <a:latin typeface="Arial"/>
            </a:endParaRPr>
          </a:p>
        </p:txBody>
      </p:sp>
      <p:sp>
        <p:nvSpPr>
          <p:cNvPr id="133" name="CustomShape 2"/>
          <p:cNvSpPr/>
          <p:nvPr/>
        </p:nvSpPr>
        <p:spPr>
          <a:xfrm>
            <a:off x="561600" y="1503720"/>
            <a:ext cx="9417960" cy="49982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endParaRPr b="0" lang="en-US" sz="18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2000" spc="-1" strike="noStrike">
                <a:solidFill>
                  <a:srgbClr val="404040"/>
                </a:solidFill>
                <a:latin typeface="Trebuchet MS"/>
                <a:ea typeface="DejaVu Sans"/>
              </a:rPr>
              <a:t>The training data of the secondary Classifier comes from the primary prediction of the base-level regression model.</a:t>
            </a:r>
            <a:endParaRPr b="0" lang="en-US" sz="2000" spc="-1" strike="noStrike">
              <a:latin typeface="Arial"/>
            </a:endParaRPr>
          </a:p>
          <a:p>
            <a:pPr marL="2160000" indent="-215640">
              <a:lnSpc>
                <a:spcPct val="100000"/>
              </a:lnSpc>
              <a:spcBef>
                <a:spcPts val="1001"/>
              </a:spcBef>
              <a:buClr>
                <a:srgbClr val="000000"/>
              </a:buClr>
              <a:buSzPct val="45000"/>
              <a:buFont typeface="Wingdings" charset="2"/>
              <a:buChar char=""/>
            </a:pPr>
            <a:r>
              <a:rPr b="1" i="1" lang="en-US" sz="2000" spc="-1" strike="noStrike">
                <a:solidFill>
                  <a:srgbClr val="404040"/>
                </a:solidFill>
                <a:latin typeface="Trebuchet MS"/>
                <a:ea typeface="DejaVu Sans"/>
              </a:rPr>
              <a:t>C</a:t>
            </a:r>
            <a:r>
              <a:rPr b="1" i="1" lang="en-US" sz="2000" spc="-1" strike="noStrike" baseline="-33000">
                <a:solidFill>
                  <a:srgbClr val="404040"/>
                </a:solidFill>
                <a:latin typeface="Trebuchet MS"/>
                <a:ea typeface="DejaVu Sans"/>
              </a:rPr>
              <a:t>ik</a:t>
            </a:r>
            <a:r>
              <a:rPr b="1" i="1" lang="en-US" sz="2000" spc="-1" strike="noStrike">
                <a:solidFill>
                  <a:srgbClr val="404040"/>
                </a:solidFill>
                <a:latin typeface="Trebuchet MS"/>
                <a:ea typeface="DejaVu Sans"/>
              </a:rPr>
              <a:t> =L</a:t>
            </a:r>
            <a:r>
              <a:rPr b="1" i="1" lang="en-US" sz="2000" spc="-1" strike="noStrike" baseline="-33000">
                <a:solidFill>
                  <a:srgbClr val="404040"/>
                </a:solidFill>
                <a:latin typeface="Trebuchet MS"/>
                <a:ea typeface="DejaVu Sans"/>
              </a:rPr>
              <a:t>k</a:t>
            </a:r>
            <a:r>
              <a:rPr b="1" i="1" lang="en-US" sz="2000" spc="-1" strike="noStrike">
                <a:solidFill>
                  <a:srgbClr val="404040"/>
                </a:solidFill>
                <a:latin typeface="Trebuchet MS"/>
                <a:ea typeface="DejaVu Sans"/>
              </a:rPr>
              <a:t>( S) </a:t>
            </a:r>
            <a:r>
              <a:rPr b="0" i="1"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a:t>
            </a:r>
            <a:r>
              <a:rPr b="0" lang="en-US" sz="2000" spc="-1" strike="noStrike">
                <a:solidFill>
                  <a:srgbClr val="404040"/>
                </a:solidFill>
                <a:latin typeface="Trebuchet MS"/>
                <a:ea typeface="DejaVu Sans"/>
              </a:rPr>
              <a:t> (7)     [ where k=1,…...n]</a:t>
            </a:r>
            <a:endParaRPr b="0" lang="en-US" sz="20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The training data of the secondary Classifier comes from the primary</a:t>
            </a:r>
            <a:endParaRPr b="0" lang="en-US" sz="18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prediction of the base-level regression model. </a:t>
            </a:r>
            <a:endParaRPr b="0" lang="en-US" sz="18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Then the learned classifier are used to generate predictions </a:t>
            </a:r>
            <a:endParaRPr b="0" lang="en-US" sz="1800" spc="-1" strike="noStrike">
              <a:latin typeface="Arial"/>
            </a:endParaRPr>
          </a:p>
          <a:p>
            <a:pPr marL="2160000" indent="-215640">
              <a:lnSpc>
                <a:spcPct val="100000"/>
              </a:lnSpc>
              <a:spcBef>
                <a:spcPts val="1001"/>
              </a:spcBef>
              <a:buClr>
                <a:srgbClr val="000000"/>
              </a:buClr>
              <a:buSzPct val="45000"/>
              <a:buFont typeface="Wingdings" charset="2"/>
              <a:buChar char=""/>
            </a:pPr>
            <a:r>
              <a:rPr b="0" lang="en-US" sz="1800" spc="-1" strike="noStrike">
                <a:solidFill>
                  <a:srgbClr val="404040"/>
                </a:solidFill>
                <a:latin typeface="Trebuchet MS"/>
                <a:ea typeface="DejaVu Sans"/>
              </a:rPr>
              <a:t>          </a:t>
            </a:r>
            <a:r>
              <a:rPr b="1" i="1" lang="en-US" sz="1800" spc="-1" strike="noStrike">
                <a:solidFill>
                  <a:srgbClr val="404040"/>
                </a:solidFill>
                <a:latin typeface="Trebuchet MS"/>
                <a:ea typeface="DejaVu Sans"/>
              </a:rPr>
              <a:t>Y</a:t>
            </a:r>
            <a:r>
              <a:rPr b="1" i="1" lang="en-US" sz="1800" spc="-1" strike="noStrike" baseline="-33000">
                <a:solidFill>
                  <a:srgbClr val="404040"/>
                </a:solidFill>
                <a:latin typeface="Trebuchet MS"/>
                <a:ea typeface="DejaVu Sans"/>
              </a:rPr>
              <a:t>ki</a:t>
            </a:r>
            <a:r>
              <a:rPr b="1" i="1" lang="en-US" sz="1800" spc="-1" strike="noStrike">
                <a:solidFill>
                  <a:srgbClr val="404040"/>
                </a:solidFill>
                <a:latin typeface="Trebuchet MS"/>
                <a:ea typeface="DejaVu Sans"/>
              </a:rPr>
              <a:t>=C </a:t>
            </a:r>
            <a:r>
              <a:rPr b="1" i="1" lang="en-US" sz="1800" spc="-1" strike="noStrike" baseline="-33000">
                <a:solidFill>
                  <a:srgbClr val="404040"/>
                </a:solidFill>
                <a:latin typeface="Trebuchet MS"/>
                <a:ea typeface="DejaVu Sans"/>
              </a:rPr>
              <a:t>ki</a:t>
            </a:r>
            <a:r>
              <a:rPr b="1" i="1" lang="en-US" sz="1800" spc="-1" strike="noStrike">
                <a:solidFill>
                  <a:srgbClr val="404040"/>
                </a:solidFill>
                <a:latin typeface="Trebuchet MS"/>
                <a:ea typeface="DejaVu Sans"/>
              </a:rPr>
              <a:t> ( x</a:t>
            </a:r>
            <a:r>
              <a:rPr b="1" i="1" lang="en-US" sz="1800" spc="-1" strike="noStrike" baseline="-33000">
                <a:solidFill>
                  <a:srgbClr val="404040"/>
                </a:solidFill>
                <a:latin typeface="Trebuchet MS"/>
                <a:ea typeface="DejaVu Sans"/>
              </a:rPr>
              <a:t>i</a:t>
            </a:r>
            <a:r>
              <a:rPr b="1" i="1" lang="en-US" sz="1800" spc="-1" strike="noStrike">
                <a:solidFill>
                  <a:srgbClr val="404040"/>
                </a:solidFill>
                <a:latin typeface="Trebuchet MS"/>
                <a:ea typeface="DejaVu Sans"/>
              </a:rPr>
              <a:t> )</a:t>
            </a:r>
            <a:r>
              <a:rPr b="1" i="1" lang="en-US" sz="1800" spc="-1" strike="noStrike">
                <a:solidFill>
                  <a:srgbClr val="404040"/>
                </a:solidFill>
                <a:latin typeface="Trebuchet MS"/>
                <a:ea typeface="DejaVu Sans"/>
              </a:rPr>
              <a:t>	</a:t>
            </a:r>
            <a:r>
              <a:rPr b="1" i="1" lang="en-US" sz="1800" spc="-1" strike="noStrike">
                <a:solidFill>
                  <a:srgbClr val="404040"/>
                </a:solidFill>
                <a:latin typeface="Trebuchet MS"/>
                <a:ea typeface="DejaVu Sans"/>
              </a:rPr>
              <a:t>              (8)  </a:t>
            </a: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677160" y="609480"/>
            <a:ext cx="8595000" cy="131904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Cross Validation</a:t>
            </a:r>
            <a:endParaRPr b="0" lang="en-US" sz="3600" spc="-1" strike="noStrike">
              <a:latin typeface="Arial"/>
            </a:endParaRPr>
          </a:p>
        </p:txBody>
      </p:sp>
      <p:sp>
        <p:nvSpPr>
          <p:cNvPr id="135" name="CustomShape 2"/>
          <p:cNvSpPr/>
          <p:nvPr/>
        </p:nvSpPr>
        <p:spPr>
          <a:xfrm>
            <a:off x="561600" y="1503720"/>
            <a:ext cx="9417960" cy="49982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a:p>
            <a:pPr>
              <a:lnSpc>
                <a:spcPct val="100000"/>
              </a:lnSpc>
              <a:spcBef>
                <a:spcPts val="1001"/>
              </a:spcBef>
            </a:pPr>
            <a:endParaRPr b="0" lang="en-US" sz="1800" spc="-1" strike="noStrike">
              <a:latin typeface="Arial"/>
            </a:endParaRPr>
          </a:p>
        </p:txBody>
      </p:sp>
      <p:sp>
        <p:nvSpPr>
          <p:cNvPr id="136" name="TextShape 3"/>
          <p:cNvSpPr txBox="1"/>
          <p:nvPr/>
        </p:nvSpPr>
        <p:spPr>
          <a:xfrm>
            <a:off x="86760" y="1097280"/>
            <a:ext cx="12110760" cy="6518520"/>
          </a:xfrm>
          <a:prstGeom prst="rect">
            <a:avLst/>
          </a:prstGeom>
          <a:noFill/>
          <a:ln>
            <a:noFill/>
          </a:ln>
        </p:spPr>
        <p:txBody>
          <a:bodyPr lIns="90000" rIns="90000" tIns="45000" bIns="45000"/>
          <a:p>
            <a:pPr>
              <a:lnSpc>
                <a:spcPct val="100000"/>
              </a:lnSpc>
              <a:spcBef>
                <a:spcPts val="1001"/>
              </a:spcBef>
            </a:pPr>
            <a:endParaRPr b="0" lang="en-US" sz="1800" spc="-1" strike="noStrike">
              <a:latin typeface="Arial"/>
            </a:endParaRPr>
          </a:p>
          <a:p>
            <a:pPr>
              <a:lnSpc>
                <a:spcPct val="100000"/>
              </a:lnSpc>
              <a:spcBef>
                <a:spcPts val="1001"/>
              </a:spcBef>
            </a:pPr>
            <a:r>
              <a:rPr b="0" lang="en-US" sz="2400" spc="-1" strike="noStrike">
                <a:solidFill>
                  <a:srgbClr val="404040"/>
                </a:solidFill>
                <a:latin typeface="Trebuchet MS"/>
                <a:ea typeface="DejaVu Sans"/>
              </a:rPr>
              <a:t>It is mandatory to validate the stability of machine learning model .we need some kind of assurance that our model has got most of the patterns from our data correctly .and it is not picking up too much noise or in other words its low on bias and variance</a:t>
            </a:r>
            <a:endParaRPr b="0" lang="en-US" sz="2400" spc="-1" strike="noStrike">
              <a:latin typeface="Arial"/>
            </a:endParaRPr>
          </a:p>
          <a:p>
            <a:pPr>
              <a:lnSpc>
                <a:spcPct val="100000"/>
              </a:lnSpc>
              <a:spcBef>
                <a:spcPts val="1001"/>
              </a:spcBef>
            </a:pPr>
            <a:endParaRPr b="0" lang="en-US" sz="2400" spc="-1" strike="noStrike">
              <a:latin typeface="Arial"/>
            </a:endParaRPr>
          </a:p>
          <a:p>
            <a:pPr>
              <a:lnSpc>
                <a:spcPct val="100000"/>
              </a:lnSpc>
              <a:spcBef>
                <a:spcPts val="1001"/>
              </a:spcBef>
            </a:pPr>
            <a:r>
              <a:rPr b="0" lang="en-US" sz="2400" spc="-1" strike="noStrike">
                <a:solidFill>
                  <a:srgbClr val="404040"/>
                </a:solidFill>
                <a:latin typeface="Trebuchet MS"/>
                <a:ea typeface="DejaVu Sans"/>
              </a:rPr>
              <a:t>We use cross validation (Holdout) method to find how well the model predict the unseen data and the find the accuracy of the prediction and then compare with other method accuracy</a:t>
            </a:r>
            <a:endParaRPr b="0" lang="en-US" sz="2400" spc="-1" strike="noStrike">
              <a:latin typeface="Arial"/>
            </a:endParaRPr>
          </a:p>
          <a:p>
            <a:pPr>
              <a:lnSpc>
                <a:spcPct val="100000"/>
              </a:lnSpc>
              <a:spcBef>
                <a:spcPts val="1001"/>
              </a:spcBef>
            </a:pPr>
            <a:endParaRPr b="0" lang="en-US" sz="2400" spc="-1" strike="noStrike">
              <a:latin typeface="Arial"/>
            </a:endParaRPr>
          </a:p>
          <a:p>
            <a:pPr>
              <a:lnSpc>
                <a:spcPct val="100000"/>
              </a:lnSpc>
              <a:spcBef>
                <a:spcPts val="1001"/>
              </a:spcBef>
            </a:pPr>
            <a:r>
              <a:rPr b="0" lang="en-US" sz="2400" spc="-1" strike="noStrike">
                <a:solidFill>
                  <a:srgbClr val="404040"/>
                </a:solidFill>
                <a:latin typeface="Trebuchet MS"/>
                <a:ea typeface="DejaVu Sans"/>
              </a:rPr>
              <a:t>In this method we remove a part of the training data and using it to get the prediction on the rest of the data .then the error estimation tells how our model doing with the unseen data and the accuracy of the prediction</a:t>
            </a:r>
            <a:endParaRPr b="0" lang="en-US" sz="2400" spc="-1" strike="noStrike">
              <a:latin typeface="Arial"/>
            </a:endParaRPr>
          </a:p>
          <a:p>
            <a:pPr>
              <a:lnSpc>
                <a:spcPct val="100000"/>
              </a:lnSpc>
              <a:spcBef>
                <a:spcPts val="1001"/>
              </a:spcBef>
            </a:pPr>
            <a:endParaRPr b="0" lang="en-US" sz="2400" spc="-1" strike="noStrike">
              <a:latin typeface="Arial"/>
            </a:endParaRPr>
          </a:p>
          <a:p>
            <a:pPr>
              <a:lnSpc>
                <a:spcPct val="100000"/>
              </a:lnSpc>
              <a:spcBef>
                <a:spcPts val="1001"/>
              </a:spcBef>
            </a:pPr>
            <a:endParaRPr b="0" lang="en-US" sz="2400" spc="-1" strike="noStrike">
              <a:latin typeface="Arial"/>
            </a:endParaRPr>
          </a:p>
          <a:p>
            <a:pPr>
              <a:lnSpc>
                <a:spcPct val="100000"/>
              </a:lnSpc>
              <a:spcBef>
                <a:spcPts val="1001"/>
              </a:spcBef>
            </a:pPr>
            <a:endParaRPr b="0" lang="en-US" sz="240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677160" y="609480"/>
            <a:ext cx="8595000" cy="131904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ACCURACY OF PREDICTION</a:t>
            </a:r>
            <a:endParaRPr b="0" lang="en-US" sz="3600" spc="-1" strike="noStrike">
              <a:latin typeface="Arial"/>
            </a:endParaRPr>
          </a:p>
        </p:txBody>
      </p:sp>
      <p:graphicFrame>
        <p:nvGraphicFramePr>
          <p:cNvPr id="138" name="Table 2"/>
          <p:cNvGraphicFramePr/>
          <p:nvPr/>
        </p:nvGraphicFramePr>
        <p:xfrm>
          <a:off x="0" y="1371600"/>
          <a:ext cx="12069720" cy="5486040"/>
        </p:xfrm>
        <a:graphic>
          <a:graphicData uri="http://schemas.openxmlformats.org/drawingml/2006/table">
            <a:tbl>
              <a:tblPr/>
              <a:tblGrid>
                <a:gridCol w="2463120"/>
                <a:gridCol w="2200680"/>
                <a:gridCol w="1823040"/>
                <a:gridCol w="1576440"/>
                <a:gridCol w="1970640"/>
                <a:gridCol w="2036160"/>
              </a:tblGrid>
              <a:tr h="774000">
                <a:tc gridSpan="6">
                  <a:txBody>
                    <a:bodyPr lIns="68400" rIns="68400"/>
                    <a:p>
                      <a:pPr algn="just">
                        <a:lnSpc>
                          <a:spcPct val="100000"/>
                        </a:lnSpc>
                      </a:pPr>
                      <a:r>
                        <a:rPr b="1" lang="en-US" sz="2200" spc="-1" strike="noStrike">
                          <a:solidFill>
                            <a:srgbClr val="ffffff"/>
                          </a:solidFill>
                          <a:latin typeface="Trebuchet MS"/>
                        </a:rPr>
                        <a:t>                                  </a:t>
                      </a:r>
                      <a:r>
                        <a:rPr b="1" lang="en-US" sz="2200" spc="-1" strike="noStrike">
                          <a:solidFill>
                            <a:srgbClr val="ffffff"/>
                          </a:solidFill>
                          <a:latin typeface="Trebuchet MS"/>
                        </a:rPr>
                        <a:t>ACCURACY BASED ON CROSS VALIDATION</a:t>
                      </a:r>
                      <a:endParaRPr b="0" lang="en-US" sz="2200" spc="-1" strike="noStrike">
                        <a:latin typeface="Arial"/>
                      </a:endParaRPr>
                    </a:p>
                    <a:p>
                      <a:pPr algn="just">
                        <a:lnSpc>
                          <a:spcPct val="100000"/>
                        </a:lnSpc>
                      </a:pP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hMerge="1">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hMerge="1">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hMerge="1">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hMerge="1">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hMerge="1">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r>
              <a:tr h="2130120">
                <a:tc>
                  <a:txBody>
                    <a:bodyPr lIns="68400" rIns="68400"/>
                    <a:p>
                      <a:pPr algn="just">
                        <a:lnSpc>
                          <a:spcPct val="100000"/>
                        </a:lnSpc>
                      </a:pPr>
                      <a:r>
                        <a:rPr b="1" lang="en-US" sz="2200" spc="-1" strike="noStrike">
                          <a:solidFill>
                            <a:srgbClr val="ffffff"/>
                          </a:solidFill>
                          <a:latin typeface="Trebuchet MS"/>
                        </a:rPr>
                        <a:t>COMPANY</a:t>
                      </a:r>
                      <a:endParaRPr b="0" lang="en-US" sz="2200" spc="-1" strike="noStrike">
                        <a:latin typeface="Arial"/>
                      </a:endParaRPr>
                    </a:p>
                    <a:p>
                      <a:pPr algn="just">
                        <a:lnSpc>
                          <a:spcPct val="100000"/>
                        </a:lnSpc>
                      </a:pPr>
                      <a:endParaRPr b="0" lang="en-US" sz="2200" spc="-1" strike="noStrike">
                        <a:latin typeface="Arial"/>
                      </a:endParaRPr>
                    </a:p>
                    <a:p>
                      <a:pPr algn="just">
                        <a:lnSpc>
                          <a:spcPct val="100000"/>
                        </a:lnSpc>
                      </a:pPr>
                      <a:endParaRPr b="0" lang="en-US" sz="2200" spc="-1" strike="noStrike">
                        <a:latin typeface="Arial"/>
                      </a:endParaRPr>
                    </a:p>
                    <a:p>
                      <a:pPr algn="just">
                        <a:lnSpc>
                          <a:spcPct val="100000"/>
                        </a:lnSpc>
                      </a:pPr>
                      <a:endParaRPr b="0" lang="en-US" sz="2200" spc="-1" strike="noStrike">
                        <a:latin typeface="Arial"/>
                      </a:endParaRPr>
                    </a:p>
                    <a:p>
                      <a:pPr algn="just">
                        <a:lnSpc>
                          <a:spcPct val="100000"/>
                        </a:lnSpc>
                      </a:pPr>
                      <a:endParaRPr b="0" lang="en-US" sz="2200" spc="-1" strike="noStrike">
                        <a:latin typeface="Arial"/>
                      </a:endParaRPr>
                    </a:p>
                    <a:p>
                      <a:pPr algn="just">
                        <a:lnSpc>
                          <a:spcPct val="100000"/>
                        </a:lnSpc>
                      </a:pP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a:txBody>
                    <a:bodyPr lIns="68400" rIns="68400"/>
                    <a:p>
                      <a:pPr algn="just">
                        <a:lnSpc>
                          <a:spcPct val="100000"/>
                        </a:lnSpc>
                      </a:pPr>
                      <a:r>
                        <a:rPr b="1" lang="en-US" sz="2200" spc="-1" strike="noStrike">
                          <a:solidFill>
                            <a:srgbClr val="ffffff"/>
                          </a:solidFill>
                          <a:latin typeface="Trebuchet MS"/>
                        </a:rPr>
                        <a:t>LINEAR REGRESSION</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a:txBody>
                    <a:bodyPr lIns="68400" rIns="68400"/>
                    <a:p>
                      <a:pPr algn="just">
                        <a:lnSpc>
                          <a:spcPct val="100000"/>
                        </a:lnSpc>
                      </a:pPr>
                      <a:r>
                        <a:rPr b="1" lang="en-US" sz="2200" spc="-1" strike="noStrike">
                          <a:solidFill>
                            <a:srgbClr val="ffffff"/>
                          </a:solidFill>
                          <a:latin typeface="Trebuchet MS"/>
                        </a:rPr>
                        <a:t>KNN REGRESSION</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a:txBody>
                    <a:bodyPr lIns="68400" rIns="68400"/>
                    <a:p>
                      <a:pPr algn="just">
                        <a:lnSpc>
                          <a:spcPct val="100000"/>
                        </a:lnSpc>
                      </a:pPr>
                      <a:r>
                        <a:rPr b="1" lang="en-US" sz="2200" spc="-1" strike="noStrike">
                          <a:solidFill>
                            <a:srgbClr val="ffffff"/>
                          </a:solidFill>
                          <a:latin typeface="Trebuchet MS"/>
                        </a:rPr>
                        <a:t>SVR</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a:txBody>
                    <a:bodyPr lIns="68400" rIns="68400"/>
                    <a:p>
                      <a:pPr algn="just">
                        <a:lnSpc>
                          <a:spcPct val="100000"/>
                        </a:lnSpc>
                      </a:pPr>
                      <a:r>
                        <a:rPr b="1" lang="en-US" sz="2200" spc="-1" strike="noStrike">
                          <a:solidFill>
                            <a:srgbClr val="ffffff"/>
                          </a:solidFill>
                          <a:latin typeface="Trebuchet MS"/>
                        </a:rPr>
                        <a:t>RANDOM FOREST REGRESSION</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c>
                  <a:txBody>
                    <a:bodyPr lIns="68400" rIns="68400"/>
                    <a:p>
                      <a:pPr algn="just">
                        <a:lnSpc>
                          <a:spcPct val="100000"/>
                        </a:lnSpc>
                      </a:pPr>
                      <a:r>
                        <a:rPr b="1" lang="en-US" sz="2200" spc="-1" strike="noStrike">
                          <a:solidFill>
                            <a:srgbClr val="ffffff"/>
                          </a:solidFill>
                          <a:latin typeface="Trebuchet MS"/>
                        </a:rPr>
                        <a:t>PROPOSED METHOD</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0c226"/>
                    </a:solidFill>
                  </a:tcPr>
                </a:tc>
              </a:tr>
              <a:tr h="541800">
                <a:tc>
                  <a:txBody>
                    <a:bodyPr lIns="68400" rIns="68400"/>
                    <a:p>
                      <a:pPr algn="just">
                        <a:lnSpc>
                          <a:spcPct val="100000"/>
                        </a:lnSpc>
                      </a:pPr>
                      <a:r>
                        <a:rPr b="1" lang="en-US" sz="2200" spc="-1" strike="noStrike">
                          <a:solidFill>
                            <a:srgbClr val="ffffff"/>
                          </a:solidFill>
                          <a:latin typeface="Trebuchet MS"/>
                        </a:rPr>
                        <a:t>GOOGLE</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90c226"/>
                    </a:solidFill>
                  </a:tcPr>
                </a:tc>
                <a:tc>
                  <a:txBody>
                    <a:bodyPr lIns="68400" rIns="68400"/>
                    <a:p>
                      <a:pPr algn="just">
                        <a:lnSpc>
                          <a:spcPct val="100000"/>
                        </a:lnSpc>
                      </a:pPr>
                      <a:r>
                        <a:rPr b="0" lang="en-US" sz="2200" spc="-1" strike="noStrike">
                          <a:solidFill>
                            <a:srgbClr val="000000"/>
                          </a:solidFill>
                          <a:latin typeface="Trebuchet MS"/>
                        </a:rPr>
                        <a:t>87.9%</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lIns="68400" rIns="68400"/>
                    <a:p>
                      <a:pPr algn="just">
                        <a:lnSpc>
                          <a:spcPct val="100000"/>
                        </a:lnSpc>
                      </a:pPr>
                      <a:r>
                        <a:rPr b="0" lang="en-US" sz="2200" spc="-1" strike="noStrike">
                          <a:solidFill>
                            <a:srgbClr val="000000"/>
                          </a:solidFill>
                          <a:latin typeface="Trebuchet MS"/>
                        </a:rPr>
                        <a:t>89.18%</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lIns="68400" rIns="68400"/>
                    <a:p>
                      <a:pPr algn="just">
                        <a:lnSpc>
                          <a:spcPct val="100000"/>
                        </a:lnSpc>
                      </a:pPr>
                      <a:r>
                        <a:rPr b="0" lang="en-US" sz="2200" spc="-1" strike="noStrike">
                          <a:solidFill>
                            <a:srgbClr val="000000"/>
                          </a:solidFill>
                          <a:latin typeface="Trebuchet MS"/>
                        </a:rPr>
                        <a:t>74.32%</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lIns="68400" rIns="68400"/>
                    <a:p>
                      <a:pPr algn="just">
                        <a:lnSpc>
                          <a:spcPct val="100000"/>
                        </a:lnSpc>
                      </a:pPr>
                      <a:r>
                        <a:rPr b="0" lang="en-US" sz="2200" spc="-1" strike="noStrike">
                          <a:solidFill>
                            <a:srgbClr val="000000"/>
                          </a:solidFill>
                          <a:latin typeface="Trebuchet MS"/>
                        </a:rPr>
                        <a:t>88.6%</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lIns="68400" rIns="68400"/>
                    <a:p>
                      <a:pPr algn="just">
                        <a:lnSpc>
                          <a:spcPct val="100000"/>
                        </a:lnSpc>
                      </a:pPr>
                      <a:r>
                        <a:rPr b="1" lang="en-US" sz="2200" spc="-1" strike="noStrike">
                          <a:solidFill>
                            <a:srgbClr val="000000"/>
                          </a:solidFill>
                          <a:latin typeface="Trebuchet MS"/>
                        </a:rPr>
                        <a:t>90.72%</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r h="520560">
                <a:tc>
                  <a:txBody>
                    <a:bodyPr lIns="68400" rIns="68400"/>
                    <a:p>
                      <a:pPr algn="just">
                        <a:lnSpc>
                          <a:spcPct val="100000"/>
                        </a:lnSpc>
                      </a:pPr>
                      <a:r>
                        <a:rPr b="1" lang="en-US" sz="2200" spc="-1" strike="noStrike">
                          <a:solidFill>
                            <a:srgbClr val="ffffff"/>
                          </a:solidFill>
                          <a:latin typeface="Trebuchet MS"/>
                        </a:rPr>
                        <a:t>APPLE</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90c226"/>
                    </a:solidFill>
                  </a:tcPr>
                </a:tc>
                <a:tc>
                  <a:txBody>
                    <a:bodyPr lIns="68400" rIns="68400"/>
                    <a:p>
                      <a:pPr algn="just">
                        <a:lnSpc>
                          <a:spcPct val="100000"/>
                        </a:lnSpc>
                      </a:pPr>
                      <a:r>
                        <a:rPr b="0" lang="en-US" sz="2200" spc="-1" strike="noStrike">
                          <a:solidFill>
                            <a:srgbClr val="000000"/>
                          </a:solidFill>
                          <a:latin typeface="Trebuchet MS"/>
                        </a:rPr>
                        <a:t>92.2%</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lIns="68400" rIns="68400"/>
                    <a:p>
                      <a:pPr algn="just">
                        <a:lnSpc>
                          <a:spcPct val="100000"/>
                        </a:lnSpc>
                      </a:pPr>
                      <a:r>
                        <a:rPr b="0" lang="en-US" sz="2200" spc="-1" strike="noStrike">
                          <a:solidFill>
                            <a:srgbClr val="000000"/>
                          </a:solidFill>
                          <a:latin typeface="Trebuchet MS"/>
                        </a:rPr>
                        <a:t>91.4%</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lIns="68400" rIns="68400"/>
                    <a:p>
                      <a:pPr algn="just">
                        <a:lnSpc>
                          <a:spcPct val="100000"/>
                        </a:lnSpc>
                      </a:pPr>
                      <a:r>
                        <a:rPr b="0" lang="en-US" sz="2200" spc="-1" strike="noStrike">
                          <a:solidFill>
                            <a:srgbClr val="000000"/>
                          </a:solidFill>
                          <a:latin typeface="Trebuchet MS"/>
                        </a:rPr>
                        <a:t>91.0%</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lIns="68400" rIns="68400"/>
                    <a:p>
                      <a:pPr algn="just">
                        <a:lnSpc>
                          <a:spcPct val="100000"/>
                        </a:lnSpc>
                      </a:pPr>
                      <a:r>
                        <a:rPr b="0" lang="en-US" sz="2200" spc="-1" strike="noStrike">
                          <a:solidFill>
                            <a:srgbClr val="000000"/>
                          </a:solidFill>
                          <a:latin typeface="Trebuchet MS"/>
                        </a:rPr>
                        <a:t>93.4%</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lIns="68400" rIns="68400"/>
                    <a:p>
                      <a:r>
                        <a:rPr b="1" lang="en-US" sz="2200" spc="-1" strike="noStrike">
                          <a:latin typeface="Arial"/>
                        </a:rPr>
                        <a:t>94.8%</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r>
              <a:tr h="506520">
                <a:tc>
                  <a:txBody>
                    <a:bodyPr lIns="68400" rIns="68400"/>
                    <a:p>
                      <a:pPr algn="just">
                        <a:lnSpc>
                          <a:spcPct val="100000"/>
                        </a:lnSpc>
                      </a:pPr>
                      <a:r>
                        <a:rPr b="1" lang="en-US" sz="2200" spc="-1" strike="noStrike">
                          <a:solidFill>
                            <a:srgbClr val="ffffff"/>
                          </a:solidFill>
                          <a:latin typeface="Trebuchet MS"/>
                        </a:rPr>
                        <a:t>MICROSOFT</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90c226"/>
                    </a:solidFill>
                  </a:tcPr>
                </a:tc>
                <a:tc>
                  <a:txBody>
                    <a:bodyPr lIns="68400" rIns="68400"/>
                    <a:p>
                      <a:pPr algn="just">
                        <a:lnSpc>
                          <a:spcPct val="100000"/>
                        </a:lnSpc>
                      </a:pPr>
                      <a:r>
                        <a:rPr b="0" lang="en-US" sz="2200" spc="-1" strike="noStrike">
                          <a:solidFill>
                            <a:srgbClr val="000000"/>
                          </a:solidFill>
                          <a:latin typeface="Trebuchet MS"/>
                        </a:rPr>
                        <a:t>91.4%</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lIns="68400" rIns="68400"/>
                    <a:p>
                      <a:pPr algn="just">
                        <a:lnSpc>
                          <a:spcPct val="100000"/>
                        </a:lnSpc>
                      </a:pPr>
                      <a:r>
                        <a:rPr b="0" lang="en-US" sz="2200" spc="-1" strike="noStrike">
                          <a:solidFill>
                            <a:srgbClr val="000000"/>
                          </a:solidFill>
                          <a:latin typeface="Trebuchet MS"/>
                        </a:rPr>
                        <a:t>91.4%</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lIns="68400" rIns="68400"/>
                    <a:p>
                      <a:pPr algn="just">
                        <a:lnSpc>
                          <a:spcPct val="100000"/>
                        </a:lnSpc>
                      </a:pPr>
                      <a:r>
                        <a:rPr b="0" lang="en-US" sz="2200" spc="-1" strike="noStrike">
                          <a:solidFill>
                            <a:srgbClr val="000000"/>
                          </a:solidFill>
                          <a:latin typeface="Trebuchet MS"/>
                        </a:rPr>
                        <a:t>91.4%</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lIns="68400" rIns="68400"/>
                    <a:p>
                      <a:pPr algn="just">
                        <a:lnSpc>
                          <a:spcPct val="100000"/>
                        </a:lnSpc>
                      </a:pPr>
                      <a:r>
                        <a:rPr b="0" lang="en-US" sz="2200" spc="-1" strike="noStrike">
                          <a:solidFill>
                            <a:srgbClr val="000000"/>
                          </a:solidFill>
                          <a:latin typeface="Trebuchet MS"/>
                        </a:rPr>
                        <a:t>91.4%</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lIns="68400" rIns="68400"/>
                    <a:p>
                      <a:r>
                        <a:rPr b="1" lang="en-US" sz="2200" spc="-1" strike="noStrike">
                          <a:latin typeface="Arial"/>
                        </a:rPr>
                        <a:t>91.4%</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r h="577080">
                <a:tc>
                  <a:txBody>
                    <a:bodyPr lIns="68400" rIns="68400"/>
                    <a:p>
                      <a:pPr algn="just">
                        <a:lnSpc>
                          <a:spcPct val="100000"/>
                        </a:lnSpc>
                      </a:pPr>
                      <a:r>
                        <a:rPr b="1" lang="en-US" sz="2200" spc="-1" strike="noStrike">
                          <a:solidFill>
                            <a:srgbClr val="ffffff"/>
                          </a:solidFill>
                          <a:latin typeface="Trebuchet MS"/>
                        </a:rPr>
                        <a:t>IBM</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90c226"/>
                    </a:solidFill>
                  </a:tcPr>
                </a:tc>
                <a:tc>
                  <a:txBody>
                    <a:bodyPr lIns="68400" rIns="68400"/>
                    <a:p>
                      <a:pPr algn="just">
                        <a:lnSpc>
                          <a:spcPct val="100000"/>
                        </a:lnSpc>
                      </a:pPr>
                      <a:r>
                        <a:rPr b="0" lang="en-US" sz="2200" spc="-1" strike="noStrike">
                          <a:solidFill>
                            <a:srgbClr val="000000"/>
                          </a:solidFill>
                          <a:latin typeface="Trebuchet MS"/>
                        </a:rPr>
                        <a:t>73.6%</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lIns="68400" rIns="68400"/>
                    <a:p>
                      <a:pPr algn="just">
                        <a:lnSpc>
                          <a:spcPct val="100000"/>
                        </a:lnSpc>
                      </a:pPr>
                      <a:r>
                        <a:rPr b="0" lang="en-US" sz="2200" spc="-1" strike="noStrike">
                          <a:solidFill>
                            <a:srgbClr val="000000"/>
                          </a:solidFill>
                          <a:latin typeface="Trebuchet MS"/>
                        </a:rPr>
                        <a:t>71.3%</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lIns="68400" rIns="68400"/>
                    <a:p>
                      <a:pPr algn="just">
                        <a:lnSpc>
                          <a:spcPct val="100000"/>
                        </a:lnSpc>
                      </a:pPr>
                      <a:r>
                        <a:rPr b="0" lang="en-US" sz="2200" spc="-1" strike="noStrike">
                          <a:solidFill>
                            <a:srgbClr val="000000"/>
                          </a:solidFill>
                          <a:latin typeface="Trebuchet MS"/>
                        </a:rPr>
                        <a:t>77.8%</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lIns="68400" rIns="68400"/>
                    <a:p>
                      <a:pPr algn="just">
                        <a:lnSpc>
                          <a:spcPct val="100000"/>
                        </a:lnSpc>
                      </a:pPr>
                      <a:r>
                        <a:rPr b="0" lang="en-US" sz="2200" spc="-1" strike="noStrike">
                          <a:solidFill>
                            <a:srgbClr val="000000"/>
                          </a:solidFill>
                          <a:latin typeface="Trebuchet MS"/>
                        </a:rPr>
                        <a:t>78.4%</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c>
                  <a:txBody>
                    <a:bodyPr lIns="68400" rIns="68400"/>
                    <a:p>
                      <a:r>
                        <a:rPr b="1" lang="en-US" sz="2200" spc="-1" strike="noStrike">
                          <a:latin typeface="Arial"/>
                        </a:rPr>
                        <a:t>80.8%</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ef4e7"/>
                    </a:solidFill>
                  </a:tcPr>
                </a:tc>
              </a:tr>
              <a:tr h="436320">
                <a:tc>
                  <a:txBody>
                    <a:bodyPr lIns="68400" rIns="68400"/>
                    <a:p>
                      <a:pPr algn="just">
                        <a:lnSpc>
                          <a:spcPct val="100000"/>
                        </a:lnSpc>
                      </a:pPr>
                      <a:r>
                        <a:rPr b="1" lang="en-US" sz="2200" spc="-1" strike="noStrike">
                          <a:solidFill>
                            <a:srgbClr val="ffffff"/>
                          </a:solidFill>
                          <a:latin typeface="Trebuchet MS"/>
                        </a:rPr>
                        <a:t>NIKE</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90c226"/>
                    </a:solidFill>
                  </a:tcPr>
                </a:tc>
                <a:tc>
                  <a:txBody>
                    <a:bodyPr lIns="68400" rIns="68400"/>
                    <a:p>
                      <a:pPr algn="just">
                        <a:lnSpc>
                          <a:spcPct val="100000"/>
                        </a:lnSpc>
                      </a:pPr>
                      <a:r>
                        <a:rPr b="0" lang="en-US" sz="2200" spc="-1" strike="noStrike">
                          <a:solidFill>
                            <a:srgbClr val="000000"/>
                          </a:solidFill>
                          <a:latin typeface="Trebuchet MS"/>
                        </a:rPr>
                        <a:t>94.0%</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lIns="68400" rIns="68400"/>
                    <a:p>
                      <a:pPr algn="just">
                        <a:lnSpc>
                          <a:spcPct val="100000"/>
                        </a:lnSpc>
                      </a:pPr>
                      <a:r>
                        <a:rPr b="0" lang="en-US" sz="2200" spc="-1" strike="noStrike">
                          <a:solidFill>
                            <a:srgbClr val="000000"/>
                          </a:solidFill>
                          <a:latin typeface="Trebuchet MS"/>
                        </a:rPr>
                        <a:t>94.9%</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lIns="68400" rIns="68400"/>
                    <a:p>
                      <a:pPr algn="just">
                        <a:lnSpc>
                          <a:spcPct val="100000"/>
                        </a:lnSpc>
                      </a:pPr>
                      <a:r>
                        <a:rPr b="0" lang="en-US" sz="2200" spc="-1" strike="noStrike">
                          <a:solidFill>
                            <a:srgbClr val="000000"/>
                          </a:solidFill>
                          <a:latin typeface="Trebuchet MS"/>
                        </a:rPr>
                        <a:t>95.05%</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lIns="68400" rIns="68400"/>
                    <a:p>
                      <a:pPr algn="just">
                        <a:lnSpc>
                          <a:spcPct val="100000"/>
                        </a:lnSpc>
                      </a:pPr>
                      <a:r>
                        <a:rPr b="0" lang="en-US" sz="2200" spc="-1" strike="noStrike">
                          <a:solidFill>
                            <a:srgbClr val="000000"/>
                          </a:solidFill>
                          <a:latin typeface="Trebuchet MS"/>
                        </a:rPr>
                        <a:t>92.9%</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c>
                  <a:txBody>
                    <a:bodyPr lIns="68400" rIns="68400"/>
                    <a:p>
                      <a:r>
                        <a:rPr b="1" lang="en-US" sz="2200" spc="-1" strike="noStrike">
                          <a:latin typeface="Arial"/>
                        </a:rPr>
                        <a:t>96.8%</a:t>
                      </a:r>
                      <a:endParaRPr b="0" lang="en-US" sz="2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be9cc"/>
                    </a:solidFill>
                  </a:tcPr>
                </a:tc>
              </a:tr>
            </a:tbl>
          </a:graphicData>
        </a:graphic>
      </p:graphicFrame>
      <p:sp>
        <p:nvSpPr>
          <p:cNvPr id="139" name="CustomShape 3"/>
          <p:cNvSpPr/>
          <p:nvPr/>
        </p:nvSpPr>
        <p:spPr>
          <a:xfrm>
            <a:off x="4095360" y="1915920"/>
            <a:ext cx="3020760" cy="636840"/>
          </a:xfrm>
          <a:prstGeom prst="rect">
            <a:avLst/>
          </a:prstGeom>
          <a:noFill/>
          <a:ln>
            <a:noFill/>
          </a:ln>
        </p:spPr>
        <p:style>
          <a:lnRef idx="0"/>
          <a:fillRef idx="0"/>
          <a:effectRef idx="0"/>
          <a:fontRef idx="minor"/>
        </p:style>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677160" y="609480"/>
            <a:ext cx="8595000" cy="131904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Conclusion</a:t>
            </a:r>
            <a:endParaRPr b="0" lang="en-US" sz="3600" spc="-1" strike="noStrike">
              <a:latin typeface="Arial"/>
            </a:endParaRPr>
          </a:p>
        </p:txBody>
      </p:sp>
      <p:sp>
        <p:nvSpPr>
          <p:cNvPr id="141" name="CustomShape 2"/>
          <p:cNvSpPr/>
          <p:nvPr/>
        </p:nvSpPr>
        <p:spPr>
          <a:xfrm>
            <a:off x="677160" y="1545480"/>
            <a:ext cx="10319400" cy="50853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r>
              <a:rPr b="0" lang="en-US" sz="2600" spc="-1" strike="noStrike">
                <a:solidFill>
                  <a:srgbClr val="404040"/>
                </a:solidFill>
                <a:latin typeface="Trebuchet MS"/>
                <a:ea typeface="DejaVu Sans"/>
              </a:rPr>
              <a:t>After interpreting the results of this study, it could be concluded that: </a:t>
            </a:r>
            <a:endParaRPr b="0" lang="en-US" sz="26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2600" spc="-1" strike="noStrike">
                <a:solidFill>
                  <a:srgbClr val="404040"/>
                </a:solidFill>
                <a:latin typeface="Trebuchet MS"/>
                <a:ea typeface="DejaVu Sans"/>
              </a:rPr>
              <a:t>Our proposed stacked model have attained highest accuracy among all the other models.</a:t>
            </a:r>
            <a:endParaRPr b="0" lang="en-US" sz="26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2600" spc="-1" strike="noStrike">
                <a:solidFill>
                  <a:srgbClr val="404040"/>
                </a:solidFill>
                <a:latin typeface="Trebuchet MS"/>
                <a:ea typeface="DejaVu Sans"/>
              </a:rPr>
              <a:t>If we only concerned for the best possible correlation coefficient .it might be difficult  or impossible to find a single algorithm that perform as good as our proposed stacked model </a:t>
            </a:r>
            <a:endParaRPr b="0" lang="en-US" sz="2600" spc="-1" strike="noStrike">
              <a:latin typeface="Arial"/>
            </a:endParaRPr>
          </a:p>
          <a:p>
            <a:pPr>
              <a:lnSpc>
                <a:spcPct val="100000"/>
              </a:lnSpc>
              <a:spcBef>
                <a:spcPts val="1001"/>
              </a:spcBef>
            </a:pPr>
            <a:endParaRPr b="0" lang="en-US" sz="2600" spc="-1" strike="noStrike">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677160" y="609480"/>
            <a:ext cx="8595000" cy="131904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References</a:t>
            </a:r>
            <a:endParaRPr b="0" lang="en-US" sz="3600" spc="-1" strike="noStrike">
              <a:latin typeface="Arial"/>
            </a:endParaRPr>
          </a:p>
        </p:txBody>
      </p:sp>
      <p:sp>
        <p:nvSpPr>
          <p:cNvPr id="143" name="CustomShape 2"/>
          <p:cNvSpPr/>
          <p:nvPr/>
        </p:nvSpPr>
        <p:spPr>
          <a:xfrm>
            <a:off x="437760" y="1388160"/>
            <a:ext cx="10339920" cy="5407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r>
              <a:rPr b="0" lang="en-US" sz="1800" spc="-1" strike="noStrike">
                <a:solidFill>
                  <a:srgbClr val="404040"/>
                </a:solidFill>
                <a:latin typeface="Trebuchet MS"/>
                <a:ea typeface="DejaVu Sans"/>
              </a:rPr>
              <a:t>[1]Classification with discrete and continuous variables via general mixed-data models ,Alexander de Leon:University of Calgary,Andrea Soo: University of Calgary</a:t>
            </a:r>
            <a:endParaRPr b="0" lang="en-US" sz="1800" spc="-1" strike="noStrike">
              <a:latin typeface="Arial"/>
            </a:endParaRPr>
          </a:p>
          <a:p>
            <a:pPr>
              <a:lnSpc>
                <a:spcPct val="100000"/>
              </a:lnSpc>
              <a:spcBef>
                <a:spcPts val="1001"/>
              </a:spcBef>
            </a:pPr>
            <a:r>
              <a:rPr b="0" lang="en-US" sz="1800" spc="-1" strike="noStrike">
                <a:solidFill>
                  <a:srgbClr val="404040"/>
                </a:solidFill>
                <a:latin typeface="Trebuchet MS"/>
                <a:ea typeface="DejaVu Sans"/>
              </a:rPr>
              <a:t>[2]J. Fox, Applied Regression Analysis, Linear Models, and Related Methods, ISBN: 080394540X, Sage Pubns (1997).</a:t>
            </a:r>
            <a:endParaRPr b="0" lang="en-US" sz="1800" spc="-1" strike="noStrike">
              <a:latin typeface="Arial"/>
            </a:endParaRPr>
          </a:p>
          <a:p>
            <a:pPr>
              <a:lnSpc>
                <a:spcPct val="100000"/>
              </a:lnSpc>
              <a:spcBef>
                <a:spcPts val="1001"/>
              </a:spcBef>
            </a:pPr>
            <a:r>
              <a:rPr b="0" lang="en-US" sz="1800" spc="-1" strike="noStrike">
                <a:solidFill>
                  <a:srgbClr val="404040"/>
                </a:solidFill>
                <a:latin typeface="Trebuchet MS"/>
                <a:ea typeface="DejaVu Sans"/>
              </a:rPr>
              <a:t>[3]L. Breiman, Bagging Predictors. Machine Learning, 24(3) (1996) 123-140.</a:t>
            </a:r>
            <a:endParaRPr b="0" lang="en-US" sz="1800" spc="-1" strike="noStrike">
              <a:latin typeface="Arial"/>
            </a:endParaRPr>
          </a:p>
          <a:p>
            <a:pPr>
              <a:lnSpc>
                <a:spcPct val="100000"/>
              </a:lnSpc>
              <a:spcBef>
                <a:spcPts val="1001"/>
              </a:spcBef>
            </a:pPr>
            <a:r>
              <a:rPr b="0" lang="en-US" sz="1800" spc="-1" strike="noStrike">
                <a:solidFill>
                  <a:srgbClr val="404040"/>
                </a:solidFill>
                <a:latin typeface="Trebuchet MS"/>
                <a:ea typeface="DejaVu Sans"/>
              </a:rPr>
              <a:t>[4]D. Opitz, R. Maclin, Popular Ensemble Methods: An Empirical Study, Artificial Intelligence Research, 11 (1999): 169-198, Morgan Kaufmann. 12.C. Perhch, F. J. Provost, J. S.</a:t>
            </a:r>
            <a:endParaRPr b="0" lang="en-US" sz="1800" spc="-1" strike="noStrike">
              <a:latin typeface="Arial"/>
            </a:endParaRPr>
          </a:p>
          <a:p>
            <a:pPr>
              <a:lnSpc>
                <a:spcPct val="100000"/>
              </a:lnSpc>
              <a:spcBef>
                <a:spcPts val="1001"/>
              </a:spcBef>
            </a:pPr>
            <a:r>
              <a:rPr b="0" lang="en-US" sz="1800" spc="-1" strike="noStrike">
                <a:solidFill>
                  <a:srgbClr val="404040"/>
                </a:solidFill>
                <a:latin typeface="Trebuchet MS"/>
                <a:ea typeface="DejaVu Sans"/>
              </a:rPr>
              <a:t>[5]Linear regression Analysis on Net Income of an Agronomical Company ,Supichaya Sunthornjittanon:Portland State University Efficient and Accurate knn based Classification and Regression,Harshit Dubey:International Institute of Information Technology Design and Training of Support Vector Machines,Alistair Shilton:The</a:t>
            </a:r>
            <a:endParaRPr b="0" lang="en-US" sz="1800" spc="-1" strike="noStrike">
              <a:latin typeface="Arial"/>
            </a:endParaRPr>
          </a:p>
          <a:p>
            <a:pPr>
              <a:lnSpc>
                <a:spcPct val="100000"/>
              </a:lnSpc>
              <a:spcBef>
                <a:spcPts val="1001"/>
              </a:spcBef>
            </a:pPr>
            <a:r>
              <a:rPr b="0" lang="en-US" sz="1800" spc="-1" strike="noStrike">
                <a:solidFill>
                  <a:srgbClr val="404040"/>
                </a:solidFill>
                <a:latin typeface="Trebuchet MS"/>
                <a:ea typeface="DejaVu Sans"/>
              </a:rPr>
              <a:t>[6]University of Melbourne Advances in Random Forests with Application to Classifcation,Arnu Pretorius:Stellenbosch University Cristianini and J. Shawe-Taylor.An Introduction to Support Vector</a:t>
            </a:r>
            <a:endParaRPr b="0" lang="en-US" sz="1800" spc="-1" strike="noStrike">
              <a:latin typeface="Arial"/>
            </a:endParaRPr>
          </a:p>
          <a:p>
            <a:pPr>
              <a:lnSpc>
                <a:spcPct val="100000"/>
              </a:lnSpc>
              <a:spcBef>
                <a:spcPts val="1001"/>
              </a:spcBef>
            </a:pPr>
            <a:r>
              <a:rPr b="0" lang="en-US" sz="1800" spc="-1" strike="noStrike">
                <a:solidFill>
                  <a:srgbClr val="404040"/>
                </a:solidFill>
                <a:latin typeface="Trebuchet MS"/>
                <a:ea typeface="DejaVu Sans"/>
              </a:rPr>
              <a:t>[7]Machines and other kernel-based learning method. Cambridge</a:t>
            </a:r>
            <a:endParaRPr b="0" lang="en-US" sz="1800" spc="-1" strike="noStrike">
              <a:latin typeface="Arial"/>
            </a:endParaRPr>
          </a:p>
          <a:p>
            <a:pPr>
              <a:lnSpc>
                <a:spcPct val="100000"/>
              </a:lnSpc>
              <a:spcBef>
                <a:spcPts val="1001"/>
              </a:spcBef>
            </a:pPr>
            <a:r>
              <a:rPr b="0" lang="en-US" sz="1800" spc="-1" strike="noStrike">
                <a:solidFill>
                  <a:srgbClr val="404040"/>
                </a:solidFill>
                <a:latin typeface="Trebuchet MS"/>
                <a:ea typeface="DejaVu Sans"/>
              </a:rPr>
              <a:t>University Press, Cambridge, UK, 2000</a:t>
            </a:r>
            <a:endParaRPr b="0" lang="en-US" sz="1800" spc="-1" strike="noStrike">
              <a:latin typeface="Arial"/>
            </a:endParaRPr>
          </a:p>
          <a:p>
            <a:pPr>
              <a:lnSpc>
                <a:spcPct val="100000"/>
              </a:lnSpc>
              <a:spcBef>
                <a:spcPts val="1001"/>
              </a:spcBef>
            </a:pPr>
            <a:r>
              <a:rPr b="0" lang="en-US" sz="1800" spc="-1" strike="noStrike">
                <a:solidFill>
                  <a:srgbClr val="404040"/>
                </a:solidFill>
                <a:latin typeface="Trebuchet MS"/>
                <a:ea typeface="DejaVu Sans"/>
              </a:rPr>
              <a:t>[10] L. Breiman, Stacked Regression. Machine Learning, 24 (1996):49-</a:t>
            </a:r>
            <a:endParaRPr b="0" lang="en-US" sz="1800" spc="-1" strike="noStrike">
              <a:latin typeface="Arial"/>
            </a:endParaRPr>
          </a:p>
          <a:p>
            <a:pPr>
              <a:lnSpc>
                <a:spcPct val="100000"/>
              </a:lnSpc>
              <a:spcBef>
                <a:spcPts val="1001"/>
              </a:spcBef>
            </a:pPr>
            <a:r>
              <a:rPr b="0" lang="en-US" sz="1800" spc="-1" strike="noStrike">
                <a:solidFill>
                  <a:srgbClr val="404040"/>
                </a:solidFill>
                <a:latin typeface="Trebuchet MS"/>
                <a:ea typeface="DejaVu Sans"/>
              </a:rPr>
              <a:t>64.4.T.G. Dietterich, Ensemble methods in machine learning. In</a:t>
            </a:r>
            <a:endParaRPr b="0" lang="en-US" sz="1800" spc="-1" strike="noStrike">
              <a:latin typeface="Arial"/>
            </a:endParaRPr>
          </a:p>
          <a:p>
            <a:pPr>
              <a:lnSpc>
                <a:spcPct val="100000"/>
              </a:lnSpc>
              <a:spcBef>
                <a:spcPts val="1001"/>
              </a:spcBef>
            </a:pPr>
            <a:endParaRPr b="0" lang="en-US" sz="1800" spc="-1" strike="noStrike">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457560" y="2926080"/>
            <a:ext cx="10972440" cy="1144800"/>
          </a:xfrm>
          <a:prstGeom prst="rect">
            <a:avLst/>
          </a:prstGeom>
          <a:noFill/>
          <a:ln>
            <a:noFill/>
          </a:ln>
        </p:spPr>
        <p:txBody>
          <a:bodyPr lIns="0" rIns="0" tIns="0" bIns="0" anchor="ctr"/>
          <a:p>
            <a:pPr algn="ctr"/>
            <a:r>
              <a:rPr b="0" lang="en-US" sz="4400" spc="-1" strike="noStrike">
                <a:latin typeface="Arial"/>
              </a:rPr>
              <a:t>THANK YOU</a:t>
            </a:r>
            <a:endParaRPr b="0" lang="en-US" sz="44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677160" y="609480"/>
            <a:ext cx="8595000" cy="131904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Contents of the presentation</a:t>
            </a:r>
            <a:endParaRPr b="0" lang="en-US" sz="3600" spc="-1" strike="noStrike">
              <a:latin typeface="Arial"/>
            </a:endParaRPr>
          </a:p>
        </p:txBody>
      </p:sp>
      <p:sp>
        <p:nvSpPr>
          <p:cNvPr id="109" name="CustomShape 2"/>
          <p:cNvSpPr/>
          <p:nvPr/>
        </p:nvSpPr>
        <p:spPr>
          <a:xfrm>
            <a:off x="528120" y="1635480"/>
            <a:ext cx="9129240" cy="4995360"/>
          </a:xfrm>
          <a:prstGeom prst="rect">
            <a:avLst/>
          </a:prstGeom>
          <a:noFill/>
          <a:ln>
            <a:noFill/>
          </a:ln>
        </p:spPr>
        <p:style>
          <a:lnRef idx="0"/>
          <a:fillRef idx="0"/>
          <a:effectRef idx="0"/>
          <a:fontRef idx="minor"/>
        </p:style>
        <p:txBody>
          <a:bodyPr lIns="90000" rIns="90000" tIns="45000" bIns="45000">
            <a:normAutofit/>
          </a:bodyPr>
          <a:p>
            <a:pPr marL="343080" indent="-3412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Introduction </a:t>
            </a:r>
            <a:endParaRPr b="0" lang="en-US" sz="18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Objectives</a:t>
            </a:r>
            <a:endParaRPr b="0" lang="en-US" sz="18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Predicting future price of stock market</a:t>
            </a:r>
            <a:endParaRPr b="0" lang="en-US" sz="18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Experimental design</a:t>
            </a:r>
            <a:endParaRPr b="0" lang="en-US" sz="18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Multiple linear Regression</a:t>
            </a:r>
            <a:endParaRPr b="0" lang="en-US" sz="18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Random Forest Regression</a:t>
            </a:r>
            <a:endParaRPr b="0" lang="en-US" sz="18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SVM Regression</a:t>
            </a:r>
            <a:endParaRPr b="0" lang="en-US" sz="18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KNN Regression</a:t>
            </a:r>
            <a:endParaRPr b="0" lang="en-US" sz="18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Stacking Model</a:t>
            </a:r>
            <a:endParaRPr b="0" lang="en-US" sz="18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Cross Validation</a:t>
            </a:r>
            <a:endParaRPr b="0" lang="en-US" sz="18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Result and comparison in accuracy </a:t>
            </a:r>
            <a:endParaRPr b="0" lang="en-US" sz="18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Conclusion</a:t>
            </a:r>
            <a:endParaRPr b="0" lang="en-US" sz="18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References</a:t>
            </a:r>
            <a:endParaRPr b="0" lang="en-US" sz="1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677160" y="609480"/>
            <a:ext cx="8595000" cy="94428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Introduction</a:t>
            </a:r>
            <a:endParaRPr b="0" lang="en-US" sz="3600" spc="-1" strike="noStrike">
              <a:latin typeface="Arial"/>
            </a:endParaRPr>
          </a:p>
        </p:txBody>
      </p:sp>
      <p:sp>
        <p:nvSpPr>
          <p:cNvPr id="111" name="CustomShape 2"/>
          <p:cNvSpPr/>
          <p:nvPr/>
        </p:nvSpPr>
        <p:spPr>
          <a:xfrm>
            <a:off x="677160" y="2160720"/>
            <a:ext cx="8595000" cy="38790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r>
              <a:rPr b="0" lang="en-US" sz="1800" spc="-1" strike="noStrike">
                <a:solidFill>
                  <a:srgbClr val="404040"/>
                </a:solidFill>
                <a:latin typeface="Trebuchet MS"/>
                <a:ea typeface="DejaVu Sans"/>
              </a:rPr>
              <a:t>. </a:t>
            </a:r>
            <a:endParaRPr b="0" lang="en-US" sz="18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Stock market is an important part of the economy of a country. The stock market play a pivotal rule of the growth of the industry and the commerce of a country that will eventually affects the economy of a country to a great extent.</a:t>
            </a:r>
            <a:endParaRPr b="0" lang="en-US" sz="18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The reason for me to choose this field because stock market is an emerging sector of any country of the world and Many people directly  involved to this sector and it is important both industry and the investors point of view.</a:t>
            </a:r>
            <a:endParaRPr b="0" lang="en-US" sz="18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Make accurate and Successful prediction in the stock market future price can give significant profit in the competitive finance market</a:t>
            </a:r>
            <a:endParaRPr b="0" lang="en-US" sz="1800" spc="-1" strike="noStrike">
              <a:latin typeface="Arial"/>
            </a:endParaRPr>
          </a:p>
          <a:p>
            <a:pPr>
              <a:lnSpc>
                <a:spcPct val="100000"/>
              </a:lnSpc>
              <a:spcBef>
                <a:spcPts val="1001"/>
              </a:spcBef>
            </a:pPr>
            <a:endParaRPr b="0" lang="en-US" sz="18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677160" y="609480"/>
            <a:ext cx="8595000" cy="131904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Objectives</a:t>
            </a:r>
            <a:endParaRPr b="0" lang="en-US" sz="3600" spc="-1" strike="noStrike">
              <a:latin typeface="Arial"/>
            </a:endParaRPr>
          </a:p>
        </p:txBody>
      </p:sp>
      <p:sp>
        <p:nvSpPr>
          <p:cNvPr id="113" name="CustomShape 2"/>
          <p:cNvSpPr/>
          <p:nvPr/>
        </p:nvSpPr>
        <p:spPr>
          <a:xfrm>
            <a:off x="497160" y="2160720"/>
            <a:ext cx="8595000" cy="3879000"/>
          </a:xfrm>
          <a:prstGeom prst="rect">
            <a:avLst/>
          </a:prstGeom>
          <a:noFill/>
          <a:ln>
            <a:noFill/>
          </a:ln>
        </p:spPr>
        <p:style>
          <a:lnRef idx="0"/>
          <a:fillRef idx="0"/>
          <a:effectRef idx="0"/>
          <a:fontRef idx="minor"/>
        </p:style>
        <p:txBody>
          <a:bodyPr lIns="90000" rIns="90000" tIns="45000" bIns="45000"/>
          <a:p>
            <a:pPr marL="343080" indent="-3412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Identify the factor affecting share market</a:t>
            </a:r>
            <a:endParaRPr b="0" lang="en-US" sz="18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Generate the pattern from large set of data of stock market</a:t>
            </a:r>
            <a:endParaRPr b="0" lang="en-US" sz="18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To predict an approximate value of share price</a:t>
            </a:r>
            <a:endParaRPr b="0" lang="en-US" sz="18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Comparing between prediction techniques and opining on them.</a:t>
            </a:r>
            <a:endParaRPr b="0" lang="en-US" sz="18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677160" y="609480"/>
            <a:ext cx="8595000" cy="131904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Predicting future stock market price </a:t>
            </a:r>
            <a:endParaRPr b="0" lang="en-US" sz="3600" spc="-1" strike="noStrike">
              <a:latin typeface="Arial"/>
            </a:endParaRPr>
          </a:p>
        </p:txBody>
      </p:sp>
      <p:sp>
        <p:nvSpPr>
          <p:cNvPr id="115" name="CustomShape 2"/>
          <p:cNvSpPr/>
          <p:nvPr/>
        </p:nvSpPr>
        <p:spPr>
          <a:xfrm>
            <a:off x="3422160" y="6141960"/>
            <a:ext cx="493452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Trebuchet MS"/>
                <a:ea typeface="DejaVu Sans"/>
              </a:rPr>
              <a:t>FIG 1: Predicting future stock price</a:t>
            </a:r>
            <a:endParaRPr b="0" lang="en-US" sz="1800" spc="-1" strike="noStrike">
              <a:latin typeface="Arial"/>
            </a:endParaRPr>
          </a:p>
        </p:txBody>
      </p:sp>
      <p:pic>
        <p:nvPicPr>
          <p:cNvPr id="116" name="" descr=""/>
          <p:cNvPicPr/>
          <p:nvPr/>
        </p:nvPicPr>
        <p:blipFill>
          <a:blip r:embed="rId1"/>
          <a:stretch/>
        </p:blipFill>
        <p:spPr>
          <a:xfrm>
            <a:off x="365760" y="1371600"/>
            <a:ext cx="11338560" cy="52347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677160" y="609480"/>
            <a:ext cx="8595000" cy="131904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Experimental Design</a:t>
            </a:r>
            <a:endParaRPr b="0" lang="en-US" sz="3600" spc="-1" strike="noStrike">
              <a:latin typeface="Arial"/>
            </a:endParaRPr>
          </a:p>
        </p:txBody>
      </p:sp>
      <p:sp>
        <p:nvSpPr>
          <p:cNvPr id="118" name="CustomShape 2"/>
          <p:cNvSpPr/>
          <p:nvPr/>
        </p:nvSpPr>
        <p:spPr>
          <a:xfrm>
            <a:off x="373320" y="1699920"/>
            <a:ext cx="9014760" cy="4674240"/>
          </a:xfrm>
          <a:prstGeom prst="rect">
            <a:avLst/>
          </a:prstGeom>
          <a:noFill/>
          <a:ln>
            <a:noFill/>
          </a:ln>
        </p:spPr>
        <p:style>
          <a:lnRef idx="0"/>
          <a:fillRef idx="0"/>
          <a:effectRef idx="0"/>
          <a:fontRef idx="minor"/>
        </p:style>
        <p:txBody>
          <a:bodyPr lIns="90000" rIns="90000" tIns="45000" bIns="45000">
            <a:normAutofit/>
          </a:bodyPr>
          <a:p>
            <a:pPr marL="343080" indent="-341280">
              <a:lnSpc>
                <a:spcPct val="100000"/>
              </a:lnSpc>
              <a:spcBef>
                <a:spcPts val="1001"/>
              </a:spcBef>
              <a:buClr>
                <a:srgbClr val="90c226"/>
              </a:buClr>
              <a:buSzPct val="80000"/>
              <a:buFont typeface="Wingdings 3" charset="2"/>
              <a:buChar char=""/>
            </a:pPr>
            <a:r>
              <a:rPr b="0" lang="en-US" sz="2400" spc="-1" strike="noStrike">
                <a:solidFill>
                  <a:srgbClr val="404040"/>
                </a:solidFill>
                <a:latin typeface="Trebuchet MS"/>
                <a:ea typeface="DejaVu Sans"/>
              </a:rPr>
              <a:t>The data used in our research system was collected from Quandl which is a platform for financial data. </a:t>
            </a:r>
            <a:endParaRPr b="0" lang="en-US" sz="24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2400" spc="-1" strike="noStrike">
                <a:solidFill>
                  <a:srgbClr val="404040"/>
                </a:solidFill>
                <a:latin typeface="Trebuchet MS"/>
                <a:ea typeface="DejaVu Sans"/>
              </a:rPr>
              <a:t>In our study, we used the following attributes </a:t>
            </a:r>
            <a:endParaRPr b="0" lang="en-US" sz="2400" spc="-1" strike="noStrike">
              <a:latin typeface="Arial"/>
            </a:endParaRPr>
          </a:p>
          <a:p>
            <a:pPr marL="343080" indent="-341280">
              <a:lnSpc>
                <a:spcPct val="100000"/>
              </a:lnSpc>
              <a:spcBef>
                <a:spcPts val="1001"/>
              </a:spcBef>
              <a:buClr>
                <a:srgbClr val="90c226"/>
              </a:buClr>
              <a:buSzPct val="80000"/>
              <a:buFont typeface="Wingdings" charset="2"/>
              <a:buChar char=""/>
            </a:pPr>
            <a:r>
              <a:rPr b="0" lang="en-US" sz="2400" spc="-1" strike="noStrike">
                <a:solidFill>
                  <a:srgbClr val="404040"/>
                </a:solidFill>
                <a:latin typeface="Trebuchet MS"/>
                <a:ea typeface="DejaVu Sans"/>
              </a:rPr>
              <a:t>Adjusted Close price </a:t>
            </a:r>
            <a:endParaRPr b="0" lang="en-US" sz="2400" spc="-1" strike="noStrike">
              <a:latin typeface="Arial"/>
            </a:endParaRPr>
          </a:p>
          <a:p>
            <a:pPr marL="343080" indent="-341280">
              <a:lnSpc>
                <a:spcPct val="100000"/>
              </a:lnSpc>
              <a:spcBef>
                <a:spcPts val="1001"/>
              </a:spcBef>
              <a:buClr>
                <a:srgbClr val="90c226"/>
              </a:buClr>
              <a:buSzPct val="80000"/>
              <a:buFont typeface="Wingdings" charset="2"/>
              <a:buChar char=""/>
            </a:pPr>
            <a:r>
              <a:rPr b="0" lang="en-US" sz="2400" spc="-1" strike="noStrike">
                <a:solidFill>
                  <a:srgbClr val="404040"/>
                </a:solidFill>
                <a:latin typeface="Trebuchet MS"/>
                <a:ea typeface="DejaVu Sans"/>
              </a:rPr>
              <a:t>Volatility </a:t>
            </a:r>
            <a:endParaRPr b="0" lang="en-US" sz="2400" spc="-1" strike="noStrike">
              <a:latin typeface="Arial"/>
            </a:endParaRPr>
          </a:p>
          <a:p>
            <a:pPr marL="343080" indent="-341280">
              <a:lnSpc>
                <a:spcPct val="100000"/>
              </a:lnSpc>
              <a:spcBef>
                <a:spcPts val="1001"/>
              </a:spcBef>
              <a:buClr>
                <a:srgbClr val="90c226"/>
              </a:buClr>
              <a:buSzPct val="80000"/>
              <a:buFont typeface="Wingdings" charset="2"/>
              <a:buChar char=""/>
            </a:pPr>
            <a:r>
              <a:rPr b="0" lang="en-US" sz="2400" spc="-1" strike="noStrike">
                <a:solidFill>
                  <a:srgbClr val="404040"/>
                </a:solidFill>
                <a:latin typeface="Trebuchet MS"/>
                <a:ea typeface="DejaVu Sans"/>
              </a:rPr>
              <a:t>Percentage change </a:t>
            </a:r>
            <a:endParaRPr b="0" lang="en-US" sz="2400" spc="-1" strike="noStrike">
              <a:latin typeface="Arial"/>
            </a:endParaRPr>
          </a:p>
          <a:p>
            <a:pPr marL="343080" indent="-341280">
              <a:lnSpc>
                <a:spcPct val="100000"/>
              </a:lnSpc>
              <a:spcBef>
                <a:spcPts val="1001"/>
              </a:spcBef>
              <a:buClr>
                <a:srgbClr val="90c226"/>
              </a:buClr>
              <a:buSzPct val="80000"/>
              <a:buFont typeface="Wingdings" charset="2"/>
              <a:buChar char=""/>
            </a:pPr>
            <a:r>
              <a:rPr b="0" lang="en-US" sz="2400" spc="-1" strike="noStrike">
                <a:solidFill>
                  <a:srgbClr val="404040"/>
                </a:solidFill>
                <a:latin typeface="Trebuchet MS"/>
                <a:ea typeface="DejaVu Sans"/>
              </a:rPr>
              <a:t>Adjusted open price</a:t>
            </a:r>
            <a:endParaRPr b="0" lang="en-US" sz="2400" spc="-1" strike="noStrike">
              <a:latin typeface="Arial"/>
            </a:endParaRPr>
          </a:p>
          <a:p>
            <a:pPr marL="343080" indent="-341280">
              <a:lnSpc>
                <a:spcPct val="100000"/>
              </a:lnSpc>
              <a:spcBef>
                <a:spcPts val="1001"/>
              </a:spcBef>
              <a:buClr>
                <a:srgbClr val="90c226"/>
              </a:buClr>
              <a:buSzPct val="80000"/>
              <a:buFont typeface="Wingdings" charset="2"/>
              <a:buChar char=""/>
            </a:pPr>
            <a:r>
              <a:rPr b="0" lang="en-US" sz="2400" spc="-1" strike="noStrike">
                <a:solidFill>
                  <a:srgbClr val="404040"/>
                </a:solidFill>
                <a:latin typeface="Trebuchet MS"/>
                <a:ea typeface="DejaVu Sans"/>
              </a:rPr>
              <a:t>Adjusted Volume</a:t>
            </a:r>
            <a:endParaRPr b="0" lang="en-US" sz="24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2400" spc="-1" strike="noStrike">
                <a:solidFill>
                  <a:srgbClr val="404040"/>
                </a:solidFill>
                <a:latin typeface="Trebuchet MS"/>
                <a:ea typeface="DejaVu Sans"/>
              </a:rPr>
              <a:t>The data of 2004 to 2016 were used to predict the Stock price of the  year 2017 to 2018</a:t>
            </a:r>
            <a:endParaRPr b="0" lang="en-US" sz="2400" spc="-1" strike="noStrike">
              <a:latin typeface="Arial"/>
            </a:endParaRPr>
          </a:p>
          <a:p>
            <a:pPr>
              <a:lnSpc>
                <a:spcPct val="100000"/>
              </a:lnSpc>
              <a:spcBef>
                <a:spcPts val="1001"/>
              </a:spcBef>
            </a:pPr>
            <a:endParaRPr b="0" lang="en-US" sz="2400" spc="-1" strike="noStrike">
              <a:latin typeface="Arial"/>
            </a:endParaRPr>
          </a:p>
          <a:p>
            <a:pPr>
              <a:lnSpc>
                <a:spcPct val="100000"/>
              </a:lnSpc>
              <a:spcBef>
                <a:spcPts val="1001"/>
              </a:spcBef>
            </a:pPr>
            <a:endParaRPr b="0" lang="en-US" sz="24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677160" y="609480"/>
            <a:ext cx="8595000" cy="109008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Contd</a:t>
            </a:r>
            <a:endParaRPr b="0" lang="en-US" sz="3600" spc="-1" strike="noStrike">
              <a:latin typeface="Arial"/>
            </a:endParaRPr>
          </a:p>
        </p:txBody>
      </p:sp>
      <p:sp>
        <p:nvSpPr>
          <p:cNvPr id="120" name="CustomShape 2"/>
          <p:cNvSpPr/>
          <p:nvPr/>
        </p:nvSpPr>
        <p:spPr>
          <a:xfrm>
            <a:off x="373320" y="1699920"/>
            <a:ext cx="9014760" cy="4674240"/>
          </a:xfrm>
          <a:prstGeom prst="rect">
            <a:avLst/>
          </a:prstGeom>
          <a:noFill/>
          <a:ln>
            <a:noFill/>
          </a:ln>
        </p:spPr>
        <p:style>
          <a:lnRef idx="0"/>
          <a:fillRef idx="0"/>
          <a:effectRef idx="0"/>
          <a:fontRef idx="minor"/>
        </p:style>
        <p:txBody>
          <a:bodyPr lIns="90000" rIns="90000" tIns="45000" bIns="45000">
            <a:normAutofit/>
          </a:bodyPr>
          <a:p>
            <a:pPr marL="343080" indent="-341280">
              <a:lnSpc>
                <a:spcPct val="100000"/>
              </a:lnSpc>
              <a:spcBef>
                <a:spcPts val="1001"/>
              </a:spcBef>
              <a:buClr>
                <a:srgbClr val="90c226"/>
              </a:buClr>
              <a:buSzPct val="80000"/>
              <a:buFont typeface="Wingdings 3" charset="2"/>
              <a:buChar char=""/>
            </a:pPr>
            <a:r>
              <a:rPr b="0" lang="en-US" sz="2400" spc="-1" strike="noStrike">
                <a:solidFill>
                  <a:srgbClr val="404040"/>
                </a:solidFill>
                <a:latin typeface="Trebuchet MS"/>
                <a:ea typeface="DejaVu Sans"/>
              </a:rPr>
              <a:t> </a:t>
            </a:r>
            <a:r>
              <a:rPr b="0" lang="en-US" sz="2400" spc="-1" strike="noStrike">
                <a:solidFill>
                  <a:srgbClr val="404040"/>
                </a:solidFill>
                <a:latin typeface="Trebuchet MS"/>
                <a:ea typeface="DejaVu Sans"/>
              </a:rPr>
              <a:t>In our study, we used the following software </a:t>
            </a:r>
            <a:endParaRPr b="0" lang="en-US" sz="2400" spc="-1" strike="noStrike">
              <a:latin typeface="Arial"/>
            </a:endParaRPr>
          </a:p>
          <a:p>
            <a:pPr marL="343080" indent="-341280">
              <a:lnSpc>
                <a:spcPct val="100000"/>
              </a:lnSpc>
              <a:spcBef>
                <a:spcPts val="1001"/>
              </a:spcBef>
              <a:buClr>
                <a:srgbClr val="90c226"/>
              </a:buClr>
              <a:buSzPct val="80000"/>
              <a:buFont typeface="Wingdings" charset="2"/>
              <a:buChar char=""/>
            </a:pPr>
            <a:r>
              <a:rPr b="0" lang="en-US" sz="2400" spc="-1" strike="noStrike">
                <a:solidFill>
                  <a:srgbClr val="404040"/>
                </a:solidFill>
                <a:latin typeface="Trebuchet MS"/>
                <a:ea typeface="DejaVu Sans"/>
              </a:rPr>
              <a:t>Python (interpreted and objected oriented programming language)</a:t>
            </a:r>
            <a:endParaRPr b="0" lang="en-US" sz="2400" spc="-1" strike="noStrike">
              <a:latin typeface="Arial"/>
            </a:endParaRPr>
          </a:p>
          <a:p>
            <a:pPr marL="343080" indent="-341280">
              <a:lnSpc>
                <a:spcPct val="100000"/>
              </a:lnSpc>
              <a:spcBef>
                <a:spcPts val="1001"/>
              </a:spcBef>
              <a:buClr>
                <a:srgbClr val="90c226"/>
              </a:buClr>
              <a:buSzPct val="80000"/>
              <a:buFont typeface="Wingdings" charset="2"/>
              <a:buChar char=""/>
            </a:pPr>
            <a:r>
              <a:rPr b="0" lang="en-US" sz="2400" spc="-1" strike="noStrike">
                <a:solidFill>
                  <a:srgbClr val="404040"/>
                </a:solidFill>
                <a:latin typeface="Trebuchet MS"/>
                <a:ea typeface="DejaVu Sans"/>
              </a:rPr>
              <a:t>Scikit-learn</a:t>
            </a:r>
            <a:endParaRPr b="0" lang="en-US" sz="2400" spc="-1" strike="noStrike">
              <a:latin typeface="Arial"/>
            </a:endParaRPr>
          </a:p>
          <a:p>
            <a:pPr marL="343080" indent="-341280">
              <a:lnSpc>
                <a:spcPct val="100000"/>
              </a:lnSpc>
              <a:spcBef>
                <a:spcPts val="1001"/>
              </a:spcBef>
              <a:buClr>
                <a:srgbClr val="90c226"/>
              </a:buClr>
              <a:buSzPct val="80000"/>
              <a:buFont typeface="Wingdings" charset="2"/>
              <a:buChar char=""/>
            </a:pPr>
            <a:r>
              <a:rPr b="0" lang="en-US" sz="2400" spc="-1" strike="noStrike">
                <a:solidFill>
                  <a:srgbClr val="404040"/>
                </a:solidFill>
                <a:latin typeface="Trebuchet MS"/>
                <a:ea typeface="DejaVu Sans"/>
              </a:rPr>
              <a:t>Pandas (for data manipulation) </a:t>
            </a:r>
            <a:endParaRPr b="0" lang="en-US" sz="2400" spc="-1" strike="noStrike">
              <a:latin typeface="Arial"/>
            </a:endParaRPr>
          </a:p>
          <a:p>
            <a:pPr marL="343080" indent="-341280">
              <a:lnSpc>
                <a:spcPct val="100000"/>
              </a:lnSpc>
              <a:spcBef>
                <a:spcPts val="1001"/>
              </a:spcBef>
              <a:buClr>
                <a:srgbClr val="90c226"/>
              </a:buClr>
              <a:buSzPct val="80000"/>
              <a:buFont typeface="Wingdings" charset="2"/>
              <a:buChar char=""/>
            </a:pPr>
            <a:r>
              <a:rPr b="0" lang="en-US" sz="2400" spc="-1" strike="noStrike">
                <a:solidFill>
                  <a:srgbClr val="404040"/>
                </a:solidFill>
                <a:latin typeface="Trebuchet MS"/>
                <a:ea typeface="DejaVu Sans"/>
              </a:rPr>
              <a:t>Matplotlib (for graphical representation)</a:t>
            </a:r>
            <a:endParaRPr b="0" lang="en-US" sz="2400" spc="-1" strike="noStrike">
              <a:latin typeface="Arial"/>
            </a:endParaRPr>
          </a:p>
          <a:p>
            <a:pPr>
              <a:lnSpc>
                <a:spcPct val="100000"/>
              </a:lnSpc>
              <a:spcBef>
                <a:spcPts val="1001"/>
              </a:spcBef>
            </a:pPr>
            <a:endParaRPr b="0" lang="en-US" sz="2400" spc="-1" strike="noStrike">
              <a:latin typeface="Arial"/>
            </a:endParaRPr>
          </a:p>
          <a:p>
            <a:pPr>
              <a:lnSpc>
                <a:spcPct val="100000"/>
              </a:lnSpc>
              <a:spcBef>
                <a:spcPts val="1001"/>
              </a:spcBef>
            </a:pPr>
            <a:endParaRPr b="0" lang="en-US" sz="2400" spc="-1" strike="noStrike">
              <a:latin typeface="Arial"/>
            </a:endParaRPr>
          </a:p>
          <a:p>
            <a:pPr>
              <a:lnSpc>
                <a:spcPct val="100000"/>
              </a:lnSpc>
              <a:spcBef>
                <a:spcPts val="1001"/>
              </a:spcBef>
            </a:pPr>
            <a:endParaRPr b="0" lang="en-US" sz="24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677160" y="609480"/>
            <a:ext cx="8595000" cy="131904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90c226"/>
                </a:solidFill>
                <a:latin typeface="Trebuchet MS"/>
                <a:ea typeface="DejaVu Sans"/>
              </a:rPr>
              <a:t>Multiple Linear Regression</a:t>
            </a:r>
            <a:endParaRPr b="0" lang="en-US" sz="3600" spc="-1" strike="noStrike">
              <a:latin typeface="Arial"/>
            </a:endParaRPr>
          </a:p>
        </p:txBody>
      </p:sp>
      <p:sp>
        <p:nvSpPr>
          <p:cNvPr id="122" name="CustomShape 2"/>
          <p:cNvSpPr/>
          <p:nvPr/>
        </p:nvSpPr>
        <p:spPr>
          <a:xfrm>
            <a:off x="509760" y="1761480"/>
            <a:ext cx="9160200" cy="4534560"/>
          </a:xfrm>
          <a:prstGeom prst="rect">
            <a:avLst/>
          </a:prstGeom>
          <a:noFill/>
          <a:ln>
            <a:noFill/>
          </a:ln>
        </p:spPr>
        <p:style>
          <a:lnRef idx="0"/>
          <a:fillRef idx="0"/>
          <a:effectRef idx="0"/>
          <a:fontRef idx="minor"/>
        </p:style>
        <p:txBody>
          <a:bodyPr lIns="90000" rIns="90000" tIns="45000" bIns="45000">
            <a:normAutofit/>
          </a:bodyPr>
          <a:p>
            <a:pPr marL="343080" indent="-3412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Multiple Linear regression is the most common form of linear regression for predictive analysis .Multiple Linear regression is used to explain the relationship between one continuous dependent variable and two or more independent variables .The equation we used for this is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i="1" lang="en-US" sz="1800" spc="-1" strike="noStrike">
                <a:solidFill>
                  <a:srgbClr val="404040"/>
                </a:solidFill>
                <a:latin typeface="Trebuchet MS"/>
                <a:ea typeface="DejaVu Sans"/>
              </a:rPr>
              <a:t>	</a:t>
            </a:r>
            <a:r>
              <a:rPr b="1" i="1" lang="en-US" sz="1800" spc="-1" strike="noStrike">
                <a:solidFill>
                  <a:srgbClr val="404040"/>
                </a:solidFill>
                <a:latin typeface="Trebuchet MS"/>
                <a:ea typeface="DejaVu Sans"/>
              </a:rPr>
              <a:t>Y = β</a:t>
            </a:r>
            <a:r>
              <a:rPr b="1" i="1" lang="en-US" sz="1800" spc="-1" strike="noStrike" baseline="-25000">
                <a:solidFill>
                  <a:srgbClr val="404040"/>
                </a:solidFill>
                <a:latin typeface="Trebuchet MS"/>
                <a:ea typeface="DejaVu Sans"/>
              </a:rPr>
              <a:t>0</a:t>
            </a:r>
            <a:r>
              <a:rPr b="1" i="1" lang="en-US" sz="1800" spc="-1" strike="noStrike">
                <a:solidFill>
                  <a:srgbClr val="404040"/>
                </a:solidFill>
                <a:latin typeface="Trebuchet MS"/>
                <a:ea typeface="DejaVu Sans"/>
              </a:rPr>
              <a:t> + β</a:t>
            </a:r>
            <a:r>
              <a:rPr b="1" i="1" lang="en-US" sz="1800" spc="-1" strike="noStrike" baseline="-25000">
                <a:solidFill>
                  <a:srgbClr val="404040"/>
                </a:solidFill>
                <a:latin typeface="Trebuchet MS"/>
                <a:ea typeface="DejaVu Sans"/>
              </a:rPr>
              <a:t>1</a:t>
            </a:r>
            <a:r>
              <a:rPr b="1" i="1" lang="en-US" sz="1800" spc="-1" strike="noStrike">
                <a:solidFill>
                  <a:srgbClr val="404040"/>
                </a:solidFill>
                <a:latin typeface="Trebuchet MS"/>
                <a:ea typeface="DejaVu Sans"/>
              </a:rPr>
              <a:t>x</a:t>
            </a:r>
            <a:r>
              <a:rPr b="1" i="1" lang="en-US" sz="1800" spc="-1" strike="noStrike" baseline="-25000">
                <a:solidFill>
                  <a:srgbClr val="404040"/>
                </a:solidFill>
                <a:latin typeface="Trebuchet MS"/>
                <a:ea typeface="DejaVu Sans"/>
              </a:rPr>
              <a:t>1</a:t>
            </a:r>
            <a:r>
              <a:rPr b="1" i="1" lang="en-US" sz="1800" spc="-1" strike="noStrike">
                <a:solidFill>
                  <a:srgbClr val="404040"/>
                </a:solidFill>
                <a:latin typeface="Trebuchet MS"/>
                <a:ea typeface="DejaVu Sans"/>
              </a:rPr>
              <a:t> + β</a:t>
            </a:r>
            <a:r>
              <a:rPr b="1" i="1" lang="en-US" sz="1800" spc="-1" strike="noStrike" baseline="-25000">
                <a:solidFill>
                  <a:srgbClr val="404040"/>
                </a:solidFill>
                <a:latin typeface="Trebuchet MS"/>
                <a:ea typeface="DejaVu Sans"/>
              </a:rPr>
              <a:t>2</a:t>
            </a:r>
            <a:r>
              <a:rPr b="1" i="1" lang="en-US" sz="1800" spc="-1" strike="noStrike">
                <a:solidFill>
                  <a:srgbClr val="404040"/>
                </a:solidFill>
                <a:latin typeface="Trebuchet MS"/>
                <a:ea typeface="DejaVu Sans"/>
              </a:rPr>
              <a:t>x</a:t>
            </a:r>
            <a:r>
              <a:rPr b="1" i="1" lang="en-US" sz="1800" spc="-1" strike="noStrike" baseline="-25000">
                <a:solidFill>
                  <a:srgbClr val="404040"/>
                </a:solidFill>
                <a:latin typeface="Trebuchet MS"/>
                <a:ea typeface="DejaVu Sans"/>
              </a:rPr>
              <a:t>2</a:t>
            </a:r>
            <a:r>
              <a:rPr b="1" i="1" lang="en-US" sz="1800" spc="-1" strike="noStrike">
                <a:solidFill>
                  <a:srgbClr val="404040"/>
                </a:solidFill>
                <a:latin typeface="Trebuchet MS"/>
                <a:ea typeface="DejaVu Sans"/>
              </a:rPr>
              <a:t> + …+ β</a:t>
            </a:r>
            <a:r>
              <a:rPr b="1" i="1" lang="en-US" sz="1800" spc="-1" strike="noStrike" baseline="-25000">
                <a:solidFill>
                  <a:srgbClr val="404040"/>
                </a:solidFill>
                <a:latin typeface="Trebuchet MS"/>
                <a:ea typeface="DejaVu Sans"/>
              </a:rPr>
              <a:t>n</a:t>
            </a:r>
            <a:r>
              <a:rPr b="1" i="1" lang="en-US" sz="1800" spc="-1" strike="noStrike">
                <a:solidFill>
                  <a:srgbClr val="404040"/>
                </a:solidFill>
                <a:latin typeface="Trebuchet MS"/>
                <a:ea typeface="DejaVu Sans"/>
              </a:rPr>
              <a:t>x</a:t>
            </a:r>
            <a:r>
              <a:rPr b="1" i="1" lang="en-US" sz="1800" spc="-1" strike="noStrike" baseline="-25000">
                <a:solidFill>
                  <a:srgbClr val="404040"/>
                </a:solidFill>
                <a:latin typeface="Trebuchet MS"/>
                <a:ea typeface="DejaVu Sans"/>
              </a:rPr>
              <a:t>n</a:t>
            </a:r>
            <a:r>
              <a:rPr b="1" i="1" lang="en-US" sz="1800" spc="-1" strike="noStrike">
                <a:solidFill>
                  <a:srgbClr val="404040"/>
                </a:solidFill>
                <a:latin typeface="Trebuchet MS"/>
                <a:ea typeface="DejaVu Sans"/>
              </a:rPr>
              <a:t>  </a:t>
            </a:r>
            <a:r>
              <a:rPr b="1" i="1" lang="en-US" sz="1800" spc="-1" strike="noStrike">
                <a:solidFill>
                  <a:srgbClr val="404040"/>
                </a:solidFill>
                <a:latin typeface="Trebuchet MS"/>
                <a:ea typeface="DejaVu Sans"/>
              </a:rPr>
              <a:t>	</a:t>
            </a:r>
            <a:r>
              <a:rPr b="1" i="1" lang="en-US" sz="1800" spc="-1" strike="noStrike">
                <a:solidFill>
                  <a:srgbClr val="404040"/>
                </a:solidFill>
                <a:latin typeface="Trebuchet MS"/>
                <a:ea typeface="DejaVu Sans"/>
              </a:rPr>
              <a:t>	</a:t>
            </a:r>
            <a:r>
              <a:rPr b="1" i="1" lang="en-US" sz="1800" spc="-1" strike="noStrike">
                <a:solidFill>
                  <a:srgbClr val="404040"/>
                </a:solidFill>
                <a:latin typeface="Trebuchet MS"/>
                <a:ea typeface="DejaVu Sans"/>
              </a:rPr>
              <a:t>(1)</a:t>
            </a:r>
            <a:endParaRPr b="0" lang="en-US" sz="18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ea typeface="DejaVu Sans"/>
              </a:rPr>
              <a:t>For our study we used equation(1) to make the prediction</a:t>
            </a:r>
            <a:endParaRPr b="0" lang="en-US" sz="1800" spc="-1" strike="noStrike">
              <a:latin typeface="Arial"/>
            </a:endParaRPr>
          </a:p>
          <a:p>
            <a:pPr>
              <a:lnSpc>
                <a:spcPct val="100000"/>
              </a:lnSpc>
            </a:pPr>
            <a:r>
              <a:rPr b="0" lang="en-US" sz="1800" spc="-1" strike="noStrike">
                <a:solidFill>
                  <a:srgbClr val="404040"/>
                </a:solidFill>
                <a:latin typeface="Trebuchet MS"/>
                <a:ea typeface="DejaVu Sans"/>
              </a:rPr>
              <a:t>	</a:t>
            </a:r>
            <a:endParaRPr b="0" lang="en-US" sz="1800" spc="-1" strike="noStrike">
              <a:latin typeface="Arial"/>
            </a:endParaRPr>
          </a:p>
          <a:p>
            <a:pPr>
              <a:lnSpc>
                <a:spcPct val="100000"/>
              </a:lnSpc>
            </a:pPr>
            <a:r>
              <a:rPr b="0" lang="en-US" sz="1800" spc="-1" strike="noStrike">
                <a:solidFill>
                  <a:srgbClr val="404040"/>
                </a:solidFill>
                <a:latin typeface="Trebuchet MS"/>
                <a:ea typeface="DejaVu Sans"/>
              </a:rPr>
              <a:t>	</a:t>
            </a:r>
            <a:endParaRPr b="0" lang="en-US" sz="18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677160" y="609480"/>
            <a:ext cx="8595000" cy="131904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en-US" sz="4800" spc="-1" strike="noStrike">
                <a:solidFill>
                  <a:srgbClr val="90c226"/>
                </a:solidFill>
                <a:latin typeface="Trebuchet MS"/>
                <a:ea typeface="DejaVu Sans"/>
              </a:rPr>
              <a:t>Random Forest Regression </a:t>
            </a:r>
            <a:br/>
            <a:br/>
            <a:endParaRPr b="0" lang="en-US" sz="4800" spc="-1" strike="noStrike">
              <a:latin typeface="Arial"/>
            </a:endParaRPr>
          </a:p>
        </p:txBody>
      </p:sp>
      <p:sp>
        <p:nvSpPr>
          <p:cNvPr id="124" name="CustomShape 2"/>
          <p:cNvSpPr/>
          <p:nvPr/>
        </p:nvSpPr>
        <p:spPr>
          <a:xfrm>
            <a:off x="365760" y="1058040"/>
            <a:ext cx="8595000" cy="38790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endParaRPr b="0" lang="en-US" sz="1800" spc="-1" strike="noStrike">
              <a:latin typeface="Arial"/>
            </a:endParaRPr>
          </a:p>
          <a:p>
            <a:pPr marL="343080" indent="-341280">
              <a:lnSpc>
                <a:spcPct val="100000"/>
              </a:lnSpc>
              <a:spcBef>
                <a:spcPts val="1001"/>
              </a:spcBef>
              <a:buClr>
                <a:srgbClr val="90c226"/>
              </a:buClr>
              <a:buSzPct val="80000"/>
              <a:buFont typeface="Wingdings 3" charset="2"/>
              <a:buChar char=""/>
            </a:pPr>
            <a:r>
              <a:rPr b="0" lang="en-US" sz="2400" spc="-1" strike="noStrike">
                <a:solidFill>
                  <a:srgbClr val="404040"/>
                </a:solidFill>
                <a:latin typeface="Trebuchet MS"/>
                <a:ea typeface="DejaVu Sans"/>
              </a:rPr>
              <a:t>Random forest (or random forests) is associate ensemble classifier that consists of the many decision trees and outputs the class by individual trees .The equation we are using is</a:t>
            </a:r>
            <a:endParaRPr b="0" lang="en-US" sz="2400" spc="-1" strike="noStrike">
              <a:latin typeface="Arial"/>
            </a:endParaRPr>
          </a:p>
          <a:p>
            <a:pPr>
              <a:lnSpc>
                <a:spcPct val="100000"/>
              </a:lnSpc>
              <a:spcBef>
                <a:spcPts val="1001"/>
              </a:spcBef>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                     </a:t>
            </a:r>
            <a:r>
              <a:rPr b="1" i="1" lang="en-US" sz="2400" spc="-1" strike="noStrike">
                <a:solidFill>
                  <a:srgbClr val="000000"/>
                </a:solidFill>
                <a:latin typeface="Arial"/>
                <a:ea typeface="DejaVu Sans"/>
              </a:rPr>
              <a:t>g(x)=f</a:t>
            </a:r>
            <a:r>
              <a:rPr b="1" i="1" lang="en-US" sz="2400" spc="-1" strike="noStrike" baseline="-33000">
                <a:solidFill>
                  <a:srgbClr val="000000"/>
                </a:solidFill>
                <a:latin typeface="Arial"/>
                <a:ea typeface="DejaVu Sans"/>
              </a:rPr>
              <a:t>0</a:t>
            </a:r>
            <a:r>
              <a:rPr b="1" i="1" lang="en-US" sz="2400" spc="-1" strike="noStrike">
                <a:solidFill>
                  <a:srgbClr val="000000"/>
                </a:solidFill>
                <a:latin typeface="Arial"/>
                <a:ea typeface="DejaVu Sans"/>
              </a:rPr>
              <a:t>(x)+f</a:t>
            </a:r>
            <a:r>
              <a:rPr b="1" i="1" lang="en-US" sz="2400" spc="-1" strike="noStrike" baseline="-33000">
                <a:solidFill>
                  <a:srgbClr val="000000"/>
                </a:solidFill>
                <a:latin typeface="Arial"/>
                <a:ea typeface="DejaVu Sans"/>
              </a:rPr>
              <a:t>1</a:t>
            </a:r>
            <a:r>
              <a:rPr b="1" i="1" lang="en-US" sz="2400" spc="-1" strike="noStrike">
                <a:solidFill>
                  <a:srgbClr val="000000"/>
                </a:solidFill>
                <a:latin typeface="Arial"/>
                <a:ea typeface="DejaVu Sans"/>
              </a:rPr>
              <a:t>(x)+f</a:t>
            </a:r>
            <a:r>
              <a:rPr b="1" i="1" lang="en-US" sz="2400" spc="-1" strike="noStrike" baseline="-33000">
                <a:solidFill>
                  <a:srgbClr val="000000"/>
                </a:solidFill>
                <a:latin typeface="Arial"/>
                <a:ea typeface="DejaVu Sans"/>
              </a:rPr>
              <a:t>2</a:t>
            </a:r>
            <a:r>
              <a:rPr b="1" i="1" lang="en-US" sz="2400" spc="-1" strike="noStrike">
                <a:solidFill>
                  <a:srgbClr val="000000"/>
                </a:solidFill>
                <a:latin typeface="Arial"/>
                <a:ea typeface="DejaVu Sans"/>
              </a:rPr>
              <a:t>(x)+…………..(2)</a:t>
            </a:r>
            <a:endParaRPr b="0" lang="en-US" sz="2400" spc="-1" strike="noStrike">
              <a:latin typeface="Arial"/>
            </a:endParaRPr>
          </a:p>
          <a:p>
            <a:pPr>
              <a:lnSpc>
                <a:spcPct val="100000"/>
              </a:lnSpc>
              <a:spcBef>
                <a:spcPts val="1001"/>
              </a:spcBef>
            </a:pPr>
            <a:r>
              <a:rPr b="0" lang="en-US" sz="2400" spc="-1" strike="noStrike">
                <a:solidFill>
                  <a:srgbClr val="404040"/>
                </a:solidFill>
                <a:latin typeface="Trebuchet MS"/>
                <a:ea typeface="DejaVu Sans"/>
              </a:rPr>
              <a:t>	</a:t>
            </a:r>
            <a:endParaRPr b="0" lang="en-US" sz="2400" spc="-1" strike="noStrike">
              <a:latin typeface="Arial"/>
            </a:endParaRPr>
          </a:p>
          <a:p>
            <a:pPr>
              <a:lnSpc>
                <a:spcPct val="100000"/>
              </a:lnSpc>
              <a:spcBef>
                <a:spcPts val="1001"/>
              </a:spcBef>
            </a:pPr>
            <a:endParaRPr b="0" lang="en-US" sz="2400" spc="-1" strike="noStrike">
              <a:latin typeface="Arial"/>
            </a:endParaRPr>
          </a:p>
          <a:p>
            <a:pPr>
              <a:lnSpc>
                <a:spcPct val="100000"/>
              </a:lnSpc>
              <a:spcBef>
                <a:spcPts val="1001"/>
              </a:spcBef>
            </a:pPr>
            <a:r>
              <a:rPr b="0" lang="en-US" sz="2400" spc="-1" strike="noStrike">
                <a:solidFill>
                  <a:srgbClr val="404040"/>
                </a:solidFill>
                <a:latin typeface="Trebuchet MS"/>
                <a:ea typeface="DejaVu Sans"/>
              </a:rPr>
              <a:t>	</a:t>
            </a:r>
            <a:r>
              <a:rPr b="0" lang="en-US" sz="2400" spc="-1" strike="noStrike">
                <a:solidFill>
                  <a:srgbClr val="404040"/>
                </a:solidFill>
                <a:latin typeface="Trebuchet MS"/>
                <a:ea typeface="DejaVu Sans"/>
              </a:rPr>
              <a:t>where the final model g is the sum of the base model f</a:t>
            </a:r>
            <a:r>
              <a:rPr b="0" lang="en-US" sz="2400" spc="-1" strike="noStrike" baseline="-33000">
                <a:solidFill>
                  <a:srgbClr val="404040"/>
                </a:solidFill>
                <a:latin typeface="Trebuchet MS"/>
                <a:ea typeface="DejaVu Sans"/>
              </a:rPr>
              <a:t>i </a:t>
            </a:r>
            <a:r>
              <a:rPr b="0" lang="en-US" sz="2400" spc="-1" strike="noStrike" baseline="-33000">
                <a:solidFill>
                  <a:srgbClr val="404040"/>
                </a:solidFill>
                <a:latin typeface="Trebuchet MS"/>
                <a:ea typeface="DejaVu Sans"/>
              </a:rPr>
              <a:t>	</a:t>
            </a:r>
            <a:r>
              <a:rPr b="0" lang="en-US" sz="2400" spc="-1" strike="noStrike">
                <a:solidFill>
                  <a:srgbClr val="404040"/>
                </a:solidFill>
                <a:latin typeface="Trebuchet MS"/>
                <a:ea typeface="DejaVu Sans"/>
              </a:rPr>
              <a:t>.each model is a separate decision tree .all the models </a:t>
            </a:r>
            <a:r>
              <a:rPr b="0" lang="en-US" sz="2400" spc="-1" strike="noStrike">
                <a:solidFill>
                  <a:srgbClr val="404040"/>
                </a:solidFill>
                <a:latin typeface="Trebuchet MS"/>
                <a:ea typeface="DejaVu Sans"/>
              </a:rPr>
              <a:t>	</a:t>
            </a:r>
            <a:r>
              <a:rPr b="0" lang="en-US" sz="2400" spc="-1" strike="noStrike">
                <a:solidFill>
                  <a:srgbClr val="404040"/>
                </a:solidFill>
                <a:latin typeface="Trebuchet MS"/>
                <a:ea typeface="DejaVu Sans"/>
              </a:rPr>
              <a:t>are constructed independently using a sub-sample of </a:t>
            </a:r>
            <a:r>
              <a:rPr b="0" lang="en-US" sz="2400" spc="-1" strike="noStrike">
                <a:solidFill>
                  <a:srgbClr val="404040"/>
                </a:solidFill>
                <a:latin typeface="Trebuchet MS"/>
                <a:ea typeface="DejaVu Sans"/>
              </a:rPr>
              <a:t>	</a:t>
            </a:r>
            <a:r>
              <a:rPr b="0" lang="en-US" sz="2400" spc="-1" strike="noStrike">
                <a:solidFill>
                  <a:srgbClr val="404040"/>
                </a:solidFill>
                <a:latin typeface="Trebuchet MS"/>
                <a:ea typeface="DejaVu Sans"/>
              </a:rPr>
              <a:t>data  </a:t>
            </a:r>
            <a:endParaRPr b="0" lang="en-US" sz="2400" spc="-1" strike="noStrike">
              <a:latin typeface="Arial"/>
            </a:endParaRPr>
          </a:p>
          <a:p>
            <a:pPr>
              <a:lnSpc>
                <a:spcPct val="100000"/>
              </a:lnSpc>
              <a:spcBef>
                <a:spcPts val="1001"/>
              </a:spcBef>
            </a:pPr>
            <a:endParaRPr b="0" lang="en-US" sz="24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TM02900688[[fn=Facet]]</Template>
  <TotalTime>1207</TotalTime>
  <Application>LibreOffice/5.4.7.2$Linux_X86_64 LibreOffice_project/40$Build-2</Application>
  <Company>diakov.net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2016-11-02T16:32:57Z</dcterms:created>
  <dc:creator>RePack by Diakov</dc:creator>
  <dc:description/>
  <dc:language>en-US</dc:language>
  <cp:lastModifiedBy/>
  <dcterms:modified xsi:type="dcterms:W3CDTF">2018-11-27T18:12:03Z</dcterms:modified>
  <cp:revision>95</cp:revision>
  <dc:subject/>
  <dc:title>Rice Yield Prediction Model using Data Mining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diakov.net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16</vt:i4>
  </property>
</Properties>
</file>