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277" r:id="rId3"/>
    <p:sldId id="364" r:id="rId4"/>
    <p:sldId id="365" r:id="rId5"/>
    <p:sldId id="366" r:id="rId6"/>
    <p:sldId id="367" r:id="rId7"/>
    <p:sldId id="368" r:id="rId8"/>
    <p:sldId id="391" r:id="rId9"/>
    <p:sldId id="392" r:id="rId10"/>
    <p:sldId id="369" r:id="rId11"/>
    <p:sldId id="370" r:id="rId12"/>
    <p:sldId id="395" r:id="rId13"/>
    <p:sldId id="396" r:id="rId14"/>
    <p:sldId id="397" r:id="rId15"/>
    <p:sldId id="398" r:id="rId16"/>
    <p:sldId id="399" r:id="rId17"/>
    <p:sldId id="400" r:id="rId18"/>
    <p:sldId id="401" r:id="rId19"/>
    <p:sldId id="402" r:id="rId20"/>
    <p:sldId id="403" r:id="rId21"/>
    <p:sldId id="404" r:id="rId22"/>
    <p:sldId id="405" r:id="rId23"/>
    <p:sldId id="406" r:id="rId24"/>
    <p:sldId id="407" r:id="rId25"/>
    <p:sldId id="408" r:id="rId26"/>
    <p:sldId id="371" r:id="rId27"/>
    <p:sldId id="372" r:id="rId28"/>
    <p:sldId id="373" r:id="rId29"/>
    <p:sldId id="374" r:id="rId30"/>
    <p:sldId id="375" r:id="rId31"/>
    <p:sldId id="393" r:id="rId32"/>
    <p:sldId id="376" r:id="rId33"/>
    <p:sldId id="377" r:id="rId34"/>
    <p:sldId id="394" r:id="rId35"/>
    <p:sldId id="378" r:id="rId36"/>
    <p:sldId id="379" r:id="rId37"/>
    <p:sldId id="380" r:id="rId38"/>
    <p:sldId id="381" r:id="rId39"/>
    <p:sldId id="382" r:id="rId40"/>
    <p:sldId id="383" r:id="rId41"/>
    <p:sldId id="384" r:id="rId42"/>
    <p:sldId id="385" r:id="rId43"/>
    <p:sldId id="386" r:id="rId44"/>
    <p:sldId id="387" r:id="rId45"/>
    <p:sldId id="388" r:id="rId46"/>
    <p:sldId id="389" r:id="rId47"/>
    <p:sldId id="390"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396" autoAdjust="0"/>
    <p:restoredTop sz="94660"/>
  </p:normalViewPr>
  <p:slideViewPr>
    <p:cSldViewPr snapToGrid="0">
      <p:cViewPr>
        <p:scale>
          <a:sx n="50" d="100"/>
          <a:sy n="50" d="100"/>
        </p:scale>
        <p:origin x="848" y="3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6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F7FB31-297F-4F13-AC4B-DDA2CBF43AF3}" type="datetimeFigureOut">
              <a:rPr lang="en-US" smtClean="0"/>
              <a:t>11/15/2017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F61770-1344-47A0-B9B3-679B98C27A61}" type="slidenum">
              <a:rPr lang="en-US" smtClean="0"/>
              <a:t>‹#›</a:t>
            </a:fld>
            <a:endParaRPr lang="en-US"/>
          </a:p>
        </p:txBody>
      </p:sp>
    </p:spTree>
    <p:extLst>
      <p:ext uri="{BB962C8B-B14F-4D97-AF65-F5344CB8AC3E}">
        <p14:creationId xmlns:p14="http://schemas.microsoft.com/office/powerpoint/2010/main" val="13344970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6BBED1-5A6B-4CE7-B7EF-61EE26540900}" type="slidenum">
              <a:rPr lang="en-US"/>
              <a:t>4</a:t>
            </a:fld>
            <a:endParaRPr lang="en-US"/>
          </a:p>
        </p:txBody>
      </p:sp>
    </p:spTree>
    <p:extLst>
      <p:ext uri="{BB962C8B-B14F-4D97-AF65-F5344CB8AC3E}">
        <p14:creationId xmlns:p14="http://schemas.microsoft.com/office/powerpoint/2010/main" val="2797166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FD4D2-6580-4585-93C6-FFA1562DF2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00BDA7-E953-4055-AB57-F163C4FA4C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B4E45A6-3581-46E6-838D-D54D8FF5ED4F}"/>
              </a:ext>
            </a:extLst>
          </p:cNvPr>
          <p:cNvSpPr>
            <a:spLocks noGrp="1"/>
          </p:cNvSpPr>
          <p:nvPr>
            <p:ph type="dt" sz="half" idx="10"/>
          </p:nvPr>
        </p:nvSpPr>
        <p:spPr/>
        <p:txBody>
          <a:bodyPr/>
          <a:lstStyle/>
          <a:p>
            <a:fld id="{38DC82AF-E2A8-4813-A2C1-76F43928D767}" type="datetimeFigureOut">
              <a:rPr lang="en-US" smtClean="0"/>
              <a:t>11/15/2017</a:t>
            </a:fld>
            <a:endParaRPr lang="en-US"/>
          </a:p>
        </p:txBody>
      </p:sp>
      <p:sp>
        <p:nvSpPr>
          <p:cNvPr id="5" name="Footer Placeholder 4">
            <a:extLst>
              <a:ext uri="{FF2B5EF4-FFF2-40B4-BE49-F238E27FC236}">
                <a16:creationId xmlns:a16="http://schemas.microsoft.com/office/drawing/2014/main" id="{2E31D0D5-B6EE-4923-A250-08995BE3F3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57E545-4B45-4CE0-AC26-B9F4CFECE105}"/>
              </a:ext>
            </a:extLst>
          </p:cNvPr>
          <p:cNvSpPr>
            <a:spLocks noGrp="1"/>
          </p:cNvSpPr>
          <p:nvPr>
            <p:ph type="sldNum" sz="quarter" idx="12"/>
          </p:nvPr>
        </p:nvSpPr>
        <p:spPr/>
        <p:txBody>
          <a:bodyPr/>
          <a:lstStyle/>
          <a:p>
            <a:fld id="{F5AF39A7-93DC-4AD4-B7A6-92886F453ED9}" type="slidenum">
              <a:rPr lang="en-US" smtClean="0"/>
              <a:t>‹#›</a:t>
            </a:fld>
            <a:endParaRPr lang="en-US"/>
          </a:p>
        </p:txBody>
      </p:sp>
    </p:spTree>
    <p:extLst>
      <p:ext uri="{BB962C8B-B14F-4D97-AF65-F5344CB8AC3E}">
        <p14:creationId xmlns:p14="http://schemas.microsoft.com/office/powerpoint/2010/main" val="1703782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D4B03-870F-4FF2-AA09-8709C1107E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D132652-52AD-4E2F-85C9-7797F275DD4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C8B74B-AB3F-4DB4-A6B0-9B2A64CDBFC1}"/>
              </a:ext>
            </a:extLst>
          </p:cNvPr>
          <p:cNvSpPr>
            <a:spLocks noGrp="1"/>
          </p:cNvSpPr>
          <p:nvPr>
            <p:ph type="dt" sz="half" idx="10"/>
          </p:nvPr>
        </p:nvSpPr>
        <p:spPr/>
        <p:txBody>
          <a:bodyPr/>
          <a:lstStyle/>
          <a:p>
            <a:fld id="{38DC82AF-E2A8-4813-A2C1-76F43928D767}" type="datetimeFigureOut">
              <a:rPr lang="en-US" smtClean="0"/>
              <a:t>11/15/2017</a:t>
            </a:fld>
            <a:endParaRPr lang="en-US"/>
          </a:p>
        </p:txBody>
      </p:sp>
      <p:sp>
        <p:nvSpPr>
          <p:cNvPr id="5" name="Footer Placeholder 4">
            <a:extLst>
              <a:ext uri="{FF2B5EF4-FFF2-40B4-BE49-F238E27FC236}">
                <a16:creationId xmlns:a16="http://schemas.microsoft.com/office/drawing/2014/main" id="{6CD55B60-7B2F-464F-AC2C-B0C5D472C4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59C141-C69F-4115-B299-88022CCF0ACF}"/>
              </a:ext>
            </a:extLst>
          </p:cNvPr>
          <p:cNvSpPr>
            <a:spLocks noGrp="1"/>
          </p:cNvSpPr>
          <p:nvPr>
            <p:ph type="sldNum" sz="quarter" idx="12"/>
          </p:nvPr>
        </p:nvSpPr>
        <p:spPr/>
        <p:txBody>
          <a:bodyPr/>
          <a:lstStyle/>
          <a:p>
            <a:fld id="{F5AF39A7-93DC-4AD4-B7A6-92886F453ED9}" type="slidenum">
              <a:rPr lang="en-US" smtClean="0"/>
              <a:t>‹#›</a:t>
            </a:fld>
            <a:endParaRPr lang="en-US"/>
          </a:p>
        </p:txBody>
      </p:sp>
    </p:spTree>
    <p:extLst>
      <p:ext uri="{BB962C8B-B14F-4D97-AF65-F5344CB8AC3E}">
        <p14:creationId xmlns:p14="http://schemas.microsoft.com/office/powerpoint/2010/main" val="2625346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06C70A-E349-44F4-BC11-ADEADBAB55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9AB28EE-2AB0-4153-97BC-C4022914E90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B6D245-5B7F-49B9-B135-559F8FA3A6DF}"/>
              </a:ext>
            </a:extLst>
          </p:cNvPr>
          <p:cNvSpPr>
            <a:spLocks noGrp="1"/>
          </p:cNvSpPr>
          <p:nvPr>
            <p:ph type="dt" sz="half" idx="10"/>
          </p:nvPr>
        </p:nvSpPr>
        <p:spPr/>
        <p:txBody>
          <a:bodyPr/>
          <a:lstStyle/>
          <a:p>
            <a:fld id="{38DC82AF-E2A8-4813-A2C1-76F43928D767}" type="datetimeFigureOut">
              <a:rPr lang="en-US" smtClean="0"/>
              <a:t>11/15/2017</a:t>
            </a:fld>
            <a:endParaRPr lang="en-US"/>
          </a:p>
        </p:txBody>
      </p:sp>
      <p:sp>
        <p:nvSpPr>
          <p:cNvPr id="5" name="Footer Placeholder 4">
            <a:extLst>
              <a:ext uri="{FF2B5EF4-FFF2-40B4-BE49-F238E27FC236}">
                <a16:creationId xmlns:a16="http://schemas.microsoft.com/office/drawing/2014/main" id="{A5FD7F5C-F64D-4685-9B50-D2B25DF30F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44F08A-9137-4160-8F43-9EC3DD65C0B4}"/>
              </a:ext>
            </a:extLst>
          </p:cNvPr>
          <p:cNvSpPr>
            <a:spLocks noGrp="1"/>
          </p:cNvSpPr>
          <p:nvPr>
            <p:ph type="sldNum" sz="quarter" idx="12"/>
          </p:nvPr>
        </p:nvSpPr>
        <p:spPr/>
        <p:txBody>
          <a:bodyPr/>
          <a:lstStyle/>
          <a:p>
            <a:fld id="{F5AF39A7-93DC-4AD4-B7A6-92886F453ED9}" type="slidenum">
              <a:rPr lang="en-US" smtClean="0"/>
              <a:t>‹#›</a:t>
            </a:fld>
            <a:endParaRPr lang="en-US"/>
          </a:p>
        </p:txBody>
      </p:sp>
    </p:spTree>
    <p:extLst>
      <p:ext uri="{BB962C8B-B14F-4D97-AF65-F5344CB8AC3E}">
        <p14:creationId xmlns:p14="http://schemas.microsoft.com/office/powerpoint/2010/main" val="2483122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FA9AC-FA4F-4B1A-97A6-9F647D66DF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3EE013-E3FC-43C8-A57B-FEF17D773A2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4DE4C3-83C9-48AD-9A7F-0884D4509BBA}"/>
              </a:ext>
            </a:extLst>
          </p:cNvPr>
          <p:cNvSpPr>
            <a:spLocks noGrp="1"/>
          </p:cNvSpPr>
          <p:nvPr>
            <p:ph type="dt" sz="half" idx="10"/>
          </p:nvPr>
        </p:nvSpPr>
        <p:spPr/>
        <p:txBody>
          <a:bodyPr/>
          <a:lstStyle/>
          <a:p>
            <a:fld id="{38DC82AF-E2A8-4813-A2C1-76F43928D767}" type="datetimeFigureOut">
              <a:rPr lang="en-US" smtClean="0"/>
              <a:t>11/15/2017</a:t>
            </a:fld>
            <a:endParaRPr lang="en-US"/>
          </a:p>
        </p:txBody>
      </p:sp>
      <p:sp>
        <p:nvSpPr>
          <p:cNvPr id="5" name="Footer Placeholder 4">
            <a:extLst>
              <a:ext uri="{FF2B5EF4-FFF2-40B4-BE49-F238E27FC236}">
                <a16:creationId xmlns:a16="http://schemas.microsoft.com/office/drawing/2014/main" id="{04369343-C39D-432D-BB9E-8BC77EC4AA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C45CCE-11B1-494B-895C-EBA3137D13EB}"/>
              </a:ext>
            </a:extLst>
          </p:cNvPr>
          <p:cNvSpPr>
            <a:spLocks noGrp="1"/>
          </p:cNvSpPr>
          <p:nvPr>
            <p:ph type="sldNum" sz="quarter" idx="12"/>
          </p:nvPr>
        </p:nvSpPr>
        <p:spPr/>
        <p:txBody>
          <a:bodyPr/>
          <a:lstStyle/>
          <a:p>
            <a:fld id="{F5AF39A7-93DC-4AD4-B7A6-92886F453ED9}" type="slidenum">
              <a:rPr lang="en-US" smtClean="0"/>
              <a:t>‹#›</a:t>
            </a:fld>
            <a:endParaRPr lang="en-US"/>
          </a:p>
        </p:txBody>
      </p:sp>
    </p:spTree>
    <p:extLst>
      <p:ext uri="{BB962C8B-B14F-4D97-AF65-F5344CB8AC3E}">
        <p14:creationId xmlns:p14="http://schemas.microsoft.com/office/powerpoint/2010/main" val="2145850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00550-3346-420D-A470-E4D8D07960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4A80BCB-F9B7-4610-A938-583BF82B13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8632DE7-7B4F-4B51-9B59-21F8B04131B6}"/>
              </a:ext>
            </a:extLst>
          </p:cNvPr>
          <p:cNvSpPr>
            <a:spLocks noGrp="1"/>
          </p:cNvSpPr>
          <p:nvPr>
            <p:ph type="dt" sz="half" idx="10"/>
          </p:nvPr>
        </p:nvSpPr>
        <p:spPr/>
        <p:txBody>
          <a:bodyPr/>
          <a:lstStyle/>
          <a:p>
            <a:fld id="{38DC82AF-E2A8-4813-A2C1-76F43928D767}" type="datetimeFigureOut">
              <a:rPr lang="en-US" smtClean="0"/>
              <a:t>11/15/2017</a:t>
            </a:fld>
            <a:endParaRPr lang="en-US"/>
          </a:p>
        </p:txBody>
      </p:sp>
      <p:sp>
        <p:nvSpPr>
          <p:cNvPr id="5" name="Footer Placeholder 4">
            <a:extLst>
              <a:ext uri="{FF2B5EF4-FFF2-40B4-BE49-F238E27FC236}">
                <a16:creationId xmlns:a16="http://schemas.microsoft.com/office/drawing/2014/main" id="{6997D4E7-74B9-4547-B1F2-8CA755A018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248647-2885-4C66-985C-2578BA6A2A12}"/>
              </a:ext>
            </a:extLst>
          </p:cNvPr>
          <p:cNvSpPr>
            <a:spLocks noGrp="1"/>
          </p:cNvSpPr>
          <p:nvPr>
            <p:ph type="sldNum" sz="quarter" idx="12"/>
          </p:nvPr>
        </p:nvSpPr>
        <p:spPr/>
        <p:txBody>
          <a:bodyPr/>
          <a:lstStyle/>
          <a:p>
            <a:fld id="{F5AF39A7-93DC-4AD4-B7A6-92886F453ED9}" type="slidenum">
              <a:rPr lang="en-US" smtClean="0"/>
              <a:t>‹#›</a:t>
            </a:fld>
            <a:endParaRPr lang="en-US"/>
          </a:p>
        </p:txBody>
      </p:sp>
    </p:spTree>
    <p:extLst>
      <p:ext uri="{BB962C8B-B14F-4D97-AF65-F5344CB8AC3E}">
        <p14:creationId xmlns:p14="http://schemas.microsoft.com/office/powerpoint/2010/main" val="2334881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56D8D-FDC7-4F4C-A10F-DA0F623FE5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394A7E-58E0-413B-964D-BE1A514C1E0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833DF5B-B960-4035-9F3B-0359C841F31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9AB57C3-F0F6-4BCC-BE9D-15F6283D6C70}"/>
              </a:ext>
            </a:extLst>
          </p:cNvPr>
          <p:cNvSpPr>
            <a:spLocks noGrp="1"/>
          </p:cNvSpPr>
          <p:nvPr>
            <p:ph type="dt" sz="half" idx="10"/>
          </p:nvPr>
        </p:nvSpPr>
        <p:spPr/>
        <p:txBody>
          <a:bodyPr/>
          <a:lstStyle/>
          <a:p>
            <a:fld id="{38DC82AF-E2A8-4813-A2C1-76F43928D767}" type="datetimeFigureOut">
              <a:rPr lang="en-US" smtClean="0"/>
              <a:t>11/15/2017</a:t>
            </a:fld>
            <a:endParaRPr lang="en-US"/>
          </a:p>
        </p:txBody>
      </p:sp>
      <p:sp>
        <p:nvSpPr>
          <p:cNvPr id="6" name="Footer Placeholder 5">
            <a:extLst>
              <a:ext uri="{FF2B5EF4-FFF2-40B4-BE49-F238E27FC236}">
                <a16:creationId xmlns:a16="http://schemas.microsoft.com/office/drawing/2014/main" id="{3233C9D1-9107-4C47-9496-EA799E99CD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355BEB-2DF6-4072-9215-3FB6509A0730}"/>
              </a:ext>
            </a:extLst>
          </p:cNvPr>
          <p:cNvSpPr>
            <a:spLocks noGrp="1"/>
          </p:cNvSpPr>
          <p:nvPr>
            <p:ph type="sldNum" sz="quarter" idx="12"/>
          </p:nvPr>
        </p:nvSpPr>
        <p:spPr/>
        <p:txBody>
          <a:bodyPr/>
          <a:lstStyle/>
          <a:p>
            <a:fld id="{F5AF39A7-93DC-4AD4-B7A6-92886F453ED9}" type="slidenum">
              <a:rPr lang="en-US" smtClean="0"/>
              <a:t>‹#›</a:t>
            </a:fld>
            <a:endParaRPr lang="en-US"/>
          </a:p>
        </p:txBody>
      </p:sp>
    </p:spTree>
    <p:extLst>
      <p:ext uri="{BB962C8B-B14F-4D97-AF65-F5344CB8AC3E}">
        <p14:creationId xmlns:p14="http://schemas.microsoft.com/office/powerpoint/2010/main" val="1521392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BD1A1-A732-4BBA-9173-EB3D624AD7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02945D-DF50-4A1B-AB0E-659FAC2D6E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9CEA7EA-085F-4C58-A81D-BF2FDB4F6F1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B817677-5896-47E3-B185-29EF9492E5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0107424-9DDB-4E11-9439-9F5381D7D00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83D0E9B-F397-4A25-B199-7AA679189EDD}"/>
              </a:ext>
            </a:extLst>
          </p:cNvPr>
          <p:cNvSpPr>
            <a:spLocks noGrp="1"/>
          </p:cNvSpPr>
          <p:nvPr>
            <p:ph type="dt" sz="half" idx="10"/>
          </p:nvPr>
        </p:nvSpPr>
        <p:spPr/>
        <p:txBody>
          <a:bodyPr/>
          <a:lstStyle/>
          <a:p>
            <a:fld id="{38DC82AF-E2A8-4813-A2C1-76F43928D767}" type="datetimeFigureOut">
              <a:rPr lang="en-US" smtClean="0"/>
              <a:t>11/15/2017</a:t>
            </a:fld>
            <a:endParaRPr lang="en-US"/>
          </a:p>
        </p:txBody>
      </p:sp>
      <p:sp>
        <p:nvSpPr>
          <p:cNvPr id="8" name="Footer Placeholder 7">
            <a:extLst>
              <a:ext uri="{FF2B5EF4-FFF2-40B4-BE49-F238E27FC236}">
                <a16:creationId xmlns:a16="http://schemas.microsoft.com/office/drawing/2014/main" id="{1B206D40-2D53-4B9F-89F8-40C60FC5A0C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F6D37D-B217-4312-B820-4AE314346694}"/>
              </a:ext>
            </a:extLst>
          </p:cNvPr>
          <p:cNvSpPr>
            <a:spLocks noGrp="1"/>
          </p:cNvSpPr>
          <p:nvPr>
            <p:ph type="sldNum" sz="quarter" idx="12"/>
          </p:nvPr>
        </p:nvSpPr>
        <p:spPr/>
        <p:txBody>
          <a:bodyPr/>
          <a:lstStyle/>
          <a:p>
            <a:fld id="{F5AF39A7-93DC-4AD4-B7A6-92886F453ED9}" type="slidenum">
              <a:rPr lang="en-US" smtClean="0"/>
              <a:t>‹#›</a:t>
            </a:fld>
            <a:endParaRPr lang="en-US"/>
          </a:p>
        </p:txBody>
      </p:sp>
    </p:spTree>
    <p:extLst>
      <p:ext uri="{BB962C8B-B14F-4D97-AF65-F5344CB8AC3E}">
        <p14:creationId xmlns:p14="http://schemas.microsoft.com/office/powerpoint/2010/main" val="586739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47265-86C5-4759-8C32-130B6C3FCAC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2EC1FA-7622-4401-A40D-A7AE587378D5}"/>
              </a:ext>
            </a:extLst>
          </p:cNvPr>
          <p:cNvSpPr>
            <a:spLocks noGrp="1"/>
          </p:cNvSpPr>
          <p:nvPr>
            <p:ph type="dt" sz="half" idx="10"/>
          </p:nvPr>
        </p:nvSpPr>
        <p:spPr/>
        <p:txBody>
          <a:bodyPr/>
          <a:lstStyle/>
          <a:p>
            <a:fld id="{38DC82AF-E2A8-4813-A2C1-76F43928D767}" type="datetimeFigureOut">
              <a:rPr lang="en-US" smtClean="0"/>
              <a:t>11/15/2017</a:t>
            </a:fld>
            <a:endParaRPr lang="en-US"/>
          </a:p>
        </p:txBody>
      </p:sp>
      <p:sp>
        <p:nvSpPr>
          <p:cNvPr id="4" name="Footer Placeholder 3">
            <a:extLst>
              <a:ext uri="{FF2B5EF4-FFF2-40B4-BE49-F238E27FC236}">
                <a16:creationId xmlns:a16="http://schemas.microsoft.com/office/drawing/2014/main" id="{0CBBA931-8011-43A0-AC12-64BF6D7A045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EEDE60-68A5-4062-8975-F815BF8B7517}"/>
              </a:ext>
            </a:extLst>
          </p:cNvPr>
          <p:cNvSpPr>
            <a:spLocks noGrp="1"/>
          </p:cNvSpPr>
          <p:nvPr>
            <p:ph type="sldNum" sz="quarter" idx="12"/>
          </p:nvPr>
        </p:nvSpPr>
        <p:spPr/>
        <p:txBody>
          <a:bodyPr/>
          <a:lstStyle/>
          <a:p>
            <a:fld id="{F5AF39A7-93DC-4AD4-B7A6-92886F453ED9}" type="slidenum">
              <a:rPr lang="en-US" smtClean="0"/>
              <a:t>‹#›</a:t>
            </a:fld>
            <a:endParaRPr lang="en-US"/>
          </a:p>
        </p:txBody>
      </p:sp>
    </p:spTree>
    <p:extLst>
      <p:ext uri="{BB962C8B-B14F-4D97-AF65-F5344CB8AC3E}">
        <p14:creationId xmlns:p14="http://schemas.microsoft.com/office/powerpoint/2010/main" val="793466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D14CB0-DDBE-4930-B513-A135304CAB8D}"/>
              </a:ext>
            </a:extLst>
          </p:cNvPr>
          <p:cNvSpPr>
            <a:spLocks noGrp="1"/>
          </p:cNvSpPr>
          <p:nvPr>
            <p:ph type="dt" sz="half" idx="10"/>
          </p:nvPr>
        </p:nvSpPr>
        <p:spPr/>
        <p:txBody>
          <a:bodyPr/>
          <a:lstStyle/>
          <a:p>
            <a:fld id="{38DC82AF-E2A8-4813-A2C1-76F43928D767}" type="datetimeFigureOut">
              <a:rPr lang="en-US" smtClean="0"/>
              <a:t>11/15/2017</a:t>
            </a:fld>
            <a:endParaRPr lang="en-US"/>
          </a:p>
        </p:txBody>
      </p:sp>
      <p:sp>
        <p:nvSpPr>
          <p:cNvPr id="3" name="Footer Placeholder 2">
            <a:extLst>
              <a:ext uri="{FF2B5EF4-FFF2-40B4-BE49-F238E27FC236}">
                <a16:creationId xmlns:a16="http://schemas.microsoft.com/office/drawing/2014/main" id="{074F766B-A33F-4FCB-B0B8-089D97EB0B8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15BB2A3-6228-4772-AA6F-43333C55F2FA}"/>
              </a:ext>
            </a:extLst>
          </p:cNvPr>
          <p:cNvSpPr>
            <a:spLocks noGrp="1"/>
          </p:cNvSpPr>
          <p:nvPr>
            <p:ph type="sldNum" sz="quarter" idx="12"/>
          </p:nvPr>
        </p:nvSpPr>
        <p:spPr/>
        <p:txBody>
          <a:bodyPr/>
          <a:lstStyle/>
          <a:p>
            <a:fld id="{F5AF39A7-93DC-4AD4-B7A6-92886F453ED9}" type="slidenum">
              <a:rPr lang="en-US" smtClean="0"/>
              <a:t>‹#›</a:t>
            </a:fld>
            <a:endParaRPr lang="en-US"/>
          </a:p>
        </p:txBody>
      </p:sp>
    </p:spTree>
    <p:extLst>
      <p:ext uri="{BB962C8B-B14F-4D97-AF65-F5344CB8AC3E}">
        <p14:creationId xmlns:p14="http://schemas.microsoft.com/office/powerpoint/2010/main" val="4204268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71C37-2355-4A35-8B67-2AF30B0FB8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BC4A768-8C9C-498C-9805-2077D04B70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6112044-1B07-4AAB-89F2-C868DAB436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BA44F7F-A49D-424C-9A06-02303AD7F8A6}"/>
              </a:ext>
            </a:extLst>
          </p:cNvPr>
          <p:cNvSpPr>
            <a:spLocks noGrp="1"/>
          </p:cNvSpPr>
          <p:nvPr>
            <p:ph type="dt" sz="half" idx="10"/>
          </p:nvPr>
        </p:nvSpPr>
        <p:spPr/>
        <p:txBody>
          <a:bodyPr/>
          <a:lstStyle/>
          <a:p>
            <a:fld id="{38DC82AF-E2A8-4813-A2C1-76F43928D767}" type="datetimeFigureOut">
              <a:rPr lang="en-US" smtClean="0"/>
              <a:t>11/15/2017</a:t>
            </a:fld>
            <a:endParaRPr lang="en-US"/>
          </a:p>
        </p:txBody>
      </p:sp>
      <p:sp>
        <p:nvSpPr>
          <p:cNvPr id="6" name="Footer Placeholder 5">
            <a:extLst>
              <a:ext uri="{FF2B5EF4-FFF2-40B4-BE49-F238E27FC236}">
                <a16:creationId xmlns:a16="http://schemas.microsoft.com/office/drawing/2014/main" id="{2A5941E7-54EF-4094-B688-2C1881843F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F4292C-25D8-4D44-92DA-311AC068C828}"/>
              </a:ext>
            </a:extLst>
          </p:cNvPr>
          <p:cNvSpPr>
            <a:spLocks noGrp="1"/>
          </p:cNvSpPr>
          <p:nvPr>
            <p:ph type="sldNum" sz="quarter" idx="12"/>
          </p:nvPr>
        </p:nvSpPr>
        <p:spPr/>
        <p:txBody>
          <a:bodyPr/>
          <a:lstStyle/>
          <a:p>
            <a:fld id="{F5AF39A7-93DC-4AD4-B7A6-92886F453ED9}" type="slidenum">
              <a:rPr lang="en-US" smtClean="0"/>
              <a:t>‹#›</a:t>
            </a:fld>
            <a:endParaRPr lang="en-US"/>
          </a:p>
        </p:txBody>
      </p:sp>
    </p:spTree>
    <p:extLst>
      <p:ext uri="{BB962C8B-B14F-4D97-AF65-F5344CB8AC3E}">
        <p14:creationId xmlns:p14="http://schemas.microsoft.com/office/powerpoint/2010/main" val="859117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B7B2A-C147-4FEA-B51D-FB4F078B15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8B3399-A2F7-43EF-A603-1ABD5E1365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979A248-00B5-47DA-846D-1D28064051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37A0B4A-CB6F-436B-9FDD-D309A7AB2A35}"/>
              </a:ext>
            </a:extLst>
          </p:cNvPr>
          <p:cNvSpPr>
            <a:spLocks noGrp="1"/>
          </p:cNvSpPr>
          <p:nvPr>
            <p:ph type="dt" sz="half" idx="10"/>
          </p:nvPr>
        </p:nvSpPr>
        <p:spPr/>
        <p:txBody>
          <a:bodyPr/>
          <a:lstStyle/>
          <a:p>
            <a:fld id="{38DC82AF-E2A8-4813-A2C1-76F43928D767}" type="datetimeFigureOut">
              <a:rPr lang="en-US" smtClean="0"/>
              <a:t>11/15/2017</a:t>
            </a:fld>
            <a:endParaRPr lang="en-US"/>
          </a:p>
        </p:txBody>
      </p:sp>
      <p:sp>
        <p:nvSpPr>
          <p:cNvPr id="6" name="Footer Placeholder 5">
            <a:extLst>
              <a:ext uri="{FF2B5EF4-FFF2-40B4-BE49-F238E27FC236}">
                <a16:creationId xmlns:a16="http://schemas.microsoft.com/office/drawing/2014/main" id="{36828335-E89F-4829-ACF5-5B6607FC14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36DBF7-A9E4-4BD9-9475-0AD711F8A539}"/>
              </a:ext>
            </a:extLst>
          </p:cNvPr>
          <p:cNvSpPr>
            <a:spLocks noGrp="1"/>
          </p:cNvSpPr>
          <p:nvPr>
            <p:ph type="sldNum" sz="quarter" idx="12"/>
          </p:nvPr>
        </p:nvSpPr>
        <p:spPr/>
        <p:txBody>
          <a:bodyPr/>
          <a:lstStyle/>
          <a:p>
            <a:fld id="{F5AF39A7-93DC-4AD4-B7A6-92886F453ED9}" type="slidenum">
              <a:rPr lang="en-US" smtClean="0"/>
              <a:t>‹#›</a:t>
            </a:fld>
            <a:endParaRPr lang="en-US"/>
          </a:p>
        </p:txBody>
      </p:sp>
    </p:spTree>
    <p:extLst>
      <p:ext uri="{BB962C8B-B14F-4D97-AF65-F5344CB8AC3E}">
        <p14:creationId xmlns:p14="http://schemas.microsoft.com/office/powerpoint/2010/main" val="3422785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52C0B3-3DD1-4FA5-B903-CACAD9C3B1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0DC20BA-EA2E-43C2-8BC9-AA1EF11AAD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EA1A2E-0DE7-466B-83E0-E82882A5DD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DC82AF-E2A8-4813-A2C1-76F43928D767}" type="datetimeFigureOut">
              <a:rPr lang="en-US" smtClean="0"/>
              <a:t>11/15/2017</a:t>
            </a:fld>
            <a:endParaRPr lang="en-US"/>
          </a:p>
        </p:txBody>
      </p:sp>
      <p:sp>
        <p:nvSpPr>
          <p:cNvPr id="5" name="Footer Placeholder 4">
            <a:extLst>
              <a:ext uri="{FF2B5EF4-FFF2-40B4-BE49-F238E27FC236}">
                <a16:creationId xmlns:a16="http://schemas.microsoft.com/office/drawing/2014/main" id="{4A5A8E82-BD18-467A-97A9-4F7EC19905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FFB12F2-0957-424F-B8E0-1867F760D8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AF39A7-93DC-4AD4-B7A6-92886F453ED9}" type="slidenum">
              <a:rPr lang="en-US" smtClean="0"/>
              <a:t>‹#›</a:t>
            </a:fld>
            <a:endParaRPr lang="en-US"/>
          </a:p>
        </p:txBody>
      </p:sp>
    </p:spTree>
    <p:extLst>
      <p:ext uri="{BB962C8B-B14F-4D97-AF65-F5344CB8AC3E}">
        <p14:creationId xmlns:p14="http://schemas.microsoft.com/office/powerpoint/2010/main" val="41927540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Herdogan@pdx.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https://www.youtube.com/embed/XPlTrIjvP0g" TargetMode="External"/><Relationship Id="rId1" Type="http://schemas.openxmlformats.org/officeDocument/2006/relationships/video" Target="https://www.youtube.com/embed/wZCPGiORz8k" TargetMode="External"/><Relationship Id="rId6" Type="http://schemas.openxmlformats.org/officeDocument/2006/relationships/image" Target="../media/image3.png"/><Relationship Id="rId5" Type="http://schemas.openxmlformats.org/officeDocument/2006/relationships/image" Target="../media/image10.jpeg"/><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8.png"/></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iki.ros.org/ms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www.mathworks.com/help/robotics/examples/exchange-data-with-ros-publishers-and-subscribers.html?requestedDomain=www.mathworks.com" TargetMode="External"/><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ros.org/browse/list.php?package_type=package&amp;distro=indigo"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wiki.ros.org/catkin/commands/catkin_create_pkg" TargetMode="External"/><Relationship Id="rId7" Type="http://schemas.openxmlformats.org/officeDocument/2006/relationships/image" Target="../media/image3.png"/><Relationship Id="rId2" Type="http://schemas.openxmlformats.org/officeDocument/2006/relationships/hyperlink" Target="http://wiki.ros.org/rospack" TargetMode="External"/><Relationship Id="rId1" Type="http://schemas.openxmlformats.org/officeDocument/2006/relationships/slideLayout" Target="../slideLayouts/slideLayout2.xml"/><Relationship Id="rId6" Type="http://schemas.openxmlformats.org/officeDocument/2006/relationships/hyperlink" Target="http://wiki.ros.org/rqt" TargetMode="External"/><Relationship Id="rId5" Type="http://schemas.openxmlformats.org/officeDocument/2006/relationships/hyperlink" Target="http://wiki.ros.org/rosdep" TargetMode="External"/><Relationship Id="rId4" Type="http://schemas.openxmlformats.org/officeDocument/2006/relationships/hyperlink" Target="http://wiki.ros.org/catkin/commands/catkin_make" TargetMode="External"/></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ideo" Target="https://www.youtube.com/embed/Z70_3wMFO24" TargetMode="Externa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1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0" name="Freeform: Shap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2" name="Freeform 2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2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2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7AC995-921F-4BD7-A6F6-A0A1D01CACC8}"/>
              </a:ext>
            </a:extLst>
          </p:cNvPr>
          <p:cNvSpPr>
            <a:spLocks noGrp="1"/>
          </p:cNvSpPr>
          <p:nvPr>
            <p:ph type="ctrTitle"/>
          </p:nvPr>
        </p:nvSpPr>
        <p:spPr>
          <a:xfrm>
            <a:off x="1524000" y="2245809"/>
            <a:ext cx="9144000" cy="1564716"/>
          </a:xfrm>
        </p:spPr>
        <p:txBody>
          <a:bodyPr>
            <a:normAutofit/>
          </a:bodyPr>
          <a:lstStyle/>
          <a:p>
            <a:pPr algn="l"/>
            <a:r>
              <a:rPr lang="en-US" sz="4800" b="1" dirty="0"/>
              <a:t>ECE 478-578</a:t>
            </a:r>
            <a:br>
              <a:rPr lang="en-US" sz="4800" b="1" dirty="0"/>
            </a:br>
            <a:r>
              <a:rPr lang="en-US" sz="4800" b="1" dirty="0"/>
              <a:t>Intelligent Robotics I</a:t>
            </a:r>
          </a:p>
        </p:txBody>
      </p:sp>
      <p:sp>
        <p:nvSpPr>
          <p:cNvPr id="3" name="Subtitle 2">
            <a:extLst>
              <a:ext uri="{FF2B5EF4-FFF2-40B4-BE49-F238E27FC236}">
                <a16:creationId xmlns:a16="http://schemas.microsoft.com/office/drawing/2014/main" id="{4B30035F-FFE6-4840-92E8-2559F646D546}"/>
              </a:ext>
            </a:extLst>
          </p:cNvPr>
          <p:cNvSpPr>
            <a:spLocks noGrp="1"/>
          </p:cNvSpPr>
          <p:nvPr>
            <p:ph type="subTitle" idx="1"/>
          </p:nvPr>
        </p:nvSpPr>
        <p:spPr>
          <a:xfrm>
            <a:off x="1524000" y="3859965"/>
            <a:ext cx="9144000" cy="572583"/>
          </a:xfrm>
        </p:spPr>
        <p:txBody>
          <a:bodyPr>
            <a:noAutofit/>
          </a:bodyPr>
          <a:lstStyle/>
          <a:p>
            <a:pPr algn="l"/>
            <a:r>
              <a:rPr lang="en-US" sz="1600" b="1" dirty="0"/>
              <a:t>PhD. </a:t>
            </a:r>
            <a:r>
              <a:rPr lang="en-US" sz="1600" b="1" dirty="0" err="1"/>
              <a:t>Husnu</a:t>
            </a:r>
            <a:r>
              <a:rPr lang="en-US" sz="1600" b="1" dirty="0"/>
              <a:t> Melih Erdogan – Electrical &amp; Computer Engineering</a:t>
            </a:r>
          </a:p>
          <a:p>
            <a:pPr algn="l"/>
            <a:r>
              <a:rPr lang="en-US" sz="1600" b="1" dirty="0">
                <a:hlinkClick r:id="rId2"/>
              </a:rPr>
              <a:t>herdogan@pdx.edu</a:t>
            </a:r>
            <a:r>
              <a:rPr lang="en-US" sz="1600" b="1" dirty="0"/>
              <a:t> Teaching Assistant – Lab Assistant</a:t>
            </a:r>
          </a:p>
        </p:txBody>
      </p:sp>
      <p:pic>
        <p:nvPicPr>
          <p:cNvPr id="15" name="Picture 14">
            <a:extLst>
              <a:ext uri="{FF2B5EF4-FFF2-40B4-BE49-F238E27FC236}">
                <a16:creationId xmlns:a16="http://schemas.microsoft.com/office/drawing/2014/main" id="{0A6C74A1-F778-457F-AA94-799CD2C9640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09620" y="5262513"/>
            <a:ext cx="3791089" cy="1015893"/>
          </a:xfrm>
          <a:prstGeom prst="rect">
            <a:avLst/>
          </a:prstGeom>
        </p:spPr>
      </p:pic>
    </p:spTree>
    <p:extLst>
      <p:ext uri="{BB962C8B-B14F-4D97-AF65-F5344CB8AC3E}">
        <p14:creationId xmlns:p14="http://schemas.microsoft.com/office/powerpoint/2010/main" val="1075858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Turtlebot</a:t>
            </a:r>
            <a:endParaRPr lang="en-US" b="1" dirty="0"/>
          </a:p>
        </p:txBody>
      </p:sp>
      <p:pic>
        <p:nvPicPr>
          <p:cNvPr id="5" name="wZCPGiORz8k"/>
          <p:cNvPicPr>
            <a:picLocks noRot="1" noChangeAspect="1"/>
          </p:cNvPicPr>
          <p:nvPr>
            <a:videoFile r:link="rId1"/>
          </p:nvPr>
        </p:nvPicPr>
        <p:blipFill>
          <a:blip r:embed="rId4"/>
          <a:stretch>
            <a:fillRect/>
          </a:stretch>
        </p:blipFill>
        <p:spPr>
          <a:xfrm>
            <a:off x="838200" y="1842679"/>
            <a:ext cx="5037909" cy="2833824"/>
          </a:xfrm>
          <a:prstGeom prst="rect">
            <a:avLst/>
          </a:prstGeom>
        </p:spPr>
      </p:pic>
      <p:pic>
        <p:nvPicPr>
          <p:cNvPr id="6" name="XPlTrIjvP0g"/>
          <p:cNvPicPr>
            <a:picLocks noRot="1" noChangeAspect="1"/>
          </p:cNvPicPr>
          <p:nvPr>
            <a:videoFile r:link="rId2"/>
          </p:nvPr>
        </p:nvPicPr>
        <p:blipFill>
          <a:blip r:embed="rId5"/>
          <a:stretch>
            <a:fillRect/>
          </a:stretch>
        </p:blipFill>
        <p:spPr>
          <a:xfrm>
            <a:off x="6318069" y="1842679"/>
            <a:ext cx="5037909" cy="2833824"/>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376745" y="5930538"/>
            <a:ext cx="2632375" cy="705394"/>
          </a:xfrm>
          <a:prstGeom prst="rect">
            <a:avLst/>
          </a:prstGeom>
        </p:spPr>
      </p:pic>
    </p:spTree>
    <p:extLst>
      <p:ext uri="{BB962C8B-B14F-4D97-AF65-F5344CB8AC3E}">
        <p14:creationId xmlns:p14="http://schemas.microsoft.com/office/powerpoint/2010/main" val="2575021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ROS Philosophy</a:t>
            </a:r>
          </a:p>
        </p:txBody>
      </p:sp>
      <p:sp>
        <p:nvSpPr>
          <p:cNvPr id="3" name="Content Placeholder 2"/>
          <p:cNvSpPr>
            <a:spLocks noGrp="1"/>
          </p:cNvSpPr>
          <p:nvPr>
            <p:ph idx="1"/>
          </p:nvPr>
        </p:nvSpPr>
        <p:spPr>
          <a:xfrm>
            <a:off x="838199" y="1825625"/>
            <a:ext cx="10965873" cy="4750666"/>
          </a:xfrm>
        </p:spPr>
        <p:txBody>
          <a:bodyPr>
            <a:normAutofit fontScale="85000" lnSpcReduction="20000"/>
          </a:bodyPr>
          <a:lstStyle/>
          <a:p>
            <a:r>
              <a:rPr lang="en-US" b="1" dirty="0"/>
              <a:t>Peer to Peer</a:t>
            </a:r>
          </a:p>
          <a:p>
            <a:pPr lvl="1"/>
            <a:r>
              <a:rPr lang="en-US" dirty="0"/>
              <a:t>Individual programs communicate over defined API (ROS messages, services)</a:t>
            </a:r>
          </a:p>
          <a:p>
            <a:r>
              <a:rPr lang="en-US" b="1" dirty="0"/>
              <a:t>Distributed</a:t>
            </a:r>
          </a:p>
          <a:p>
            <a:pPr lvl="1"/>
            <a:r>
              <a:rPr lang="en-US" dirty="0"/>
              <a:t>Programs can be run on multiple computers and communicate over the network.</a:t>
            </a:r>
          </a:p>
          <a:p>
            <a:r>
              <a:rPr lang="en-US" b="1" dirty="0"/>
              <a:t>Supports Multiple Languages</a:t>
            </a:r>
          </a:p>
          <a:p>
            <a:pPr lvl="1"/>
            <a:r>
              <a:rPr lang="en-US" dirty="0"/>
              <a:t>ROS modules can be written in any language for which a client library exist (C++, Python, MATLAB, Java, etc.)</a:t>
            </a:r>
          </a:p>
          <a:p>
            <a:r>
              <a:rPr lang="en-US" b="1" dirty="0"/>
              <a:t>Light-weight</a:t>
            </a:r>
          </a:p>
          <a:p>
            <a:pPr lvl="1"/>
            <a:r>
              <a:rPr lang="en-US" dirty="0"/>
              <a:t>Stand-alone libraries are wrapped around with in a thin ROS layer.</a:t>
            </a:r>
          </a:p>
          <a:p>
            <a:pPr lvl="1"/>
            <a:r>
              <a:rPr lang="en-US" dirty="0"/>
              <a:t>It doesn’t mean ROS doesn’t use your CPU or don’t need a powerful PC.</a:t>
            </a:r>
          </a:p>
          <a:p>
            <a:pPr lvl="1"/>
            <a:r>
              <a:rPr lang="en-US" dirty="0"/>
              <a:t>Some packages could use all almost your system resources. </a:t>
            </a:r>
          </a:p>
          <a:p>
            <a:r>
              <a:rPr lang="en-US" b="1" dirty="0"/>
              <a:t>Free and Open-Source</a:t>
            </a:r>
          </a:p>
          <a:p>
            <a:pPr lvl="1"/>
            <a:r>
              <a:rPr lang="en-US" dirty="0"/>
              <a:t>It is totally free and supported by a considerably large community. </a:t>
            </a:r>
          </a:p>
          <a:p>
            <a:pPr lvl="1"/>
            <a:r>
              <a:rPr lang="en-US" dirty="0"/>
              <a:t>It is backed by many universities and industrial companies.</a:t>
            </a:r>
          </a:p>
          <a:p>
            <a:pPr lvl="1"/>
            <a:r>
              <a:rPr lang="en-US" dirty="0"/>
              <a:t>It becomes a standard in the robotics field.</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76745" y="5930538"/>
            <a:ext cx="2632375" cy="705394"/>
          </a:xfrm>
          <a:prstGeom prst="rect">
            <a:avLst/>
          </a:prstGeom>
        </p:spPr>
      </p:pic>
    </p:spTree>
    <p:extLst>
      <p:ext uri="{BB962C8B-B14F-4D97-AF65-F5344CB8AC3E}">
        <p14:creationId xmlns:p14="http://schemas.microsoft.com/office/powerpoint/2010/main" val="1999438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ROS Core Components</a:t>
            </a:r>
            <a:endParaRPr lang="en-US" b="1" dirty="0"/>
          </a:p>
        </p:txBody>
      </p:sp>
      <p:sp>
        <p:nvSpPr>
          <p:cNvPr id="3" name="Content Placeholder 2"/>
          <p:cNvSpPr>
            <a:spLocks noGrp="1"/>
          </p:cNvSpPr>
          <p:nvPr>
            <p:ph idx="1"/>
          </p:nvPr>
        </p:nvSpPr>
        <p:spPr>
          <a:xfrm>
            <a:off x="838200" y="1690688"/>
            <a:ext cx="10515600" cy="4351338"/>
          </a:xfrm>
        </p:spPr>
        <p:txBody>
          <a:bodyPr/>
          <a:lstStyle/>
          <a:p>
            <a:r>
              <a:rPr lang="en-US" sz="3200" dirty="0" smtClean="0"/>
              <a:t>There are three core components:</a:t>
            </a:r>
          </a:p>
          <a:p>
            <a:pPr marL="0" indent="0">
              <a:buNone/>
            </a:pPr>
            <a:endParaRPr lang="en-US" sz="3200" dirty="0" smtClean="0"/>
          </a:p>
          <a:p>
            <a:pPr lvl="1"/>
            <a:r>
              <a:rPr lang="en-US" sz="3200" dirty="0"/>
              <a:t>Communications </a:t>
            </a:r>
            <a:r>
              <a:rPr lang="en-US" sz="3200" dirty="0" smtClean="0"/>
              <a:t>Infrastructure</a:t>
            </a:r>
          </a:p>
          <a:p>
            <a:pPr lvl="1"/>
            <a:r>
              <a:rPr lang="en-US" sz="3200" dirty="0" smtClean="0"/>
              <a:t>Robot-Specific </a:t>
            </a:r>
            <a:r>
              <a:rPr lang="en-US" sz="3200" dirty="0"/>
              <a:t>Features </a:t>
            </a:r>
            <a:endParaRPr lang="en-US" sz="3200" dirty="0" smtClean="0"/>
          </a:p>
          <a:p>
            <a:pPr lvl="1"/>
            <a:r>
              <a:rPr lang="en-US" sz="3200" dirty="0" smtClean="0"/>
              <a:t>Tools</a:t>
            </a:r>
          </a:p>
          <a:p>
            <a:endParaRPr lang="en-US" b="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76745" y="5930538"/>
            <a:ext cx="2632375" cy="705394"/>
          </a:xfrm>
          <a:prstGeom prst="rect">
            <a:avLst/>
          </a:prstGeom>
        </p:spPr>
      </p:pic>
    </p:spTree>
    <p:extLst>
      <p:ext uri="{BB962C8B-B14F-4D97-AF65-F5344CB8AC3E}">
        <p14:creationId xmlns:p14="http://schemas.microsoft.com/office/powerpoint/2010/main" val="1315618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Communications Infrastructure</a:t>
            </a:r>
            <a:br>
              <a:rPr lang="en-US" b="1" dirty="0"/>
            </a:br>
            <a:endParaRPr lang="en-US" b="1" dirty="0"/>
          </a:p>
        </p:txBody>
      </p:sp>
      <p:sp>
        <p:nvSpPr>
          <p:cNvPr id="3" name="Content Placeholder 2"/>
          <p:cNvSpPr>
            <a:spLocks noGrp="1"/>
          </p:cNvSpPr>
          <p:nvPr>
            <p:ph idx="1"/>
          </p:nvPr>
        </p:nvSpPr>
        <p:spPr>
          <a:xfrm>
            <a:off x="838200" y="1501775"/>
            <a:ext cx="10515600" cy="4351338"/>
          </a:xfrm>
        </p:spPr>
        <p:txBody>
          <a:bodyPr/>
          <a:lstStyle/>
          <a:p>
            <a:pPr fontAlgn="base"/>
            <a:r>
              <a:rPr lang="en-US" dirty="0"/>
              <a:t>At the lowest level, ROS offers a message passing interface that provides inter-process communication and is commonly referred to as a middleware</a:t>
            </a:r>
            <a:r>
              <a:rPr lang="en-US" dirty="0" smtClean="0"/>
              <a:t>.</a:t>
            </a:r>
          </a:p>
          <a:p>
            <a:pPr marL="0" indent="0" fontAlgn="base">
              <a:buNone/>
            </a:pPr>
            <a:endParaRPr lang="en-US" dirty="0"/>
          </a:p>
          <a:p>
            <a:pPr fontAlgn="base"/>
            <a:r>
              <a:rPr lang="en-US" dirty="0"/>
              <a:t>The ROS middleware provides these facilities:</a:t>
            </a:r>
          </a:p>
          <a:p>
            <a:pPr lvl="1" fontAlgn="base"/>
            <a:r>
              <a:rPr lang="en-US" dirty="0"/>
              <a:t>publish/subscribe anonymous message passing</a:t>
            </a:r>
          </a:p>
          <a:p>
            <a:pPr lvl="1" fontAlgn="base"/>
            <a:r>
              <a:rPr lang="en-US" dirty="0"/>
              <a:t>recording and playback of messages</a:t>
            </a:r>
          </a:p>
          <a:p>
            <a:pPr lvl="1" fontAlgn="base"/>
            <a:r>
              <a:rPr lang="en-US" dirty="0"/>
              <a:t>request/response remote procedure calls</a:t>
            </a:r>
          </a:p>
          <a:p>
            <a:pPr lvl="1" fontAlgn="base"/>
            <a:r>
              <a:rPr lang="en-US" dirty="0"/>
              <a:t>distributed parameter system</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76745" y="5930538"/>
            <a:ext cx="2632375" cy="705394"/>
          </a:xfrm>
          <a:prstGeom prst="rect">
            <a:avLst/>
          </a:prstGeom>
        </p:spPr>
      </p:pic>
    </p:spTree>
    <p:extLst>
      <p:ext uri="{BB962C8B-B14F-4D97-AF65-F5344CB8AC3E}">
        <p14:creationId xmlns:p14="http://schemas.microsoft.com/office/powerpoint/2010/main" val="831177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Message Passing</a:t>
            </a:r>
            <a:endParaRPr lang="en-US" b="1" dirty="0"/>
          </a:p>
        </p:txBody>
      </p:sp>
      <p:sp>
        <p:nvSpPr>
          <p:cNvPr id="3" name="Content Placeholder 2"/>
          <p:cNvSpPr>
            <a:spLocks noGrp="1"/>
          </p:cNvSpPr>
          <p:nvPr>
            <p:ph idx="1"/>
          </p:nvPr>
        </p:nvSpPr>
        <p:spPr>
          <a:xfrm>
            <a:off x="838200" y="1825624"/>
            <a:ext cx="10515600" cy="4632325"/>
          </a:xfrm>
        </p:spPr>
        <p:txBody>
          <a:bodyPr/>
          <a:lstStyle/>
          <a:p>
            <a:r>
              <a:rPr lang="en-US" dirty="0"/>
              <a:t>A communication system is often one of the first needs to arise when implementing a new robot application</a:t>
            </a:r>
            <a:r>
              <a:rPr lang="en-US" dirty="0" smtClean="0"/>
              <a:t>.</a:t>
            </a:r>
          </a:p>
          <a:p>
            <a:r>
              <a:rPr lang="en-US" dirty="0" smtClean="0"/>
              <a:t>ROS's </a:t>
            </a:r>
            <a:r>
              <a:rPr lang="en-US" dirty="0"/>
              <a:t>built-in and well-tested messaging system saves you time by managing the details of communication between distributed nodes via the </a:t>
            </a:r>
            <a:r>
              <a:rPr lang="en-US" dirty="0"/>
              <a:t>anonymous publish/subscribe mechanism</a:t>
            </a:r>
            <a:r>
              <a:rPr lang="en-US" dirty="0" smtClean="0"/>
              <a:t>.</a:t>
            </a:r>
          </a:p>
          <a:p>
            <a:r>
              <a:rPr lang="en-US" dirty="0" smtClean="0"/>
              <a:t>Another </a:t>
            </a:r>
            <a:r>
              <a:rPr lang="en-US" dirty="0"/>
              <a:t>benefit of using a message passing system is that it forces you to implement clear interfaces between the nodes in your system, thereby improving encapsulation and promoting code reuse</a:t>
            </a:r>
            <a:r>
              <a:rPr lang="en-US" dirty="0" smtClean="0"/>
              <a:t>.</a:t>
            </a:r>
          </a:p>
          <a:p>
            <a:r>
              <a:rPr lang="en-US" dirty="0" smtClean="0"/>
              <a:t> </a:t>
            </a:r>
            <a:r>
              <a:rPr lang="en-US" dirty="0"/>
              <a:t>The structure of these message interfaces is defined in the </a:t>
            </a:r>
            <a:r>
              <a:rPr lang="en-US" dirty="0"/>
              <a:t>message IDL</a:t>
            </a:r>
            <a:r>
              <a:rPr lang="en-US" dirty="0"/>
              <a:t> (Interface Description Language).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76745" y="5930538"/>
            <a:ext cx="2632375" cy="705394"/>
          </a:xfrm>
          <a:prstGeom prst="rect">
            <a:avLst/>
          </a:prstGeom>
        </p:spPr>
      </p:pic>
    </p:spTree>
    <p:extLst>
      <p:ext uri="{BB962C8B-B14F-4D97-AF65-F5344CB8AC3E}">
        <p14:creationId xmlns:p14="http://schemas.microsoft.com/office/powerpoint/2010/main" val="21462110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Recording and Playback of Messages</a:t>
            </a:r>
            <a:endParaRPr lang="en-US" b="1" dirty="0"/>
          </a:p>
        </p:txBody>
      </p:sp>
      <p:sp>
        <p:nvSpPr>
          <p:cNvPr id="3" name="Content Placeholder 2"/>
          <p:cNvSpPr>
            <a:spLocks noGrp="1"/>
          </p:cNvSpPr>
          <p:nvPr>
            <p:ph idx="1"/>
          </p:nvPr>
        </p:nvSpPr>
        <p:spPr>
          <a:xfrm>
            <a:off x="838200" y="1504950"/>
            <a:ext cx="10515600" cy="4762500"/>
          </a:xfrm>
        </p:spPr>
        <p:txBody>
          <a:bodyPr>
            <a:normAutofit fontScale="92500"/>
          </a:bodyPr>
          <a:lstStyle/>
          <a:p>
            <a:r>
              <a:rPr lang="en-US" dirty="0"/>
              <a:t>Because the publish/subscribe system is anonymous and asynchronous, the data can be easily captured and replayed without any changes to code. </a:t>
            </a:r>
            <a:endParaRPr lang="en-US" dirty="0" smtClean="0"/>
          </a:p>
          <a:p>
            <a:r>
              <a:rPr lang="en-US" dirty="0" smtClean="0"/>
              <a:t>Say </a:t>
            </a:r>
            <a:r>
              <a:rPr lang="en-US" dirty="0"/>
              <a:t>you have Task A that reads data from a sensor, and you are developing Task B that processes the data produced by Task A</a:t>
            </a:r>
            <a:r>
              <a:rPr lang="en-US" b="1" u="sng" dirty="0"/>
              <a:t>. ROS makes it easy to capture the data published by Task A to a file, and then republish that data from the file at a later time. </a:t>
            </a:r>
            <a:endParaRPr lang="en-US" b="1" u="sng" dirty="0" smtClean="0"/>
          </a:p>
          <a:p>
            <a:r>
              <a:rPr lang="en-US" dirty="0" smtClean="0"/>
              <a:t>This </a:t>
            </a:r>
            <a:r>
              <a:rPr lang="en-US" dirty="0"/>
              <a:t>is a powerful design pattern that can significantly reduce your development effort and promote flexibility and modularity in your system</a:t>
            </a:r>
            <a:r>
              <a:rPr lang="en-US" dirty="0" smtClean="0"/>
              <a:t>.</a:t>
            </a:r>
          </a:p>
          <a:p>
            <a:r>
              <a:rPr lang="en-US" dirty="0"/>
              <a:t>We can run the robot itself only a few times, recording the topics we care about, and then replay the messages on those topics many times, experimenting with the software that processes those </a:t>
            </a:r>
            <a:r>
              <a:rPr lang="en-US" dirty="0" smtClean="0"/>
              <a:t>data.</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76745" y="5930538"/>
            <a:ext cx="2632375" cy="705394"/>
          </a:xfrm>
          <a:prstGeom prst="rect">
            <a:avLst/>
          </a:prstGeom>
        </p:spPr>
      </p:pic>
    </p:spTree>
    <p:extLst>
      <p:ext uri="{BB962C8B-B14F-4D97-AF65-F5344CB8AC3E}">
        <p14:creationId xmlns:p14="http://schemas.microsoft.com/office/powerpoint/2010/main" val="654764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460500"/>
          </a:xfrm>
        </p:spPr>
        <p:txBody>
          <a:bodyPr/>
          <a:lstStyle/>
          <a:p>
            <a:r>
              <a:rPr lang="en-US" b="1" dirty="0"/>
              <a:t>Remote Procedure </a:t>
            </a:r>
            <a:r>
              <a:rPr lang="en-US" b="1" dirty="0" smtClean="0"/>
              <a:t>Calls</a:t>
            </a:r>
            <a:endParaRPr lang="en-US" dirty="0"/>
          </a:p>
        </p:txBody>
      </p:sp>
      <p:sp>
        <p:nvSpPr>
          <p:cNvPr id="3" name="Content Placeholder 2"/>
          <p:cNvSpPr>
            <a:spLocks noGrp="1"/>
          </p:cNvSpPr>
          <p:nvPr>
            <p:ph idx="1"/>
          </p:nvPr>
        </p:nvSpPr>
        <p:spPr/>
        <p:txBody>
          <a:bodyPr/>
          <a:lstStyle/>
          <a:p>
            <a:r>
              <a:rPr lang="en-US" dirty="0"/>
              <a:t>The asynchronous nature of publish/subscribe messaging works for many communication needs in robotics, but sometimes you want synchronous request/response interactions between processes. </a:t>
            </a:r>
            <a:endParaRPr lang="en-US" dirty="0" smtClean="0"/>
          </a:p>
          <a:p>
            <a:r>
              <a:rPr lang="en-US" dirty="0" smtClean="0"/>
              <a:t>The </a:t>
            </a:r>
            <a:r>
              <a:rPr lang="en-US" dirty="0"/>
              <a:t>ROS middleware provides this capability using services. Like topics, the data being sent between processes in a service call are defined with the same simple message IDL.</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76745" y="5930538"/>
            <a:ext cx="2632375" cy="705394"/>
          </a:xfrm>
          <a:prstGeom prst="rect">
            <a:avLst/>
          </a:prstGeom>
        </p:spPr>
      </p:pic>
    </p:spTree>
    <p:extLst>
      <p:ext uri="{BB962C8B-B14F-4D97-AF65-F5344CB8AC3E}">
        <p14:creationId xmlns:p14="http://schemas.microsoft.com/office/powerpoint/2010/main" val="7237373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Distributed Parameter System</a:t>
            </a:r>
            <a:br>
              <a:rPr lang="en-US" b="1" dirty="0"/>
            </a:br>
            <a:endParaRPr lang="en-US" dirty="0"/>
          </a:p>
        </p:txBody>
      </p:sp>
      <p:sp>
        <p:nvSpPr>
          <p:cNvPr id="3" name="Content Placeholder 2"/>
          <p:cNvSpPr>
            <a:spLocks noGrp="1"/>
          </p:cNvSpPr>
          <p:nvPr>
            <p:ph idx="1"/>
          </p:nvPr>
        </p:nvSpPr>
        <p:spPr/>
        <p:txBody>
          <a:bodyPr/>
          <a:lstStyle/>
          <a:p>
            <a:r>
              <a:rPr lang="en-US" dirty="0"/>
              <a:t>The ROS middleware also provides a way for tasks to share configuration information through a global key-value store. </a:t>
            </a:r>
            <a:endParaRPr lang="en-US" dirty="0" smtClean="0"/>
          </a:p>
          <a:p>
            <a:r>
              <a:rPr lang="en-US" dirty="0" smtClean="0"/>
              <a:t>This </a:t>
            </a:r>
            <a:r>
              <a:rPr lang="en-US" dirty="0"/>
              <a:t>system allows you to easily modify your task settings, and even allows tasks to change the configuration of other tasks.</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76745" y="5930538"/>
            <a:ext cx="2632375" cy="705394"/>
          </a:xfrm>
          <a:prstGeom prst="rect">
            <a:avLst/>
          </a:prstGeom>
        </p:spPr>
      </p:pic>
    </p:spTree>
    <p:extLst>
      <p:ext uri="{BB962C8B-B14F-4D97-AF65-F5344CB8AC3E}">
        <p14:creationId xmlns:p14="http://schemas.microsoft.com/office/powerpoint/2010/main" val="17847322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Robot-Specific </a:t>
            </a:r>
            <a:r>
              <a:rPr lang="en-US" b="1" dirty="0" smtClean="0"/>
              <a:t>Features</a:t>
            </a:r>
            <a:endParaRPr lang="en-US" dirty="0"/>
          </a:p>
        </p:txBody>
      </p:sp>
      <p:sp>
        <p:nvSpPr>
          <p:cNvPr id="3" name="Content Placeholder 2"/>
          <p:cNvSpPr>
            <a:spLocks noGrp="1"/>
          </p:cNvSpPr>
          <p:nvPr>
            <p:ph idx="1"/>
          </p:nvPr>
        </p:nvSpPr>
        <p:spPr>
          <a:xfrm>
            <a:off x="838200" y="1409700"/>
            <a:ext cx="10515600" cy="4972050"/>
          </a:xfrm>
        </p:spPr>
        <p:txBody>
          <a:bodyPr>
            <a:normAutofit lnSpcReduction="10000"/>
          </a:bodyPr>
          <a:lstStyle/>
          <a:p>
            <a:pPr fontAlgn="base"/>
            <a:r>
              <a:rPr lang="en-US" dirty="0" smtClean="0"/>
              <a:t>In </a:t>
            </a:r>
            <a:r>
              <a:rPr lang="en-US" dirty="0"/>
              <a:t>addition to the core middleware components, ROS provides common robot-specific libraries and tools that will get your robot up and running quickly. Here are just a few of the robot-specific capabilities that ROS provides:</a:t>
            </a:r>
          </a:p>
          <a:p>
            <a:pPr lvl="1" fontAlgn="base"/>
            <a:r>
              <a:rPr lang="en-US" dirty="0"/>
              <a:t>Standard Message Definitions for Robots</a:t>
            </a:r>
          </a:p>
          <a:p>
            <a:pPr lvl="1" fontAlgn="base"/>
            <a:r>
              <a:rPr lang="en-US" dirty="0"/>
              <a:t>Robot Geometry Library</a:t>
            </a:r>
          </a:p>
          <a:p>
            <a:pPr lvl="1" fontAlgn="base"/>
            <a:r>
              <a:rPr lang="en-US" dirty="0"/>
              <a:t>Robot Description Language</a:t>
            </a:r>
          </a:p>
          <a:p>
            <a:pPr lvl="1" fontAlgn="base"/>
            <a:r>
              <a:rPr lang="en-US" dirty="0" err="1"/>
              <a:t>Preemptable</a:t>
            </a:r>
            <a:r>
              <a:rPr lang="en-US" dirty="0"/>
              <a:t> Remote Procedure Calls</a:t>
            </a:r>
          </a:p>
          <a:p>
            <a:pPr lvl="1" fontAlgn="base"/>
            <a:r>
              <a:rPr lang="en-US" dirty="0"/>
              <a:t>Diagnostics</a:t>
            </a:r>
          </a:p>
          <a:p>
            <a:pPr lvl="1" fontAlgn="base"/>
            <a:r>
              <a:rPr lang="en-US" dirty="0"/>
              <a:t>Pose Estimation</a:t>
            </a:r>
          </a:p>
          <a:p>
            <a:pPr lvl="1" fontAlgn="base"/>
            <a:r>
              <a:rPr lang="en-US" dirty="0"/>
              <a:t>Localization</a:t>
            </a:r>
          </a:p>
          <a:p>
            <a:pPr lvl="1" fontAlgn="base"/>
            <a:r>
              <a:rPr lang="en-US" dirty="0"/>
              <a:t>Mapping</a:t>
            </a:r>
          </a:p>
          <a:p>
            <a:pPr lvl="1" fontAlgn="base"/>
            <a:r>
              <a:rPr lang="en-US" dirty="0"/>
              <a:t>Navigation</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76745" y="5930538"/>
            <a:ext cx="2632375" cy="705394"/>
          </a:xfrm>
          <a:prstGeom prst="rect">
            <a:avLst/>
          </a:prstGeom>
        </p:spPr>
      </p:pic>
    </p:spTree>
    <p:extLst>
      <p:ext uri="{BB962C8B-B14F-4D97-AF65-F5344CB8AC3E}">
        <p14:creationId xmlns:p14="http://schemas.microsoft.com/office/powerpoint/2010/main" val="6387256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Tools</a:t>
            </a:r>
            <a:endParaRPr lang="en-US" dirty="0"/>
          </a:p>
        </p:txBody>
      </p:sp>
      <p:sp>
        <p:nvSpPr>
          <p:cNvPr id="3" name="Content Placeholder 2"/>
          <p:cNvSpPr>
            <a:spLocks noGrp="1"/>
          </p:cNvSpPr>
          <p:nvPr>
            <p:ph idx="1"/>
          </p:nvPr>
        </p:nvSpPr>
        <p:spPr/>
        <p:txBody>
          <a:bodyPr>
            <a:normAutofit lnSpcReduction="10000"/>
          </a:bodyPr>
          <a:lstStyle/>
          <a:p>
            <a:r>
              <a:rPr lang="en-US" dirty="0"/>
              <a:t>One of the strongest features of ROS is the powerful development toolset. </a:t>
            </a:r>
            <a:endParaRPr lang="en-US" dirty="0" smtClean="0"/>
          </a:p>
          <a:p>
            <a:r>
              <a:rPr lang="en-US" dirty="0" smtClean="0"/>
              <a:t>These </a:t>
            </a:r>
            <a:r>
              <a:rPr lang="en-US" dirty="0"/>
              <a:t>tools support introspecting, debugging, plotting, and visualizing the state of the system being developed. </a:t>
            </a:r>
            <a:endParaRPr lang="en-US" dirty="0" smtClean="0"/>
          </a:p>
          <a:p>
            <a:r>
              <a:rPr lang="en-US" dirty="0" smtClean="0"/>
              <a:t>The </a:t>
            </a:r>
            <a:r>
              <a:rPr lang="en-US" dirty="0"/>
              <a:t>underlying publish/subscribe mechanism allows you to spontaneously </a:t>
            </a:r>
            <a:r>
              <a:rPr lang="en-US" dirty="0" smtClean="0"/>
              <a:t>do self-analysis of the </a:t>
            </a:r>
            <a:r>
              <a:rPr lang="en-US" dirty="0"/>
              <a:t>data flowing through the system, making it easy to comprehend and debug issues as they occur. </a:t>
            </a:r>
            <a:endParaRPr lang="en-US" dirty="0" smtClean="0"/>
          </a:p>
          <a:p>
            <a:r>
              <a:rPr lang="en-US" dirty="0" smtClean="0"/>
              <a:t>The </a:t>
            </a:r>
            <a:r>
              <a:rPr lang="en-US" dirty="0"/>
              <a:t>ROS tools take advantage of this introspection capability through an extensive collection of graphical and command line utilities that simplify development and debugging.</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76745" y="5930538"/>
            <a:ext cx="2632375" cy="705394"/>
          </a:xfrm>
          <a:prstGeom prst="rect">
            <a:avLst/>
          </a:prstGeom>
        </p:spPr>
      </p:pic>
    </p:spTree>
    <p:extLst>
      <p:ext uri="{BB962C8B-B14F-4D97-AF65-F5344CB8AC3E}">
        <p14:creationId xmlns:p14="http://schemas.microsoft.com/office/powerpoint/2010/main" val="3952372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21" name="Freeform 1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3" name="Freeform: Shape 2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25" name="Freeform 2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2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C98E32-9EC1-4B6F-A947-392A88B66D1A}"/>
              </a:ext>
            </a:extLst>
          </p:cNvPr>
          <p:cNvSpPr>
            <a:spLocks noGrp="1"/>
          </p:cNvSpPr>
          <p:nvPr>
            <p:ph type="title"/>
          </p:nvPr>
        </p:nvSpPr>
        <p:spPr>
          <a:xfrm>
            <a:off x="1170214" y="2646642"/>
            <a:ext cx="10314214" cy="1564716"/>
          </a:xfrm>
        </p:spPr>
        <p:txBody>
          <a:bodyPr vert="horz" lIns="91440" tIns="45720" rIns="91440" bIns="45720" rtlCol="0" anchor="b">
            <a:normAutofit fontScale="90000"/>
          </a:bodyPr>
          <a:lstStyle/>
          <a:p>
            <a:r>
              <a:rPr lang="en-US" sz="4800" b="1" kern="1200" dirty="0">
                <a:solidFill>
                  <a:schemeClr val="tx1"/>
                </a:solidFill>
                <a:latin typeface="+mj-lt"/>
                <a:ea typeface="+mj-ea"/>
                <a:cs typeface="+mj-cs"/>
              </a:rPr>
              <a:t>Lecture </a:t>
            </a:r>
            <a:r>
              <a:rPr lang="en-US" sz="4800" b="1" dirty="0" smtClean="0"/>
              <a:t>16</a:t>
            </a:r>
            <a:r>
              <a:rPr lang="en-US" sz="4800" b="1" kern="1200" dirty="0">
                <a:solidFill>
                  <a:schemeClr val="tx1"/>
                </a:solidFill>
                <a:latin typeface="+mj-lt"/>
                <a:ea typeface="+mj-ea"/>
                <a:cs typeface="+mj-cs"/>
              </a:rPr>
              <a:t/>
            </a:r>
            <a:br>
              <a:rPr lang="en-US" sz="4800" b="1" kern="1200" dirty="0">
                <a:solidFill>
                  <a:schemeClr val="tx1"/>
                </a:solidFill>
                <a:latin typeface="+mj-lt"/>
                <a:ea typeface="+mj-ea"/>
                <a:cs typeface="+mj-cs"/>
              </a:rPr>
            </a:br>
            <a:r>
              <a:rPr lang="en-US" sz="4800" b="1" kern="1200" dirty="0">
                <a:solidFill>
                  <a:schemeClr val="tx1"/>
                </a:solidFill>
                <a:latin typeface="+mj-lt"/>
                <a:ea typeface="+mj-ea"/>
                <a:cs typeface="+mj-cs"/>
              </a:rPr>
              <a:t/>
            </a:r>
            <a:br>
              <a:rPr lang="en-US" sz="4800" b="1" kern="1200" dirty="0">
                <a:solidFill>
                  <a:schemeClr val="tx1"/>
                </a:solidFill>
                <a:latin typeface="+mj-lt"/>
                <a:ea typeface="+mj-ea"/>
                <a:cs typeface="+mj-cs"/>
              </a:rPr>
            </a:br>
            <a:r>
              <a:rPr lang="en-US" sz="4800" b="1" kern="1200" dirty="0" smtClean="0">
                <a:solidFill>
                  <a:schemeClr val="tx1"/>
                </a:solidFill>
                <a:latin typeface="+mj-lt"/>
                <a:ea typeface="+mj-ea"/>
                <a:cs typeface="+mj-cs"/>
              </a:rPr>
              <a:t>Introduction to ROS</a:t>
            </a:r>
            <a:endParaRPr lang="en-US" sz="4800" b="1" kern="1200" dirty="0">
              <a:solidFill>
                <a:schemeClr val="tx1"/>
              </a:solidFill>
              <a:latin typeface="+mj-lt"/>
              <a:ea typeface="+mj-ea"/>
              <a:cs typeface="+mj-cs"/>
            </a:endParaRPr>
          </a:p>
        </p:txBody>
      </p:sp>
      <p:pic>
        <p:nvPicPr>
          <p:cNvPr id="17" name="Picture 16">
            <a:extLst>
              <a:ext uri="{FF2B5EF4-FFF2-40B4-BE49-F238E27FC236}">
                <a16:creationId xmlns:a16="http://schemas.microsoft.com/office/drawing/2014/main" id="{C817BE29-4ED9-4F12-8999-07FC3379CE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09620" y="5262513"/>
            <a:ext cx="3791089" cy="1015893"/>
          </a:xfrm>
          <a:prstGeom prst="rect">
            <a:avLst/>
          </a:prstGeom>
        </p:spPr>
      </p:pic>
      <p:pic>
        <p:nvPicPr>
          <p:cNvPr id="10" name="Picture 4">
            <a:extLst>
              <a:ext uri="{FF2B5EF4-FFF2-40B4-BE49-F238E27FC236}">
                <a16:creationId xmlns:a16="http://schemas.microsoft.com/office/drawing/2014/main" id="{3AE201CA-011D-43E5-A861-88EB3038F9C9}"/>
              </a:ext>
            </a:extLst>
          </p:cNvPr>
          <p:cNvPicPr>
            <a:picLocks noChangeAspect="1"/>
          </p:cNvPicPr>
          <p:nvPr/>
        </p:nvPicPr>
        <p:blipFill>
          <a:blip r:embed="rId3"/>
          <a:stretch>
            <a:fillRect/>
          </a:stretch>
        </p:blipFill>
        <p:spPr>
          <a:xfrm>
            <a:off x="7877692" y="2365101"/>
            <a:ext cx="3960522" cy="2127797"/>
          </a:xfrm>
          <a:prstGeom prst="rect">
            <a:avLst/>
          </a:prstGeom>
        </p:spPr>
      </p:pic>
    </p:spTree>
    <p:extLst>
      <p:ext uri="{BB962C8B-B14F-4D97-AF65-F5344CB8AC3E}">
        <p14:creationId xmlns:p14="http://schemas.microsoft.com/office/powerpoint/2010/main" val="27044333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Command-Line </a:t>
            </a:r>
            <a:r>
              <a:rPr lang="en-US" b="1" dirty="0" smtClean="0"/>
              <a:t>Tools</a:t>
            </a:r>
            <a:endParaRPr lang="en-US" dirty="0"/>
          </a:p>
        </p:txBody>
      </p:sp>
      <p:sp>
        <p:nvSpPr>
          <p:cNvPr id="3" name="Content Placeholder 2"/>
          <p:cNvSpPr>
            <a:spLocks noGrp="1"/>
          </p:cNvSpPr>
          <p:nvPr>
            <p:ph idx="1"/>
          </p:nvPr>
        </p:nvSpPr>
        <p:spPr/>
        <p:txBody>
          <a:bodyPr>
            <a:normAutofit/>
          </a:bodyPr>
          <a:lstStyle/>
          <a:p>
            <a:r>
              <a:rPr lang="en-US" dirty="0" smtClean="0"/>
              <a:t>ROS </a:t>
            </a:r>
            <a:r>
              <a:rPr lang="en-US" dirty="0"/>
              <a:t>can be used 100% without a GUI</a:t>
            </a:r>
            <a:r>
              <a:rPr lang="en-US" dirty="0" smtClean="0"/>
              <a:t>.</a:t>
            </a:r>
          </a:p>
          <a:p>
            <a:r>
              <a:rPr lang="en-US" dirty="0" smtClean="0"/>
              <a:t>All </a:t>
            </a:r>
            <a:r>
              <a:rPr lang="en-US" dirty="0"/>
              <a:t>core functionality and introspection tools are accessible via one of </a:t>
            </a:r>
            <a:r>
              <a:rPr lang="en-US" dirty="0" smtClean="0"/>
              <a:t>more than </a:t>
            </a:r>
            <a:r>
              <a:rPr lang="en-US" dirty="0"/>
              <a:t>45 </a:t>
            </a:r>
            <a:r>
              <a:rPr lang="en-US" dirty="0" smtClean="0"/>
              <a:t>ROS command </a:t>
            </a:r>
            <a:r>
              <a:rPr lang="en-US" dirty="0"/>
              <a:t>line tools. </a:t>
            </a:r>
            <a:endParaRPr lang="en-US" dirty="0" smtClean="0"/>
          </a:p>
          <a:p>
            <a:r>
              <a:rPr lang="en-US" dirty="0" smtClean="0"/>
              <a:t>There </a:t>
            </a:r>
            <a:r>
              <a:rPr lang="en-US" dirty="0"/>
              <a:t>are commands for launching groups of nodes; </a:t>
            </a:r>
            <a:endParaRPr lang="en-US" dirty="0" smtClean="0"/>
          </a:p>
          <a:p>
            <a:pPr lvl="1"/>
            <a:r>
              <a:rPr lang="en-US" dirty="0" smtClean="0"/>
              <a:t>introspecting </a:t>
            </a:r>
            <a:r>
              <a:rPr lang="en-US" dirty="0"/>
              <a:t>topics, </a:t>
            </a:r>
            <a:endParaRPr lang="en-US" dirty="0" smtClean="0"/>
          </a:p>
          <a:p>
            <a:pPr lvl="1"/>
            <a:r>
              <a:rPr lang="en-US" dirty="0" smtClean="0"/>
              <a:t>services</a:t>
            </a:r>
            <a:r>
              <a:rPr lang="en-US" dirty="0"/>
              <a:t>, </a:t>
            </a:r>
            <a:endParaRPr lang="en-US" dirty="0" smtClean="0"/>
          </a:p>
          <a:p>
            <a:r>
              <a:rPr lang="en-US" dirty="0" smtClean="0"/>
              <a:t>and </a:t>
            </a:r>
            <a:r>
              <a:rPr lang="en-US" dirty="0"/>
              <a:t>actions; </a:t>
            </a:r>
            <a:endParaRPr lang="en-US" dirty="0" smtClean="0"/>
          </a:p>
          <a:p>
            <a:pPr lvl="1"/>
            <a:r>
              <a:rPr lang="en-US" dirty="0" smtClean="0"/>
              <a:t>recording </a:t>
            </a:r>
            <a:r>
              <a:rPr lang="en-US" dirty="0"/>
              <a:t>and playing back data; </a:t>
            </a:r>
            <a:endParaRPr lang="en-US" dirty="0" smtClean="0"/>
          </a:p>
          <a:p>
            <a:pPr lvl="1"/>
            <a:r>
              <a:rPr lang="en-US" dirty="0" smtClean="0"/>
              <a:t>and </a:t>
            </a:r>
            <a:r>
              <a:rPr lang="en-US" dirty="0"/>
              <a:t>a host of other situations. </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76745" y="5930538"/>
            <a:ext cx="2632375" cy="705394"/>
          </a:xfrm>
          <a:prstGeom prst="rect">
            <a:avLst/>
          </a:prstGeom>
        </p:spPr>
      </p:pic>
    </p:spTree>
    <p:extLst>
      <p:ext uri="{BB962C8B-B14F-4D97-AF65-F5344CB8AC3E}">
        <p14:creationId xmlns:p14="http://schemas.microsoft.com/office/powerpoint/2010/main" val="15356874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rviz</a:t>
            </a:r>
            <a:endParaRPr lang="en-US" dirty="0"/>
          </a:p>
        </p:txBody>
      </p:sp>
      <p:sp>
        <p:nvSpPr>
          <p:cNvPr id="3" name="Content Placeholder 2"/>
          <p:cNvSpPr>
            <a:spLocks noGrp="1"/>
          </p:cNvSpPr>
          <p:nvPr>
            <p:ph idx="1"/>
          </p:nvPr>
        </p:nvSpPr>
        <p:spPr>
          <a:xfrm>
            <a:off x="838200" y="1542688"/>
            <a:ext cx="10515600" cy="4351338"/>
          </a:xfrm>
        </p:spPr>
        <p:txBody>
          <a:bodyPr>
            <a:normAutofit fontScale="92500" lnSpcReduction="10000"/>
          </a:bodyPr>
          <a:lstStyle/>
          <a:p>
            <a:pPr fontAlgn="base"/>
            <a:r>
              <a:rPr lang="en-US" dirty="0"/>
              <a:t>Perhaps the most well-known tool in ROS, </a:t>
            </a:r>
            <a:r>
              <a:rPr lang="en-US" dirty="0" smtClean="0"/>
              <a:t>rviz provides </a:t>
            </a:r>
            <a:r>
              <a:rPr lang="en-US" dirty="0"/>
              <a:t>general purpose, three-dimensional visualization of many sensor data types and any URDF-described robot.</a:t>
            </a:r>
          </a:p>
          <a:p>
            <a:pPr fontAlgn="base"/>
            <a:r>
              <a:rPr lang="en-US" dirty="0"/>
              <a:t>rviz can visualize many of the common message types provided in ROS, </a:t>
            </a:r>
            <a:r>
              <a:rPr lang="en-US" dirty="0" smtClean="0"/>
              <a:t>such </a:t>
            </a:r>
            <a:r>
              <a:rPr lang="en-US" dirty="0"/>
              <a:t>as </a:t>
            </a:r>
            <a:endParaRPr lang="en-US" dirty="0" smtClean="0"/>
          </a:p>
          <a:p>
            <a:pPr lvl="1" fontAlgn="base"/>
            <a:r>
              <a:rPr lang="en-US" dirty="0" smtClean="0"/>
              <a:t>laser </a:t>
            </a:r>
            <a:r>
              <a:rPr lang="en-US" dirty="0"/>
              <a:t>scans, </a:t>
            </a:r>
            <a:endParaRPr lang="en-US" dirty="0" smtClean="0"/>
          </a:p>
          <a:p>
            <a:pPr lvl="1" fontAlgn="base"/>
            <a:r>
              <a:rPr lang="en-US" dirty="0" smtClean="0"/>
              <a:t>three-dimensional </a:t>
            </a:r>
            <a:r>
              <a:rPr lang="en-US" dirty="0"/>
              <a:t>point clouds, </a:t>
            </a:r>
            <a:endParaRPr lang="en-US" dirty="0" smtClean="0"/>
          </a:p>
          <a:p>
            <a:pPr lvl="1" fontAlgn="base"/>
            <a:r>
              <a:rPr lang="en-US" dirty="0" smtClean="0"/>
              <a:t>and </a:t>
            </a:r>
            <a:r>
              <a:rPr lang="en-US" dirty="0"/>
              <a:t>camera images</a:t>
            </a:r>
            <a:r>
              <a:rPr lang="en-US" dirty="0" smtClean="0"/>
              <a:t>.</a:t>
            </a:r>
          </a:p>
          <a:p>
            <a:pPr fontAlgn="base"/>
            <a:r>
              <a:rPr lang="en-US" dirty="0" smtClean="0"/>
              <a:t>Visualizing </a:t>
            </a:r>
            <a:r>
              <a:rPr lang="en-US" dirty="0"/>
              <a:t>all of your data in the same application not only looks impressive, but also allows you to quickly see what your robot sees, and identify problems such as sensor misalignments or robot model inaccuracies.</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76745" y="5930538"/>
            <a:ext cx="2632375" cy="705394"/>
          </a:xfrm>
          <a:prstGeom prst="rect">
            <a:avLst/>
          </a:prstGeom>
        </p:spPr>
      </p:pic>
    </p:spTree>
    <p:extLst>
      <p:ext uri="{BB962C8B-B14F-4D97-AF65-F5344CB8AC3E}">
        <p14:creationId xmlns:p14="http://schemas.microsoft.com/office/powerpoint/2010/main" val="40355483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a:t>
            </a:r>
            <a:r>
              <a:rPr lang="en-US" b="1" dirty="0" smtClean="0"/>
              <a:t>viz</a:t>
            </a:r>
            <a:endParaRPr lang="en-US" b="1" dirty="0"/>
          </a:p>
        </p:txBody>
      </p:sp>
      <p:pic>
        <p:nvPicPr>
          <p:cNvPr id="4098" name="Picture 2" descr="Image result for rviz s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3457" y="1690688"/>
            <a:ext cx="7865085" cy="45624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76745" y="5930538"/>
            <a:ext cx="2632375" cy="705394"/>
          </a:xfrm>
          <a:prstGeom prst="rect">
            <a:avLst/>
          </a:prstGeom>
        </p:spPr>
      </p:pic>
    </p:spTree>
    <p:extLst>
      <p:ext uri="{BB962C8B-B14F-4D97-AF65-F5344CB8AC3E}">
        <p14:creationId xmlns:p14="http://schemas.microsoft.com/office/powerpoint/2010/main" val="37957677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a:t>
            </a:r>
            <a:r>
              <a:rPr lang="en-US" b="1" dirty="0" smtClean="0"/>
              <a:t>viz</a:t>
            </a:r>
            <a:endParaRPr lang="en-US" b="1"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76745" y="5930538"/>
            <a:ext cx="2632375" cy="705394"/>
          </a:xfrm>
          <a:prstGeom prst="rect">
            <a:avLst/>
          </a:prstGeom>
        </p:spPr>
      </p:pic>
      <p:pic>
        <p:nvPicPr>
          <p:cNvPr id="5124" name="Picture 4" descr="Image result for rviz lida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3748" y="1540505"/>
            <a:ext cx="7804503" cy="43900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74956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a:t>
            </a:r>
            <a:r>
              <a:rPr lang="en-US" b="1" dirty="0" smtClean="0"/>
              <a:t>viz</a:t>
            </a:r>
            <a:endParaRPr lang="en-US" b="1" dirty="0"/>
          </a:p>
        </p:txBody>
      </p:sp>
      <p:pic>
        <p:nvPicPr>
          <p:cNvPr id="6146" name="Picture 2" descr="Figure 5. Telepresence prototype interface within rviz. The image captured by the Kinect camera is shown in the top right corner. The red arrow, partially masked by the Kinect point cloud, shows the direction of a detected sound source. &#10;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1353" y="1690688"/>
            <a:ext cx="7308147" cy="404280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76745" y="5930538"/>
            <a:ext cx="2632375" cy="705394"/>
          </a:xfrm>
          <a:prstGeom prst="rect">
            <a:avLst/>
          </a:prstGeom>
        </p:spPr>
      </p:pic>
    </p:spTree>
    <p:extLst>
      <p:ext uri="{BB962C8B-B14F-4D97-AF65-F5344CB8AC3E}">
        <p14:creationId xmlns:p14="http://schemas.microsoft.com/office/powerpoint/2010/main" val="11761760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a:t>
            </a:r>
            <a:r>
              <a:rPr lang="en-US" b="1" dirty="0" smtClean="0"/>
              <a:t>viz</a:t>
            </a:r>
            <a:endParaRPr lang="en-US" b="1" dirty="0"/>
          </a:p>
        </p:txBody>
      </p:sp>
      <p:pic>
        <p:nvPicPr>
          <p:cNvPr id="7170"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1968500"/>
            <a:ext cx="3962400" cy="42100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76745" y="5930538"/>
            <a:ext cx="2632375" cy="705394"/>
          </a:xfrm>
          <a:prstGeom prst="rect">
            <a:avLst/>
          </a:prstGeom>
        </p:spPr>
      </p:pic>
    </p:spTree>
    <p:extLst>
      <p:ext uri="{BB962C8B-B14F-4D97-AF65-F5344CB8AC3E}">
        <p14:creationId xmlns:p14="http://schemas.microsoft.com/office/powerpoint/2010/main" val="39263588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to Install ROS?</a:t>
            </a:r>
          </a:p>
        </p:txBody>
      </p:sp>
      <p:sp>
        <p:nvSpPr>
          <p:cNvPr id="3" name="Content Placeholder 2"/>
          <p:cNvSpPr>
            <a:spLocks noGrp="1"/>
          </p:cNvSpPr>
          <p:nvPr>
            <p:ph idx="1"/>
          </p:nvPr>
        </p:nvSpPr>
        <p:spPr/>
        <p:txBody>
          <a:bodyPr/>
          <a:lstStyle/>
          <a:p>
            <a:r>
              <a:rPr lang="en-US" u="sng" dirty="0"/>
              <a:t>Installing ROS on PC – Ubuntu</a:t>
            </a:r>
          </a:p>
          <a:p>
            <a:r>
              <a:rPr lang="en-US" u="sng" dirty="0"/>
              <a:t>Installing ROS on Virtual Machine</a:t>
            </a:r>
          </a:p>
          <a:p>
            <a:r>
              <a:rPr lang="en-US" u="sng" dirty="0"/>
              <a:t>Installing ROS on Raspberry Pi 3 - Jessie</a:t>
            </a:r>
          </a:p>
          <a:p>
            <a:r>
              <a:rPr lang="en-US" u="sng" dirty="0"/>
              <a:t>Installing ROS on Raspberry Pi – Ubuntu Mate</a:t>
            </a:r>
          </a:p>
          <a:p>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76745" y="5930538"/>
            <a:ext cx="2632375" cy="705394"/>
          </a:xfrm>
          <a:prstGeom prst="rect">
            <a:avLst/>
          </a:prstGeom>
        </p:spPr>
      </p:pic>
    </p:spTree>
    <p:extLst>
      <p:ext uri="{BB962C8B-B14F-4D97-AF65-F5344CB8AC3E}">
        <p14:creationId xmlns:p14="http://schemas.microsoft.com/office/powerpoint/2010/main" val="1264343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ROS Workspace Environment</a:t>
            </a:r>
          </a:p>
        </p:txBody>
      </p:sp>
      <p:sp>
        <p:nvSpPr>
          <p:cNvPr id="3" name="Content Placeholder 2"/>
          <p:cNvSpPr>
            <a:spLocks noGrp="1"/>
          </p:cNvSpPr>
          <p:nvPr>
            <p:ph idx="1"/>
          </p:nvPr>
        </p:nvSpPr>
        <p:spPr>
          <a:xfrm>
            <a:off x="838200" y="1825625"/>
            <a:ext cx="10515600" cy="4351338"/>
          </a:xfrm>
        </p:spPr>
        <p:txBody>
          <a:bodyPr>
            <a:normAutofit/>
          </a:bodyPr>
          <a:lstStyle/>
          <a:p>
            <a:r>
              <a:rPr lang="en-US" dirty="0"/>
              <a:t>Standard name for it </a:t>
            </a:r>
            <a:r>
              <a:rPr lang="en-US" dirty="0" err="1"/>
              <a:t>catkin_ws</a:t>
            </a:r>
            <a:endParaRPr lang="en-US" dirty="0"/>
          </a:p>
          <a:p>
            <a:r>
              <a:rPr lang="en-US" dirty="0"/>
              <a:t>You can use whatever name you want.</a:t>
            </a:r>
          </a:p>
          <a:p>
            <a:r>
              <a:rPr lang="en-US" dirty="0"/>
              <a:t>Check your work space.</a:t>
            </a:r>
          </a:p>
          <a:p>
            <a:r>
              <a:rPr lang="en-US" dirty="0"/>
              <a:t>First you need to source your setup.*sh.</a:t>
            </a:r>
          </a:p>
          <a:p>
            <a:r>
              <a:rPr lang="en-US" dirty="0"/>
              <a:t>The </a:t>
            </a:r>
            <a:r>
              <a:rPr lang="en-US" dirty="0" err="1"/>
              <a:t>setup.bash</a:t>
            </a:r>
            <a:r>
              <a:rPr lang="en-US" dirty="0"/>
              <a:t> files setup your environment variables and paths.</a:t>
            </a:r>
          </a:p>
          <a:p>
            <a:pPr marL="0" indent="0">
              <a:buNone/>
            </a:pPr>
            <a:endParaRPr lang="en-US" dirty="0"/>
          </a:p>
          <a:p>
            <a:pPr marL="0" indent="0">
              <a:buNone/>
            </a:pPr>
            <a:r>
              <a:rPr lang="en-US" dirty="0"/>
              <a:t>source /opt/</a:t>
            </a:r>
            <a:r>
              <a:rPr lang="en-US" dirty="0" err="1"/>
              <a:t>ros</a:t>
            </a:r>
            <a:r>
              <a:rPr lang="en-US" dirty="0"/>
              <a:t>/&lt;distro&gt;/</a:t>
            </a:r>
            <a:r>
              <a:rPr lang="en-US" dirty="0" err="1"/>
              <a:t>setup.bash</a:t>
            </a:r>
            <a:endParaRPr lang="en-US" dirty="0"/>
          </a:p>
          <a:p>
            <a:pPr marL="0" indent="0">
              <a:buNone/>
            </a:pPr>
            <a:r>
              <a:rPr lang="en-US" dirty="0"/>
              <a:t>Ex: source /opt/</a:t>
            </a:r>
            <a:r>
              <a:rPr lang="en-US" dirty="0" err="1"/>
              <a:t>ros</a:t>
            </a:r>
            <a:r>
              <a:rPr lang="en-US" dirty="0"/>
              <a:t>/kinetic/</a:t>
            </a:r>
            <a:r>
              <a:rPr lang="en-US" dirty="0" err="1"/>
              <a:t>setup.bash</a:t>
            </a:r>
            <a:endParaRPr lang="en-US" dirty="0"/>
          </a:p>
          <a:p>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76745" y="5930538"/>
            <a:ext cx="2632375" cy="705394"/>
          </a:xfrm>
          <a:prstGeom prst="rect">
            <a:avLst/>
          </a:prstGeom>
        </p:spPr>
      </p:pic>
    </p:spTree>
    <p:extLst>
      <p:ext uri="{BB962C8B-B14F-4D97-AF65-F5344CB8AC3E}">
        <p14:creationId xmlns:p14="http://schemas.microsoft.com/office/powerpoint/2010/main" val="20323127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Create a Catkin Workspace</a:t>
            </a:r>
          </a:p>
        </p:txBody>
      </p:sp>
      <p:sp>
        <p:nvSpPr>
          <p:cNvPr id="3" name="Content Placeholder 2"/>
          <p:cNvSpPr>
            <a:spLocks noGrp="1"/>
          </p:cNvSpPr>
          <p:nvPr>
            <p:ph idx="1"/>
          </p:nvPr>
        </p:nvSpPr>
        <p:spPr>
          <a:xfrm>
            <a:off x="838200" y="1825625"/>
            <a:ext cx="10515600" cy="4815320"/>
          </a:xfrm>
        </p:spPr>
        <p:txBody>
          <a:bodyPr>
            <a:normAutofit/>
          </a:bodyPr>
          <a:lstStyle/>
          <a:p>
            <a:pPr marL="0" indent="0">
              <a:buNone/>
            </a:pPr>
            <a:r>
              <a:rPr lang="en-US" b="1" dirty="0"/>
              <a:t>What is catkin?</a:t>
            </a:r>
          </a:p>
          <a:p>
            <a:pPr marL="0" indent="0">
              <a:buNone/>
            </a:pPr>
            <a:endParaRPr lang="en-US" dirty="0"/>
          </a:p>
          <a:p>
            <a:pPr marL="0" indent="0">
              <a:buNone/>
            </a:pPr>
            <a:r>
              <a:rPr lang="en-US" dirty="0"/>
              <a:t>A catkin workspace is a folder where you modify, build, and install catkin </a:t>
            </a:r>
            <a:r>
              <a:rPr lang="en-US" dirty="0" smtClean="0"/>
              <a:t>packages. </a:t>
            </a:r>
            <a:r>
              <a:rPr lang="en-US" dirty="0"/>
              <a:t>(wiki.ros.org) </a:t>
            </a:r>
          </a:p>
          <a:p>
            <a:pPr marL="0" indent="0">
              <a:buNone/>
            </a:pPr>
            <a:r>
              <a:rPr lang="en-US" dirty="0"/>
              <a:t>Catkin packages can be built as a standalone project, in the same way that normal </a:t>
            </a:r>
            <a:r>
              <a:rPr lang="en-US" dirty="0" err="1"/>
              <a:t>cmake</a:t>
            </a:r>
            <a:r>
              <a:rPr lang="en-US" dirty="0"/>
              <a:t> projects can be built, but </a:t>
            </a:r>
            <a:r>
              <a:rPr lang="en-US" b="1" i="1" u="sng" dirty="0"/>
              <a:t>catkin also provides the concept of workspaces, where you can build multiple, interdependent packages together all at once.</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76745" y="5930538"/>
            <a:ext cx="2632375" cy="705394"/>
          </a:xfrm>
          <a:prstGeom prst="rect">
            <a:avLst/>
          </a:prstGeom>
        </p:spPr>
      </p:pic>
    </p:spTree>
    <p:extLst>
      <p:ext uri="{BB962C8B-B14F-4D97-AF65-F5344CB8AC3E}">
        <p14:creationId xmlns:p14="http://schemas.microsoft.com/office/powerpoint/2010/main" val="33701689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Create a Catkin Workspace</a:t>
            </a:r>
            <a:endParaRPr lang="en-US" dirty="0"/>
          </a:p>
        </p:txBody>
      </p:sp>
      <p:sp>
        <p:nvSpPr>
          <p:cNvPr id="3" name="Content Placeholder 2"/>
          <p:cNvSpPr>
            <a:spLocks noGrp="1"/>
          </p:cNvSpPr>
          <p:nvPr>
            <p:ph idx="1"/>
          </p:nvPr>
        </p:nvSpPr>
        <p:spPr>
          <a:xfrm>
            <a:off x="838200" y="1408545"/>
            <a:ext cx="10515600" cy="5449455"/>
          </a:xfrm>
        </p:spPr>
        <p:txBody>
          <a:bodyPr>
            <a:normAutofit fontScale="85000" lnSpcReduction="20000"/>
          </a:bodyPr>
          <a:lstStyle/>
          <a:p>
            <a:pPr marL="0" indent="0">
              <a:buNone/>
            </a:pPr>
            <a:r>
              <a:rPr lang="en-US" dirty="0"/>
              <a:t>- </a:t>
            </a:r>
            <a:r>
              <a:rPr lang="en-US" b="1" dirty="0" err="1"/>
              <a:t>mkdir</a:t>
            </a:r>
            <a:r>
              <a:rPr lang="en-US" b="1" dirty="0"/>
              <a:t> -p ~/</a:t>
            </a:r>
            <a:r>
              <a:rPr lang="en-US" b="1" dirty="0" err="1"/>
              <a:t>catkin_ws</a:t>
            </a:r>
            <a:r>
              <a:rPr lang="en-US" b="1" dirty="0"/>
              <a:t>/</a:t>
            </a:r>
            <a:r>
              <a:rPr lang="en-US" b="1" dirty="0" err="1"/>
              <a:t>src</a:t>
            </a:r>
            <a:r>
              <a:rPr lang="en-US" b="1" dirty="0"/>
              <a:t> </a:t>
            </a:r>
          </a:p>
          <a:p>
            <a:pPr marL="0" indent="0">
              <a:buNone/>
            </a:pPr>
            <a:r>
              <a:rPr lang="en-US" dirty="0"/>
              <a:t>(create a new directory called </a:t>
            </a:r>
            <a:r>
              <a:rPr lang="en-US" dirty="0" err="1"/>
              <a:t>src</a:t>
            </a:r>
            <a:r>
              <a:rPr lang="en-US" dirty="0"/>
              <a:t> in another directory called catkin </a:t>
            </a:r>
            <a:r>
              <a:rPr lang="en-US" dirty="0" err="1"/>
              <a:t>ws</a:t>
            </a:r>
            <a:r>
              <a:rPr lang="en-US" dirty="0"/>
              <a:t>)</a:t>
            </a:r>
          </a:p>
          <a:p>
            <a:pPr marL="0" indent="0">
              <a:buNone/>
            </a:pPr>
            <a:r>
              <a:rPr lang="en-US" dirty="0"/>
              <a:t>- </a:t>
            </a:r>
            <a:r>
              <a:rPr lang="en-US" b="1" dirty="0"/>
              <a:t>cd ~/</a:t>
            </a:r>
            <a:r>
              <a:rPr lang="en-US" b="1" dirty="0" err="1"/>
              <a:t>catkin_ws</a:t>
            </a:r>
            <a:r>
              <a:rPr lang="en-US" b="1" dirty="0"/>
              <a:t>/</a:t>
            </a:r>
            <a:r>
              <a:rPr lang="en-US" b="1" dirty="0" err="1"/>
              <a:t>src</a:t>
            </a:r>
            <a:r>
              <a:rPr lang="en-US" b="1" dirty="0"/>
              <a:t> </a:t>
            </a:r>
          </a:p>
          <a:p>
            <a:pPr marL="0" indent="0">
              <a:buNone/>
            </a:pPr>
            <a:r>
              <a:rPr lang="en-US" dirty="0"/>
              <a:t>( go into the </a:t>
            </a:r>
            <a:r>
              <a:rPr lang="en-US" dirty="0" err="1"/>
              <a:t>src</a:t>
            </a:r>
            <a:r>
              <a:rPr lang="en-US" dirty="0"/>
              <a:t> directory)</a:t>
            </a:r>
          </a:p>
          <a:p>
            <a:pPr marL="0" indent="0">
              <a:buNone/>
            </a:pPr>
            <a:r>
              <a:rPr lang="en-US" dirty="0"/>
              <a:t> - </a:t>
            </a:r>
            <a:r>
              <a:rPr lang="en-US" b="1" dirty="0" err="1"/>
              <a:t>catkin_init_workspace</a:t>
            </a:r>
            <a:endParaRPr lang="en-US" b="1" dirty="0"/>
          </a:p>
          <a:p>
            <a:pPr marL="0" indent="0">
              <a:buNone/>
            </a:pPr>
            <a:r>
              <a:rPr lang="en-US" dirty="0"/>
              <a:t>(initialize the workspace)</a:t>
            </a:r>
          </a:p>
          <a:p>
            <a:pPr>
              <a:buFontTx/>
              <a:buChar char="-"/>
            </a:pPr>
            <a:r>
              <a:rPr lang="en-US" b="1" dirty="0"/>
              <a:t>cd ~/</a:t>
            </a:r>
            <a:r>
              <a:rPr lang="en-US" b="1" dirty="0" err="1"/>
              <a:t>catkin_ws</a:t>
            </a:r>
            <a:r>
              <a:rPr lang="en-US" b="1" dirty="0"/>
              <a:t>/</a:t>
            </a:r>
          </a:p>
          <a:p>
            <a:pPr marL="0" indent="0">
              <a:buNone/>
            </a:pPr>
            <a:r>
              <a:rPr lang="en-US" dirty="0"/>
              <a:t>(go into your brand new workspace)</a:t>
            </a:r>
          </a:p>
          <a:p>
            <a:pPr>
              <a:buFontTx/>
              <a:buChar char="-"/>
            </a:pPr>
            <a:r>
              <a:rPr lang="en-US" b="1" dirty="0" err="1"/>
              <a:t>catkin_make</a:t>
            </a:r>
            <a:endParaRPr lang="en-US" b="1" dirty="0"/>
          </a:p>
          <a:p>
            <a:pPr marL="0" indent="0">
              <a:buNone/>
            </a:pPr>
            <a:r>
              <a:rPr lang="en-US" dirty="0"/>
              <a:t>(build your code in a catkin workspace) </a:t>
            </a:r>
          </a:p>
          <a:p>
            <a:pPr>
              <a:buFontTx/>
              <a:buChar char="-"/>
            </a:pPr>
            <a:r>
              <a:rPr lang="en-US" b="1" dirty="0"/>
              <a:t>source </a:t>
            </a:r>
            <a:r>
              <a:rPr lang="en-US" b="1" dirty="0" err="1"/>
              <a:t>devel</a:t>
            </a:r>
            <a:r>
              <a:rPr lang="en-US" b="1" dirty="0"/>
              <a:t>/</a:t>
            </a:r>
            <a:r>
              <a:rPr lang="en-US" b="1" dirty="0" err="1"/>
              <a:t>setup.bash</a:t>
            </a:r>
            <a:endParaRPr lang="en-US" b="1" dirty="0"/>
          </a:p>
          <a:p>
            <a:pPr marL="0" indent="0">
              <a:buNone/>
            </a:pPr>
            <a:r>
              <a:rPr lang="en-US" dirty="0"/>
              <a:t>(Before continuing make sure you source your new setup.*sh file) </a:t>
            </a:r>
          </a:p>
          <a:p>
            <a:pPr>
              <a:buFontTx/>
              <a:buChar char="-"/>
            </a:pPr>
            <a:r>
              <a:rPr lang="en-US" b="1" dirty="0"/>
              <a:t>echo $ROS_PACKAGE_PATH</a:t>
            </a:r>
          </a:p>
          <a:p>
            <a:pPr marL="0" indent="0">
              <a:buNone/>
            </a:pPr>
            <a:r>
              <a:rPr lang="en-US" dirty="0"/>
              <a:t>Test your path: /home/</a:t>
            </a:r>
            <a:r>
              <a:rPr lang="en-US" dirty="0" err="1"/>
              <a:t>youruser</a:t>
            </a:r>
            <a:r>
              <a:rPr lang="en-US" dirty="0"/>
              <a:t>/</a:t>
            </a:r>
            <a:r>
              <a:rPr lang="en-US" dirty="0" err="1"/>
              <a:t>catkin_ws</a:t>
            </a:r>
            <a:r>
              <a:rPr lang="en-US" dirty="0"/>
              <a:t>/</a:t>
            </a:r>
            <a:r>
              <a:rPr lang="en-US" dirty="0" err="1"/>
              <a:t>src</a:t>
            </a:r>
            <a:r>
              <a:rPr lang="en-US" dirty="0"/>
              <a:t>:/opt/</a:t>
            </a:r>
            <a:r>
              <a:rPr lang="en-US" dirty="0" err="1"/>
              <a:t>ros</a:t>
            </a:r>
            <a:r>
              <a:rPr lang="en-US" dirty="0"/>
              <a:t>/kinetic/share</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59625" y="6152606"/>
            <a:ext cx="2632375" cy="705394"/>
          </a:xfrm>
          <a:prstGeom prst="rect">
            <a:avLst/>
          </a:prstGeom>
        </p:spPr>
      </p:pic>
    </p:spTree>
    <p:extLst>
      <p:ext uri="{BB962C8B-B14F-4D97-AF65-F5344CB8AC3E}">
        <p14:creationId xmlns:p14="http://schemas.microsoft.com/office/powerpoint/2010/main" val="2899011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useBgFill="1">
        <p:nvSpPr>
          <p:cNvPr id="10" name="Rectangle 9">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2" name="Straight Connector 11">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Oval 13">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Oval 15">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Freeform: Shape 1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Oval 19">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EC179D8-5995-4468-B91B-9CB63212766C}"/>
              </a:ext>
            </a:extLst>
          </p:cNvPr>
          <p:cNvSpPr>
            <a:spLocks noGrp="1"/>
          </p:cNvSpPr>
          <p:nvPr>
            <p:ph type="title"/>
          </p:nvPr>
        </p:nvSpPr>
        <p:spPr>
          <a:xfrm>
            <a:off x="105887" y="4439603"/>
            <a:ext cx="7540622" cy="1737360"/>
          </a:xfrm>
        </p:spPr>
        <p:txBody>
          <a:bodyPr vert="horz" lIns="91440" tIns="45720" rIns="91440" bIns="45720" rtlCol="0" anchor="t">
            <a:normAutofit fontScale="90000"/>
          </a:bodyPr>
          <a:lstStyle/>
          <a:p>
            <a:r>
              <a:rPr lang="en-US" sz="6000" b="1" kern="1200" dirty="0" smtClean="0">
                <a:solidFill>
                  <a:schemeClr val="tx1"/>
                </a:solidFill>
                <a:latin typeface="+mj-lt"/>
                <a:ea typeface="+mj-ea"/>
                <a:cs typeface="+mj-cs"/>
              </a:rPr>
              <a:t>ROS </a:t>
            </a:r>
            <a:br>
              <a:rPr lang="en-US" sz="6000" b="1" kern="1200" dirty="0" smtClean="0">
                <a:solidFill>
                  <a:schemeClr val="tx1"/>
                </a:solidFill>
                <a:latin typeface="+mj-lt"/>
                <a:ea typeface="+mj-ea"/>
                <a:cs typeface="+mj-cs"/>
              </a:rPr>
            </a:br>
            <a:r>
              <a:rPr lang="en-US" sz="6000" b="1" kern="1200" dirty="0" smtClean="0">
                <a:solidFill>
                  <a:schemeClr val="tx1"/>
                </a:solidFill>
                <a:latin typeface="+mj-lt"/>
                <a:ea typeface="+mj-ea"/>
                <a:cs typeface="+mj-cs"/>
              </a:rPr>
              <a:t>(Robot Operating system)</a:t>
            </a:r>
            <a:endParaRPr lang="en-US" sz="6000" b="1" kern="1200" dirty="0">
              <a:solidFill>
                <a:schemeClr val="tx1"/>
              </a:solidFill>
              <a:latin typeface="+mj-lt"/>
              <a:ea typeface="+mj-ea"/>
              <a:cs typeface="+mj-cs"/>
            </a:endParaRPr>
          </a:p>
        </p:txBody>
      </p:sp>
      <p:pic>
        <p:nvPicPr>
          <p:cNvPr id="11" name="Picture 10">
            <a:extLst>
              <a:ext uri="{FF2B5EF4-FFF2-40B4-BE49-F238E27FC236}">
                <a16:creationId xmlns:a16="http://schemas.microsoft.com/office/drawing/2014/main" id="{C748318F-D0CB-4161-9A11-F168B61FF31B}"/>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731829" y="6176963"/>
            <a:ext cx="2378480" cy="637358"/>
          </a:xfrm>
          <a:prstGeom prst="rect">
            <a:avLst/>
          </a:prstGeom>
        </p:spPr>
      </p:pic>
    </p:spTree>
    <p:extLst>
      <p:ext uri="{BB962C8B-B14F-4D97-AF65-F5344CB8AC3E}">
        <p14:creationId xmlns:p14="http://schemas.microsoft.com/office/powerpoint/2010/main" val="31671055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ROS Master</a:t>
            </a:r>
          </a:p>
        </p:txBody>
      </p:sp>
      <p:sp>
        <p:nvSpPr>
          <p:cNvPr id="3" name="Content Placeholder 2"/>
          <p:cNvSpPr>
            <a:spLocks noGrp="1"/>
          </p:cNvSpPr>
          <p:nvPr>
            <p:ph idx="1"/>
          </p:nvPr>
        </p:nvSpPr>
        <p:spPr>
          <a:xfrm>
            <a:off x="838200" y="1825624"/>
            <a:ext cx="10685206" cy="3041343"/>
          </a:xfrm>
        </p:spPr>
        <p:txBody>
          <a:bodyPr>
            <a:normAutofit fontScale="92500" lnSpcReduction="20000"/>
          </a:bodyPr>
          <a:lstStyle/>
          <a:p>
            <a:r>
              <a:rPr lang="en-US" dirty="0"/>
              <a:t>In charge of managing the communication between nodes</a:t>
            </a:r>
          </a:p>
          <a:p>
            <a:r>
              <a:rPr lang="en-US" dirty="0"/>
              <a:t>Every node registers with the master when you run </a:t>
            </a:r>
            <a:r>
              <a:rPr lang="en-US" dirty="0" smtClean="0"/>
              <a:t>them</a:t>
            </a:r>
          </a:p>
          <a:p>
            <a:r>
              <a:rPr lang="en-US" dirty="0" smtClean="0"/>
              <a:t>It </a:t>
            </a:r>
            <a:r>
              <a:rPr lang="en-US" dirty="0"/>
              <a:t>tracks publishers and subscribers to topics as well as services. </a:t>
            </a:r>
            <a:endParaRPr lang="en-US" dirty="0" smtClean="0"/>
          </a:p>
          <a:p>
            <a:r>
              <a:rPr lang="en-US" dirty="0" smtClean="0"/>
              <a:t>The </a:t>
            </a:r>
            <a:r>
              <a:rPr lang="en-US" dirty="0"/>
              <a:t>role of the Master is to enable individual ROS nodes to locate one another. </a:t>
            </a:r>
            <a:endParaRPr lang="en-US" dirty="0" smtClean="0"/>
          </a:p>
          <a:p>
            <a:r>
              <a:rPr lang="en-US" dirty="0" smtClean="0"/>
              <a:t>Once </a:t>
            </a:r>
            <a:r>
              <a:rPr lang="en-US" dirty="0"/>
              <a:t>these nodes have located each other they communicate with each other peer-to-peer.</a:t>
            </a:r>
          </a:p>
          <a:p>
            <a:r>
              <a:rPr lang="en-US" dirty="0"/>
              <a:t>The Master also provides the Parameter Server</a:t>
            </a:r>
            <a:r>
              <a:rPr lang="en-US" dirty="0" smtClean="0"/>
              <a:t>.</a:t>
            </a:r>
            <a:endParaRPr lang="en-US" dirty="0"/>
          </a:p>
        </p:txBody>
      </p:sp>
      <p:pic>
        <p:nvPicPr>
          <p:cNvPr id="6" name="Picture 2" descr="Image result for ros mas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8940" y="4746309"/>
            <a:ext cx="3438031" cy="184541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76745" y="5930538"/>
            <a:ext cx="2632375" cy="705394"/>
          </a:xfrm>
          <a:prstGeom prst="rect">
            <a:avLst/>
          </a:prstGeom>
        </p:spPr>
      </p:pic>
    </p:spTree>
    <p:extLst>
      <p:ext uri="{BB962C8B-B14F-4D97-AF65-F5344CB8AC3E}">
        <p14:creationId xmlns:p14="http://schemas.microsoft.com/office/powerpoint/2010/main" val="26452418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ROS Master</a:t>
            </a:r>
            <a:endParaRPr lang="en-US" b="1" dirty="0"/>
          </a:p>
        </p:txBody>
      </p:sp>
      <p:sp>
        <p:nvSpPr>
          <p:cNvPr id="3" name="Content Placeholder 2"/>
          <p:cNvSpPr>
            <a:spLocks noGrp="1"/>
          </p:cNvSpPr>
          <p:nvPr>
            <p:ph idx="1"/>
          </p:nvPr>
        </p:nvSpPr>
        <p:spPr/>
        <p:txBody>
          <a:bodyPr/>
          <a:lstStyle/>
          <a:p>
            <a:r>
              <a:rPr lang="en-US" dirty="0"/>
              <a:t>In order to start a master type:</a:t>
            </a:r>
          </a:p>
          <a:p>
            <a:pPr lvl="1"/>
            <a:r>
              <a:rPr lang="en-US" dirty="0" err="1"/>
              <a:t>roscore</a:t>
            </a:r>
            <a:endParaRPr lang="en-US" dirty="0"/>
          </a:p>
          <a:p>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76745" y="5930538"/>
            <a:ext cx="2632375" cy="705394"/>
          </a:xfrm>
          <a:prstGeom prst="rect">
            <a:avLst/>
          </a:prstGeom>
        </p:spPr>
      </p:pic>
    </p:spTree>
    <p:extLst>
      <p:ext uri="{BB962C8B-B14F-4D97-AF65-F5344CB8AC3E}">
        <p14:creationId xmlns:p14="http://schemas.microsoft.com/office/powerpoint/2010/main" val="34747062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Ros Nodes</a:t>
            </a:r>
          </a:p>
        </p:txBody>
      </p:sp>
      <p:sp>
        <p:nvSpPr>
          <p:cNvPr id="3" name="Content Placeholder 2"/>
          <p:cNvSpPr>
            <a:spLocks noGrp="1"/>
          </p:cNvSpPr>
          <p:nvPr>
            <p:ph idx="1"/>
          </p:nvPr>
        </p:nvSpPr>
        <p:spPr>
          <a:xfrm>
            <a:off x="838200" y="1442720"/>
            <a:ext cx="10515600" cy="5008880"/>
          </a:xfrm>
        </p:spPr>
        <p:txBody>
          <a:bodyPr>
            <a:normAutofit lnSpcReduction="10000"/>
          </a:bodyPr>
          <a:lstStyle/>
          <a:p>
            <a:r>
              <a:rPr lang="en-US" dirty="0"/>
              <a:t>Single-purpose, executable program written in Python, C++, </a:t>
            </a:r>
            <a:r>
              <a:rPr lang="en-US" dirty="0" err="1"/>
              <a:t>Matlab</a:t>
            </a:r>
            <a:r>
              <a:rPr lang="en-US" dirty="0"/>
              <a:t> </a:t>
            </a:r>
            <a:r>
              <a:rPr lang="en-US" dirty="0" err="1"/>
              <a:t>etc</a:t>
            </a:r>
            <a:endParaRPr lang="en-US" dirty="0"/>
          </a:p>
          <a:p>
            <a:r>
              <a:rPr lang="en-US" dirty="0"/>
              <a:t>Individually complied, executed and managed. </a:t>
            </a:r>
          </a:p>
          <a:p>
            <a:r>
              <a:rPr lang="en-US" dirty="0"/>
              <a:t>You can run, stop, and kill nodes whenever you want.</a:t>
            </a:r>
          </a:p>
          <a:p>
            <a:r>
              <a:rPr lang="en-US" dirty="0"/>
              <a:t>They run in parallel.</a:t>
            </a:r>
          </a:p>
          <a:p>
            <a:r>
              <a:rPr lang="en-US" dirty="0"/>
              <a:t>In order to run a node type:</a:t>
            </a:r>
          </a:p>
          <a:p>
            <a:pPr lvl="1"/>
            <a:r>
              <a:rPr lang="en-US" b="1" dirty="0" err="1"/>
              <a:t>rosrun</a:t>
            </a:r>
            <a:r>
              <a:rPr lang="en-US" b="1" dirty="0"/>
              <a:t> </a:t>
            </a:r>
            <a:r>
              <a:rPr lang="en-US" b="1" dirty="0" err="1"/>
              <a:t>package_name</a:t>
            </a:r>
            <a:r>
              <a:rPr lang="en-US" b="1" dirty="0"/>
              <a:t> </a:t>
            </a:r>
            <a:r>
              <a:rPr lang="en-US" b="1" dirty="0" err="1"/>
              <a:t>node_name</a:t>
            </a:r>
            <a:r>
              <a:rPr lang="en-US" b="1" dirty="0"/>
              <a:t> </a:t>
            </a:r>
          </a:p>
          <a:p>
            <a:r>
              <a:rPr lang="en-US" dirty="0"/>
              <a:t>See active nodes running on ROS</a:t>
            </a:r>
          </a:p>
          <a:p>
            <a:pPr lvl="1"/>
            <a:r>
              <a:rPr lang="en-US" b="1" dirty="0" err="1"/>
              <a:t>rosnode</a:t>
            </a:r>
            <a:r>
              <a:rPr lang="en-US" b="1" dirty="0"/>
              <a:t> list</a:t>
            </a:r>
          </a:p>
          <a:p>
            <a:r>
              <a:rPr lang="en-US" dirty="0"/>
              <a:t>In order to get more information about nodes type:</a:t>
            </a:r>
          </a:p>
          <a:p>
            <a:pPr lvl="1"/>
            <a:r>
              <a:rPr lang="en-US" b="1" dirty="0" err="1"/>
              <a:t>rosnode</a:t>
            </a:r>
            <a:r>
              <a:rPr lang="en-US" b="1" dirty="0"/>
              <a:t> info </a:t>
            </a:r>
            <a:r>
              <a:rPr lang="en-US" b="1" dirty="0" err="1"/>
              <a:t>node_name</a:t>
            </a:r>
            <a:endParaRPr lang="en-US" b="1"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76745" y="5930538"/>
            <a:ext cx="2632375" cy="705394"/>
          </a:xfrm>
          <a:prstGeom prst="rect">
            <a:avLst/>
          </a:prstGeom>
        </p:spPr>
      </p:pic>
    </p:spTree>
    <p:extLst>
      <p:ext uri="{BB962C8B-B14F-4D97-AF65-F5344CB8AC3E}">
        <p14:creationId xmlns:p14="http://schemas.microsoft.com/office/powerpoint/2010/main" val="23549736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ROS Master and Nodes</a:t>
            </a:r>
          </a:p>
        </p:txBody>
      </p:sp>
      <p:sp>
        <p:nvSpPr>
          <p:cNvPr id="4" name="Rectangle 3"/>
          <p:cNvSpPr/>
          <p:nvPr/>
        </p:nvSpPr>
        <p:spPr>
          <a:xfrm>
            <a:off x="4704080" y="2310448"/>
            <a:ext cx="2621280" cy="1041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ROS Master</a:t>
            </a:r>
          </a:p>
        </p:txBody>
      </p:sp>
      <p:sp>
        <p:nvSpPr>
          <p:cNvPr id="8" name="Rectangle 7"/>
          <p:cNvSpPr/>
          <p:nvPr/>
        </p:nvSpPr>
        <p:spPr>
          <a:xfrm>
            <a:off x="1452880" y="4057968"/>
            <a:ext cx="2621280" cy="1041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Node 1</a:t>
            </a:r>
          </a:p>
        </p:txBody>
      </p:sp>
      <p:sp>
        <p:nvSpPr>
          <p:cNvPr id="9" name="Rectangle 8"/>
          <p:cNvSpPr/>
          <p:nvPr/>
        </p:nvSpPr>
        <p:spPr>
          <a:xfrm>
            <a:off x="4704080" y="4057968"/>
            <a:ext cx="2621280" cy="1041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Node 2</a:t>
            </a:r>
          </a:p>
        </p:txBody>
      </p:sp>
      <p:sp>
        <p:nvSpPr>
          <p:cNvPr id="10" name="Rectangle 9"/>
          <p:cNvSpPr/>
          <p:nvPr/>
        </p:nvSpPr>
        <p:spPr>
          <a:xfrm>
            <a:off x="7955280" y="4057968"/>
            <a:ext cx="2621280" cy="1041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Node 3</a:t>
            </a:r>
          </a:p>
        </p:txBody>
      </p:sp>
      <p:cxnSp>
        <p:nvCxnSpPr>
          <p:cNvPr id="14" name="Straight Arrow Connector 13"/>
          <p:cNvCxnSpPr>
            <a:stCxn id="8" idx="0"/>
            <a:endCxn id="4" idx="1"/>
          </p:cNvCxnSpPr>
          <p:nvPr/>
        </p:nvCxnSpPr>
        <p:spPr>
          <a:xfrm flipV="1">
            <a:off x="2763520" y="2831148"/>
            <a:ext cx="1940560" cy="122682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p:cNvCxnSpPr>
            <a:cxnSpLocks/>
            <a:stCxn id="9" idx="0"/>
            <a:endCxn id="4" idx="2"/>
          </p:cNvCxnSpPr>
          <p:nvPr/>
        </p:nvCxnSpPr>
        <p:spPr>
          <a:xfrm flipV="1">
            <a:off x="6014720" y="3351848"/>
            <a:ext cx="0" cy="70612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p:cNvCxnSpPr>
            <a:cxnSpLocks/>
            <a:stCxn id="10" idx="0"/>
            <a:endCxn id="4" idx="3"/>
          </p:cNvCxnSpPr>
          <p:nvPr/>
        </p:nvCxnSpPr>
        <p:spPr>
          <a:xfrm flipH="1" flipV="1">
            <a:off x="7325360" y="2831148"/>
            <a:ext cx="1940560" cy="122682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0" name="TextBox 29"/>
          <p:cNvSpPr txBox="1"/>
          <p:nvPr/>
        </p:nvSpPr>
        <p:spPr>
          <a:xfrm>
            <a:off x="2438401" y="3156308"/>
            <a:ext cx="1304524" cy="369332"/>
          </a:xfrm>
          <a:prstGeom prst="rect">
            <a:avLst/>
          </a:prstGeom>
          <a:noFill/>
        </p:spPr>
        <p:txBody>
          <a:bodyPr wrap="none" rtlCol="0">
            <a:spAutoFit/>
          </a:bodyPr>
          <a:lstStyle/>
          <a:p>
            <a:r>
              <a:rPr lang="en-US" dirty="0"/>
              <a:t>Registration</a:t>
            </a:r>
          </a:p>
        </p:txBody>
      </p:sp>
      <p:sp>
        <p:nvSpPr>
          <p:cNvPr id="32" name="TextBox 31"/>
          <p:cNvSpPr txBox="1"/>
          <p:nvPr/>
        </p:nvSpPr>
        <p:spPr>
          <a:xfrm>
            <a:off x="8483599" y="3240644"/>
            <a:ext cx="1304524" cy="369332"/>
          </a:xfrm>
          <a:prstGeom prst="rect">
            <a:avLst/>
          </a:prstGeom>
          <a:noFill/>
        </p:spPr>
        <p:txBody>
          <a:bodyPr wrap="none" rtlCol="0">
            <a:spAutoFit/>
          </a:bodyPr>
          <a:lstStyle/>
          <a:p>
            <a:r>
              <a:rPr lang="en-US" dirty="0"/>
              <a:t>Registration</a:t>
            </a:r>
          </a:p>
        </p:txBody>
      </p:sp>
      <p:sp>
        <p:nvSpPr>
          <p:cNvPr id="33" name="TextBox 32"/>
          <p:cNvSpPr txBox="1"/>
          <p:nvPr/>
        </p:nvSpPr>
        <p:spPr>
          <a:xfrm>
            <a:off x="6167121" y="3503216"/>
            <a:ext cx="1304524" cy="369332"/>
          </a:xfrm>
          <a:prstGeom prst="rect">
            <a:avLst/>
          </a:prstGeom>
          <a:noFill/>
        </p:spPr>
        <p:txBody>
          <a:bodyPr wrap="none" rtlCol="0">
            <a:spAutoFit/>
          </a:bodyPr>
          <a:lstStyle/>
          <a:p>
            <a:r>
              <a:rPr lang="en-US" dirty="0"/>
              <a:t>Registration</a:t>
            </a:r>
          </a:p>
        </p:txBody>
      </p:sp>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76745" y="5930538"/>
            <a:ext cx="2632375" cy="705394"/>
          </a:xfrm>
          <a:prstGeom prst="rect">
            <a:avLst/>
          </a:prstGeom>
        </p:spPr>
      </p:pic>
    </p:spTree>
    <p:extLst>
      <p:ext uri="{BB962C8B-B14F-4D97-AF65-F5344CB8AC3E}">
        <p14:creationId xmlns:p14="http://schemas.microsoft.com/office/powerpoint/2010/main" val="17360505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ROS Master Example</a:t>
            </a:r>
            <a:endParaRPr lang="en-US" b="1" dirty="0"/>
          </a:p>
        </p:txBody>
      </p:sp>
      <p:pic>
        <p:nvPicPr>
          <p:cNvPr id="4" name="Picture 3"/>
          <p:cNvPicPr>
            <a:picLocks noChangeAspect="1"/>
          </p:cNvPicPr>
          <p:nvPr/>
        </p:nvPicPr>
        <p:blipFill>
          <a:blip r:embed="rId2"/>
          <a:stretch>
            <a:fillRect/>
          </a:stretch>
        </p:blipFill>
        <p:spPr>
          <a:xfrm>
            <a:off x="132875" y="2598173"/>
            <a:ext cx="4026006" cy="2488176"/>
          </a:xfrm>
          <a:prstGeom prst="rect">
            <a:avLst/>
          </a:prstGeom>
        </p:spPr>
      </p:pic>
      <p:pic>
        <p:nvPicPr>
          <p:cNvPr id="5" name="Picture 4"/>
          <p:cNvPicPr>
            <a:picLocks noChangeAspect="1"/>
          </p:cNvPicPr>
          <p:nvPr/>
        </p:nvPicPr>
        <p:blipFill>
          <a:blip r:embed="rId3"/>
          <a:stretch>
            <a:fillRect/>
          </a:stretch>
        </p:blipFill>
        <p:spPr>
          <a:xfrm>
            <a:off x="4640826" y="2598173"/>
            <a:ext cx="3313305" cy="2632489"/>
          </a:xfrm>
          <a:prstGeom prst="rect">
            <a:avLst/>
          </a:prstGeom>
        </p:spPr>
      </p:pic>
      <p:pic>
        <p:nvPicPr>
          <p:cNvPr id="6" name="Picture 5"/>
          <p:cNvPicPr>
            <a:picLocks noChangeAspect="1"/>
          </p:cNvPicPr>
          <p:nvPr/>
        </p:nvPicPr>
        <p:blipFill>
          <a:blip r:embed="rId4"/>
          <a:stretch>
            <a:fillRect/>
          </a:stretch>
        </p:blipFill>
        <p:spPr>
          <a:xfrm>
            <a:off x="8436076" y="2598174"/>
            <a:ext cx="2735211" cy="2646978"/>
          </a:xfrm>
          <a:prstGeom prst="rect">
            <a:avLst/>
          </a:prstGeom>
        </p:spPr>
      </p:pic>
      <p:sp>
        <p:nvSpPr>
          <p:cNvPr id="7" name="Rectangle 6"/>
          <p:cNvSpPr/>
          <p:nvPr/>
        </p:nvSpPr>
        <p:spPr>
          <a:xfrm>
            <a:off x="2087447" y="1959765"/>
            <a:ext cx="779765" cy="369332"/>
          </a:xfrm>
          <a:prstGeom prst="rect">
            <a:avLst/>
          </a:prstGeom>
        </p:spPr>
        <p:txBody>
          <a:bodyPr wrap="none">
            <a:spAutoFit/>
          </a:bodyPr>
          <a:lstStyle/>
          <a:p>
            <a:r>
              <a:rPr lang="en-US" b="1" dirty="0" smtClean="0"/>
              <a:t>Step 1</a:t>
            </a:r>
            <a:endParaRPr lang="en-US" b="1" dirty="0"/>
          </a:p>
        </p:txBody>
      </p:sp>
      <p:sp>
        <p:nvSpPr>
          <p:cNvPr id="9" name="Rectangle 8"/>
          <p:cNvSpPr/>
          <p:nvPr/>
        </p:nvSpPr>
        <p:spPr>
          <a:xfrm>
            <a:off x="5706117" y="1941099"/>
            <a:ext cx="779765" cy="369332"/>
          </a:xfrm>
          <a:prstGeom prst="rect">
            <a:avLst/>
          </a:prstGeom>
        </p:spPr>
        <p:txBody>
          <a:bodyPr wrap="none">
            <a:spAutoFit/>
          </a:bodyPr>
          <a:lstStyle/>
          <a:p>
            <a:r>
              <a:rPr lang="en-US" b="1" dirty="0" smtClean="0"/>
              <a:t>Step 2</a:t>
            </a:r>
            <a:endParaRPr lang="en-US" b="1" dirty="0"/>
          </a:p>
        </p:txBody>
      </p:sp>
      <p:sp>
        <p:nvSpPr>
          <p:cNvPr id="10" name="Rectangle 9"/>
          <p:cNvSpPr/>
          <p:nvPr/>
        </p:nvSpPr>
        <p:spPr>
          <a:xfrm>
            <a:off x="9324787" y="1933264"/>
            <a:ext cx="779765" cy="369332"/>
          </a:xfrm>
          <a:prstGeom prst="rect">
            <a:avLst/>
          </a:prstGeom>
        </p:spPr>
        <p:txBody>
          <a:bodyPr wrap="none">
            <a:spAutoFit/>
          </a:bodyPr>
          <a:lstStyle/>
          <a:p>
            <a:r>
              <a:rPr lang="en-US" b="1" dirty="0" smtClean="0"/>
              <a:t>Step 3</a:t>
            </a:r>
            <a:endParaRPr lang="en-US" b="1" dirty="0"/>
          </a:p>
        </p:txBody>
      </p:sp>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76745" y="5930538"/>
            <a:ext cx="2632375" cy="705394"/>
          </a:xfrm>
          <a:prstGeom prst="rect">
            <a:avLst/>
          </a:prstGeom>
        </p:spPr>
      </p:pic>
    </p:spTree>
    <p:extLst>
      <p:ext uri="{BB962C8B-B14F-4D97-AF65-F5344CB8AC3E}">
        <p14:creationId xmlns:p14="http://schemas.microsoft.com/office/powerpoint/2010/main" val="41648458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ROS Topics</a:t>
            </a:r>
            <a:endParaRPr lang="en-US" dirty="0"/>
          </a:p>
        </p:txBody>
      </p:sp>
      <p:sp>
        <p:nvSpPr>
          <p:cNvPr id="3" name="Content Placeholder 2"/>
          <p:cNvSpPr>
            <a:spLocks noGrp="1"/>
          </p:cNvSpPr>
          <p:nvPr>
            <p:ph idx="1"/>
          </p:nvPr>
        </p:nvSpPr>
        <p:spPr>
          <a:xfrm>
            <a:off x="838200" y="1529751"/>
            <a:ext cx="10515600" cy="4647212"/>
          </a:xfrm>
        </p:spPr>
        <p:txBody>
          <a:bodyPr>
            <a:normAutofit fontScale="77500" lnSpcReduction="20000"/>
          </a:bodyPr>
          <a:lstStyle/>
          <a:p>
            <a:r>
              <a:rPr lang="en-US" dirty="0"/>
              <a:t>ROS Nodes communicate over topics</a:t>
            </a:r>
            <a:r>
              <a:rPr lang="en-US" dirty="0" smtClean="0"/>
              <a:t>.</a:t>
            </a:r>
            <a:endParaRPr lang="en-US" dirty="0"/>
          </a:p>
          <a:p>
            <a:r>
              <a:rPr lang="en-US" dirty="0"/>
              <a:t>Each node can </a:t>
            </a:r>
            <a:r>
              <a:rPr lang="en-US" b="1" dirty="0"/>
              <a:t>publish</a:t>
            </a:r>
            <a:r>
              <a:rPr lang="en-US" dirty="0"/>
              <a:t> or</a:t>
            </a:r>
            <a:r>
              <a:rPr lang="en-US" b="1" dirty="0"/>
              <a:t> subscribe</a:t>
            </a:r>
            <a:r>
              <a:rPr lang="en-US" dirty="0"/>
              <a:t> </a:t>
            </a:r>
            <a:r>
              <a:rPr lang="en-US" dirty="0" smtClean="0"/>
              <a:t>topics</a:t>
            </a:r>
            <a:endParaRPr lang="en-US" dirty="0"/>
          </a:p>
          <a:p>
            <a:r>
              <a:rPr lang="en-US" dirty="0"/>
              <a:t>When one of the nodes register with the master, node also tells master that I am the publisher of these topics. Therefore, other nodes can know who publishes that topic and subtribe that topic.</a:t>
            </a:r>
          </a:p>
          <a:p>
            <a:pPr marL="0" indent="0">
              <a:buNone/>
            </a:pPr>
            <a:endParaRPr lang="en-US" dirty="0"/>
          </a:p>
          <a:p>
            <a:r>
              <a:rPr lang="en-US" dirty="0"/>
              <a:t>List all active topics :</a:t>
            </a:r>
          </a:p>
          <a:p>
            <a:pPr lvl="1"/>
            <a:r>
              <a:rPr lang="en-US" dirty="0" err="1"/>
              <a:t>rostopic</a:t>
            </a:r>
            <a:r>
              <a:rPr lang="en-US" dirty="0"/>
              <a:t> list</a:t>
            </a:r>
          </a:p>
          <a:p>
            <a:r>
              <a:rPr lang="en-US" dirty="0"/>
              <a:t>Subscribe and print the contents of a topic</a:t>
            </a:r>
          </a:p>
          <a:p>
            <a:pPr lvl="1"/>
            <a:r>
              <a:rPr lang="en-US" dirty="0" err="1"/>
              <a:t>rostopic</a:t>
            </a:r>
            <a:r>
              <a:rPr lang="en-US" dirty="0"/>
              <a:t> echo /topic-name</a:t>
            </a:r>
          </a:p>
          <a:p>
            <a:r>
              <a:rPr lang="en-US" dirty="0"/>
              <a:t>Show information about the topic</a:t>
            </a:r>
          </a:p>
          <a:p>
            <a:pPr lvl="1"/>
            <a:r>
              <a:rPr lang="en-US" dirty="0" err="1"/>
              <a:t>rostopic</a:t>
            </a:r>
            <a:r>
              <a:rPr lang="en-US" dirty="0"/>
              <a:t> info /topic-name</a:t>
            </a:r>
          </a:p>
          <a:p>
            <a:r>
              <a:rPr lang="en-US" dirty="0"/>
              <a:t>Show all the other possible </a:t>
            </a:r>
            <a:r>
              <a:rPr lang="en-US" dirty="0" err="1"/>
              <a:t>rostopic</a:t>
            </a:r>
            <a:r>
              <a:rPr lang="en-US" dirty="0"/>
              <a:t> commands</a:t>
            </a:r>
          </a:p>
          <a:p>
            <a:pPr lvl="1"/>
            <a:r>
              <a:rPr lang="en-US" dirty="0" err="1"/>
              <a:t>rostopic</a:t>
            </a:r>
            <a:r>
              <a:rPr lang="en-US" dirty="0"/>
              <a:t> -h</a:t>
            </a:r>
          </a:p>
          <a:p>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76745" y="5930538"/>
            <a:ext cx="2632375" cy="705394"/>
          </a:xfrm>
          <a:prstGeom prst="rect">
            <a:avLst/>
          </a:prstGeom>
        </p:spPr>
      </p:pic>
    </p:spTree>
    <p:extLst>
      <p:ext uri="{BB962C8B-B14F-4D97-AF65-F5344CB8AC3E}">
        <p14:creationId xmlns:p14="http://schemas.microsoft.com/office/powerpoint/2010/main" val="40785453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Other ROS Topic Commands	</a:t>
            </a:r>
          </a:p>
        </p:txBody>
      </p:sp>
      <p:sp>
        <p:nvSpPr>
          <p:cNvPr id="3" name="Content Placeholder 2"/>
          <p:cNvSpPr>
            <a:spLocks noGrp="1"/>
          </p:cNvSpPr>
          <p:nvPr>
            <p:ph idx="1"/>
          </p:nvPr>
        </p:nvSpPr>
        <p:spPr/>
        <p:txBody>
          <a:bodyPr/>
          <a:lstStyle/>
          <a:p>
            <a:r>
              <a:rPr lang="en-US" dirty="0" err="1"/>
              <a:t>rostopic</a:t>
            </a:r>
            <a:r>
              <a:rPr lang="en-US" dirty="0"/>
              <a:t> </a:t>
            </a:r>
            <a:r>
              <a:rPr lang="en-US" dirty="0" err="1"/>
              <a:t>bw</a:t>
            </a:r>
            <a:r>
              <a:rPr lang="en-US" dirty="0"/>
              <a:t>     display bandwidth used by topic</a:t>
            </a:r>
          </a:p>
          <a:p>
            <a:r>
              <a:rPr lang="en-US" dirty="0" err="1"/>
              <a:t>rostopic</a:t>
            </a:r>
            <a:r>
              <a:rPr lang="en-US" dirty="0"/>
              <a:t> echo   print messages to screen</a:t>
            </a:r>
          </a:p>
          <a:p>
            <a:r>
              <a:rPr lang="en-US" dirty="0" err="1"/>
              <a:t>rostopic</a:t>
            </a:r>
            <a:r>
              <a:rPr lang="en-US" dirty="0"/>
              <a:t> </a:t>
            </a:r>
            <a:r>
              <a:rPr lang="en-US" dirty="0" err="1"/>
              <a:t>hz</a:t>
            </a:r>
            <a:r>
              <a:rPr lang="en-US" dirty="0"/>
              <a:t>     display publishing rate of topic    </a:t>
            </a:r>
          </a:p>
          <a:p>
            <a:r>
              <a:rPr lang="en-US" dirty="0" err="1"/>
              <a:t>rostopic</a:t>
            </a:r>
            <a:r>
              <a:rPr lang="en-US" dirty="0"/>
              <a:t> list   print information about active topics</a:t>
            </a:r>
          </a:p>
          <a:p>
            <a:r>
              <a:rPr lang="en-US" dirty="0" err="1"/>
              <a:t>rostopic</a:t>
            </a:r>
            <a:r>
              <a:rPr lang="en-US" dirty="0"/>
              <a:t> pub    publish data to topic</a:t>
            </a:r>
          </a:p>
          <a:p>
            <a:r>
              <a:rPr lang="en-US" dirty="0" err="1"/>
              <a:t>rostopic</a:t>
            </a:r>
            <a:r>
              <a:rPr lang="en-US" dirty="0"/>
              <a:t> type   print topic type</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76745" y="5930538"/>
            <a:ext cx="2632375" cy="705394"/>
          </a:xfrm>
          <a:prstGeom prst="rect">
            <a:avLst/>
          </a:prstGeom>
        </p:spPr>
      </p:pic>
    </p:spTree>
    <p:extLst>
      <p:ext uri="{BB962C8B-B14F-4D97-AF65-F5344CB8AC3E}">
        <p14:creationId xmlns:p14="http://schemas.microsoft.com/office/powerpoint/2010/main" val="4923945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Using </a:t>
            </a:r>
            <a:r>
              <a:rPr lang="en-US" b="1" dirty="0" err="1"/>
              <a:t>rqt</a:t>
            </a:r>
            <a:r>
              <a:rPr lang="en-US" b="1" dirty="0"/>
              <a:t>-graph</a:t>
            </a:r>
          </a:p>
        </p:txBody>
      </p:sp>
      <p:sp>
        <p:nvSpPr>
          <p:cNvPr id="3" name="Content Placeholder 2"/>
          <p:cNvSpPr>
            <a:spLocks noGrp="1"/>
          </p:cNvSpPr>
          <p:nvPr>
            <p:ph idx="1"/>
          </p:nvPr>
        </p:nvSpPr>
        <p:spPr>
          <a:xfrm>
            <a:off x="838200" y="1690688"/>
            <a:ext cx="10515600" cy="1910352"/>
          </a:xfrm>
        </p:spPr>
        <p:txBody>
          <a:bodyPr/>
          <a:lstStyle/>
          <a:p>
            <a:r>
              <a:rPr lang="en-US" dirty="0" err="1"/>
              <a:t>rqt_graph</a:t>
            </a:r>
            <a:r>
              <a:rPr lang="en-US" dirty="0"/>
              <a:t> tool is used to create a dynamic graph of what's going on in the system that includes all nodes and topics</a:t>
            </a:r>
          </a:p>
          <a:p>
            <a:r>
              <a:rPr lang="en-US" dirty="0"/>
              <a:t>To run </a:t>
            </a:r>
            <a:r>
              <a:rPr lang="en-US" dirty="0" err="1"/>
              <a:t>rqt</a:t>
            </a:r>
            <a:r>
              <a:rPr lang="en-US" dirty="0"/>
              <a:t>-graph</a:t>
            </a:r>
          </a:p>
          <a:p>
            <a:pPr lvl="1"/>
            <a:r>
              <a:rPr lang="en-US" dirty="0" err="1"/>
              <a:t>rosrun</a:t>
            </a:r>
            <a:r>
              <a:rPr lang="en-US" dirty="0"/>
              <a:t> </a:t>
            </a:r>
            <a:r>
              <a:rPr lang="en-US" dirty="0" err="1"/>
              <a:t>rqt_graph</a:t>
            </a:r>
            <a:r>
              <a:rPr lang="en-US" dirty="0"/>
              <a:t> </a:t>
            </a:r>
            <a:r>
              <a:rPr lang="en-US" dirty="0" err="1"/>
              <a:t>rqt_graph</a:t>
            </a:r>
            <a:endParaRPr lang="en-US" dirty="0"/>
          </a:p>
        </p:txBody>
      </p:sp>
      <p:pic>
        <p:nvPicPr>
          <p:cNvPr id="6" name="Picture 2" descr="rqt_graph_turtle_ke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9447" y="3601040"/>
            <a:ext cx="9173106" cy="246888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76745" y="5930538"/>
            <a:ext cx="2632375" cy="705394"/>
          </a:xfrm>
          <a:prstGeom prst="rect">
            <a:avLst/>
          </a:prstGeom>
        </p:spPr>
      </p:pic>
    </p:spTree>
    <p:extLst>
      <p:ext uri="{BB962C8B-B14F-4D97-AF65-F5344CB8AC3E}">
        <p14:creationId xmlns:p14="http://schemas.microsoft.com/office/powerpoint/2010/main" val="24676933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b="1" dirty="0"/>
              <a:t>ROS Master, Nodes, Topics</a:t>
            </a:r>
          </a:p>
        </p:txBody>
      </p:sp>
      <p:sp>
        <p:nvSpPr>
          <p:cNvPr id="16" name="Rectangle 15"/>
          <p:cNvSpPr/>
          <p:nvPr/>
        </p:nvSpPr>
        <p:spPr>
          <a:xfrm>
            <a:off x="4663440" y="1690688"/>
            <a:ext cx="2621280" cy="1041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ROS Master</a:t>
            </a:r>
          </a:p>
        </p:txBody>
      </p:sp>
      <p:sp>
        <p:nvSpPr>
          <p:cNvPr id="17" name="Rectangle 16"/>
          <p:cNvSpPr/>
          <p:nvPr/>
        </p:nvSpPr>
        <p:spPr>
          <a:xfrm>
            <a:off x="1412240" y="3438208"/>
            <a:ext cx="2621280" cy="1041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Node 1</a:t>
            </a:r>
          </a:p>
          <a:p>
            <a:pPr algn="ctr"/>
            <a:r>
              <a:rPr lang="en-US" sz="1600" b="1" dirty="0"/>
              <a:t>Publisher</a:t>
            </a:r>
          </a:p>
        </p:txBody>
      </p:sp>
      <p:sp>
        <p:nvSpPr>
          <p:cNvPr id="18" name="Rectangle 17"/>
          <p:cNvSpPr/>
          <p:nvPr/>
        </p:nvSpPr>
        <p:spPr>
          <a:xfrm>
            <a:off x="4663440" y="3438208"/>
            <a:ext cx="2621280" cy="1041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Node 2</a:t>
            </a:r>
          </a:p>
          <a:p>
            <a:pPr algn="ctr"/>
            <a:r>
              <a:rPr lang="en-US" sz="1600" b="1" dirty="0"/>
              <a:t>Subscriber</a:t>
            </a:r>
          </a:p>
        </p:txBody>
      </p:sp>
      <p:sp>
        <p:nvSpPr>
          <p:cNvPr id="19" name="Rectangle 18"/>
          <p:cNvSpPr/>
          <p:nvPr/>
        </p:nvSpPr>
        <p:spPr>
          <a:xfrm>
            <a:off x="7914640" y="3438208"/>
            <a:ext cx="2621280" cy="1041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Node 3</a:t>
            </a:r>
          </a:p>
          <a:p>
            <a:pPr algn="ctr"/>
            <a:r>
              <a:rPr lang="en-US" sz="1600" b="1" dirty="0"/>
              <a:t>Subscriber and Publisher</a:t>
            </a:r>
          </a:p>
        </p:txBody>
      </p:sp>
      <p:cxnSp>
        <p:nvCxnSpPr>
          <p:cNvPr id="20" name="Straight Arrow Connector 19"/>
          <p:cNvCxnSpPr>
            <a:stCxn id="17" idx="0"/>
            <a:endCxn id="16" idx="1"/>
          </p:cNvCxnSpPr>
          <p:nvPr/>
        </p:nvCxnSpPr>
        <p:spPr>
          <a:xfrm flipV="1">
            <a:off x="2722880" y="2211388"/>
            <a:ext cx="1940560" cy="122682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p:cNvCxnSpPr>
            <a:cxnSpLocks/>
            <a:stCxn id="18" idx="0"/>
            <a:endCxn id="16" idx="2"/>
          </p:cNvCxnSpPr>
          <p:nvPr/>
        </p:nvCxnSpPr>
        <p:spPr>
          <a:xfrm flipV="1">
            <a:off x="5974080" y="2732088"/>
            <a:ext cx="0" cy="70612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p:cNvCxnSpPr>
            <a:cxnSpLocks/>
            <a:stCxn id="19" idx="0"/>
            <a:endCxn id="16" idx="3"/>
          </p:cNvCxnSpPr>
          <p:nvPr/>
        </p:nvCxnSpPr>
        <p:spPr>
          <a:xfrm flipH="1" flipV="1">
            <a:off x="7284720" y="2211388"/>
            <a:ext cx="1940560" cy="122682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3" name="TextBox 22"/>
          <p:cNvSpPr txBox="1"/>
          <p:nvPr/>
        </p:nvSpPr>
        <p:spPr>
          <a:xfrm>
            <a:off x="2397761" y="2536548"/>
            <a:ext cx="1304524" cy="369332"/>
          </a:xfrm>
          <a:prstGeom prst="rect">
            <a:avLst/>
          </a:prstGeom>
          <a:noFill/>
        </p:spPr>
        <p:txBody>
          <a:bodyPr wrap="none" rtlCol="0">
            <a:spAutoFit/>
          </a:bodyPr>
          <a:lstStyle/>
          <a:p>
            <a:r>
              <a:rPr lang="en-US" dirty="0"/>
              <a:t>Registration</a:t>
            </a:r>
          </a:p>
        </p:txBody>
      </p:sp>
      <p:sp>
        <p:nvSpPr>
          <p:cNvPr id="24" name="TextBox 23"/>
          <p:cNvSpPr txBox="1"/>
          <p:nvPr/>
        </p:nvSpPr>
        <p:spPr>
          <a:xfrm>
            <a:off x="8442959" y="2620884"/>
            <a:ext cx="1304524" cy="369332"/>
          </a:xfrm>
          <a:prstGeom prst="rect">
            <a:avLst/>
          </a:prstGeom>
          <a:noFill/>
        </p:spPr>
        <p:txBody>
          <a:bodyPr wrap="none" rtlCol="0">
            <a:spAutoFit/>
          </a:bodyPr>
          <a:lstStyle/>
          <a:p>
            <a:r>
              <a:rPr lang="en-US" dirty="0"/>
              <a:t>Registration</a:t>
            </a:r>
          </a:p>
        </p:txBody>
      </p:sp>
      <p:sp>
        <p:nvSpPr>
          <p:cNvPr id="25" name="TextBox 24"/>
          <p:cNvSpPr txBox="1"/>
          <p:nvPr/>
        </p:nvSpPr>
        <p:spPr>
          <a:xfrm>
            <a:off x="6126481" y="2883456"/>
            <a:ext cx="1304524" cy="369332"/>
          </a:xfrm>
          <a:prstGeom prst="rect">
            <a:avLst/>
          </a:prstGeom>
          <a:noFill/>
        </p:spPr>
        <p:txBody>
          <a:bodyPr wrap="none" rtlCol="0">
            <a:spAutoFit/>
          </a:bodyPr>
          <a:lstStyle/>
          <a:p>
            <a:r>
              <a:rPr lang="en-US" dirty="0"/>
              <a:t>Registration</a:t>
            </a:r>
          </a:p>
        </p:txBody>
      </p:sp>
      <p:sp>
        <p:nvSpPr>
          <p:cNvPr id="26" name="Rectangle 25"/>
          <p:cNvSpPr/>
          <p:nvPr/>
        </p:nvSpPr>
        <p:spPr>
          <a:xfrm>
            <a:off x="3616960" y="4998720"/>
            <a:ext cx="1442720" cy="731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Topic</a:t>
            </a:r>
          </a:p>
        </p:txBody>
      </p:sp>
      <p:cxnSp>
        <p:nvCxnSpPr>
          <p:cNvPr id="27" name="Straight Arrow Connector 26"/>
          <p:cNvCxnSpPr>
            <a:cxnSpLocks/>
            <a:stCxn id="17" idx="2"/>
            <a:endCxn id="26" idx="1"/>
          </p:cNvCxnSpPr>
          <p:nvPr/>
        </p:nvCxnSpPr>
        <p:spPr>
          <a:xfrm>
            <a:off x="2722880" y="4479608"/>
            <a:ext cx="894080" cy="88487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cxnSpLocks/>
          </p:cNvCxnSpPr>
          <p:nvPr/>
        </p:nvCxnSpPr>
        <p:spPr>
          <a:xfrm flipV="1">
            <a:off x="5064760" y="4479608"/>
            <a:ext cx="914400" cy="88487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cxnSpLocks/>
            <a:stCxn id="26" idx="3"/>
            <a:endCxn id="19" idx="2"/>
          </p:cNvCxnSpPr>
          <p:nvPr/>
        </p:nvCxnSpPr>
        <p:spPr>
          <a:xfrm flipV="1">
            <a:off x="5059680" y="4479608"/>
            <a:ext cx="4165600" cy="88487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Straight Arrow Connector 34"/>
          <p:cNvCxnSpPr>
            <a:cxnSpLocks/>
            <a:stCxn id="19" idx="2"/>
          </p:cNvCxnSpPr>
          <p:nvPr/>
        </p:nvCxnSpPr>
        <p:spPr>
          <a:xfrm>
            <a:off x="9225280" y="4479608"/>
            <a:ext cx="0" cy="68167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0" name="Rectangle 39"/>
          <p:cNvSpPr/>
          <p:nvPr/>
        </p:nvSpPr>
        <p:spPr>
          <a:xfrm>
            <a:off x="8442959" y="5161280"/>
            <a:ext cx="1442720" cy="731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Topic</a:t>
            </a:r>
          </a:p>
        </p:txBody>
      </p:sp>
      <p:sp>
        <p:nvSpPr>
          <p:cNvPr id="41" name="TextBox 40"/>
          <p:cNvSpPr txBox="1"/>
          <p:nvPr/>
        </p:nvSpPr>
        <p:spPr>
          <a:xfrm>
            <a:off x="2296160" y="4922044"/>
            <a:ext cx="864339" cy="369332"/>
          </a:xfrm>
          <a:prstGeom prst="rect">
            <a:avLst/>
          </a:prstGeom>
          <a:noFill/>
        </p:spPr>
        <p:txBody>
          <a:bodyPr wrap="none" rtlCol="0">
            <a:spAutoFit/>
          </a:bodyPr>
          <a:lstStyle/>
          <a:p>
            <a:r>
              <a:rPr lang="en-US" dirty="0"/>
              <a:t>Publish</a:t>
            </a:r>
          </a:p>
        </p:txBody>
      </p:sp>
      <p:sp>
        <p:nvSpPr>
          <p:cNvPr id="42" name="TextBox 41"/>
          <p:cNvSpPr txBox="1"/>
          <p:nvPr/>
        </p:nvSpPr>
        <p:spPr>
          <a:xfrm>
            <a:off x="9189350" y="4610854"/>
            <a:ext cx="864339" cy="369332"/>
          </a:xfrm>
          <a:prstGeom prst="rect">
            <a:avLst/>
          </a:prstGeom>
          <a:noFill/>
        </p:spPr>
        <p:txBody>
          <a:bodyPr wrap="none" rtlCol="0">
            <a:spAutoFit/>
          </a:bodyPr>
          <a:lstStyle/>
          <a:p>
            <a:r>
              <a:rPr lang="en-US" dirty="0"/>
              <a:t>Publish</a:t>
            </a:r>
          </a:p>
        </p:txBody>
      </p:sp>
      <p:sp>
        <p:nvSpPr>
          <p:cNvPr id="43" name="TextBox 42"/>
          <p:cNvSpPr txBox="1"/>
          <p:nvPr/>
        </p:nvSpPr>
        <p:spPr>
          <a:xfrm>
            <a:off x="5671409" y="4603750"/>
            <a:ext cx="1090811" cy="369332"/>
          </a:xfrm>
          <a:prstGeom prst="rect">
            <a:avLst/>
          </a:prstGeom>
          <a:noFill/>
        </p:spPr>
        <p:txBody>
          <a:bodyPr wrap="none" rtlCol="0">
            <a:spAutoFit/>
          </a:bodyPr>
          <a:lstStyle/>
          <a:p>
            <a:r>
              <a:rPr lang="en-US" dirty="0"/>
              <a:t>Subscribe</a:t>
            </a:r>
          </a:p>
        </p:txBody>
      </p:sp>
      <p:sp>
        <p:nvSpPr>
          <p:cNvPr id="44" name="TextBox 43"/>
          <p:cNvSpPr txBox="1"/>
          <p:nvPr/>
        </p:nvSpPr>
        <p:spPr>
          <a:xfrm>
            <a:off x="7270131" y="4814054"/>
            <a:ext cx="1090811" cy="369332"/>
          </a:xfrm>
          <a:prstGeom prst="rect">
            <a:avLst/>
          </a:prstGeom>
          <a:noFill/>
        </p:spPr>
        <p:txBody>
          <a:bodyPr wrap="none" rtlCol="0">
            <a:spAutoFit/>
          </a:bodyPr>
          <a:lstStyle/>
          <a:p>
            <a:r>
              <a:rPr lang="en-US" dirty="0"/>
              <a:t>Subscribe</a:t>
            </a:r>
          </a:p>
        </p:txBody>
      </p:sp>
      <p:pic>
        <p:nvPicPr>
          <p:cNvPr id="29" name="Picture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76745" y="5930538"/>
            <a:ext cx="2632375" cy="705394"/>
          </a:xfrm>
          <a:prstGeom prst="rect">
            <a:avLst/>
          </a:prstGeom>
        </p:spPr>
      </p:pic>
    </p:spTree>
    <p:extLst>
      <p:ext uri="{BB962C8B-B14F-4D97-AF65-F5344CB8AC3E}">
        <p14:creationId xmlns:p14="http://schemas.microsoft.com/office/powerpoint/2010/main" val="37744911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ROS Messages</a:t>
            </a:r>
          </a:p>
        </p:txBody>
      </p:sp>
      <p:sp>
        <p:nvSpPr>
          <p:cNvPr id="3" name="Content Placeholder 2"/>
          <p:cNvSpPr>
            <a:spLocks noGrp="1"/>
          </p:cNvSpPr>
          <p:nvPr>
            <p:ph idx="1"/>
          </p:nvPr>
        </p:nvSpPr>
        <p:spPr/>
        <p:txBody>
          <a:bodyPr/>
          <a:lstStyle/>
          <a:p>
            <a:r>
              <a:rPr lang="en-US" dirty="0"/>
              <a:t>ROS message describes the data values that ROS nodes publish.</a:t>
            </a:r>
          </a:p>
          <a:p>
            <a:r>
              <a:rPr lang="en-US" dirty="0"/>
              <a:t>Messages help ROS tolls to automatically generate code for the message type in several target languages.</a:t>
            </a:r>
          </a:p>
          <a:p>
            <a:r>
              <a:rPr lang="en-US" dirty="0"/>
              <a:t>Message descriptions are in .</a:t>
            </a:r>
            <a:r>
              <a:rPr lang="en-US" dirty="0" err="1"/>
              <a:t>msg</a:t>
            </a:r>
            <a:r>
              <a:rPr lang="en-US" dirty="0"/>
              <a:t> files in the </a:t>
            </a:r>
            <a:r>
              <a:rPr lang="en-US" dirty="0" err="1"/>
              <a:t>msg</a:t>
            </a:r>
            <a:r>
              <a:rPr lang="en-US" dirty="0"/>
              <a:t>/ directory.</a:t>
            </a:r>
          </a:p>
          <a:p>
            <a:r>
              <a:rPr lang="en-US" dirty="0"/>
              <a:t>Messages can be nested in each other.</a:t>
            </a:r>
          </a:p>
          <a:p>
            <a:r>
              <a:rPr lang="en-US" dirty="0"/>
              <a:t>Each ROS distribution can have a different description for a message</a:t>
            </a:r>
          </a:p>
          <a:p>
            <a:pPr lvl="1"/>
            <a:r>
              <a:rPr lang="en-US" dirty="0"/>
              <a:t>You can go to </a:t>
            </a:r>
            <a:r>
              <a:rPr lang="en-US" dirty="0">
                <a:hlinkClick r:id="rId2"/>
              </a:rPr>
              <a:t>http://wiki.ros.org/msg</a:t>
            </a:r>
            <a:r>
              <a:rPr lang="en-US" dirty="0"/>
              <a:t> and check the message type</a:t>
            </a:r>
          </a:p>
          <a:p>
            <a:r>
              <a:rPr lang="en-US" dirty="0"/>
              <a:t>Publish a message to a subscriber ROS node on command line.</a:t>
            </a:r>
          </a:p>
          <a:p>
            <a:pPr lvl="1"/>
            <a:r>
              <a:rPr lang="en-US" dirty="0" err="1"/>
              <a:t>rostopic</a:t>
            </a:r>
            <a:r>
              <a:rPr lang="en-US" dirty="0"/>
              <a:t> pub /</a:t>
            </a:r>
            <a:r>
              <a:rPr lang="en-US" dirty="0" err="1"/>
              <a:t>mytopic</a:t>
            </a:r>
            <a:r>
              <a:rPr lang="en-US" dirty="0"/>
              <a:t> </a:t>
            </a:r>
            <a:r>
              <a:rPr lang="en-US" dirty="0" err="1"/>
              <a:t>std_msg</a:t>
            </a:r>
            <a:r>
              <a:rPr lang="en-US" dirty="0"/>
              <a:t>/String “data: ‘Portland State University’”</a:t>
            </a:r>
          </a:p>
          <a:p>
            <a:pPr lvl="1"/>
            <a:endParaRPr lang="en-US" dirty="0"/>
          </a:p>
          <a:p>
            <a:pPr marL="0" indent="0">
              <a:buNone/>
            </a:pPr>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76745" y="5930538"/>
            <a:ext cx="2632375" cy="705394"/>
          </a:xfrm>
          <a:prstGeom prst="rect">
            <a:avLst/>
          </a:prstGeom>
        </p:spPr>
      </p:pic>
    </p:spTree>
    <p:extLst>
      <p:ext uri="{BB962C8B-B14F-4D97-AF65-F5344CB8AC3E}">
        <p14:creationId xmlns:p14="http://schemas.microsoft.com/office/powerpoint/2010/main" val="562757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Course Structure</a:t>
            </a:r>
            <a:endParaRPr lang="en-US" b="1" dirty="0">
              <a:solidFill>
                <a:srgbClr val="000000"/>
              </a:solidFill>
              <a:latin typeface="Calibri Light"/>
            </a:endParaRPr>
          </a:p>
        </p:txBody>
      </p:sp>
      <p:sp>
        <p:nvSpPr>
          <p:cNvPr id="3" name="Content Placeholder 2"/>
          <p:cNvSpPr>
            <a:spLocks noGrp="1"/>
          </p:cNvSpPr>
          <p:nvPr>
            <p:ph idx="1"/>
          </p:nvPr>
        </p:nvSpPr>
        <p:spPr>
          <a:xfrm>
            <a:off x="810008" y="1552574"/>
            <a:ext cx="3796498" cy="5202357"/>
          </a:xfrm>
        </p:spPr>
        <p:txBody>
          <a:bodyPr vert="horz" lIns="91440" tIns="45720" rIns="91440" bIns="45720" rtlCol="0" anchor="t">
            <a:noAutofit/>
          </a:bodyPr>
          <a:lstStyle/>
          <a:p>
            <a:pPr lvl="1"/>
            <a:r>
              <a:rPr lang="en-US" sz="1400" b="1" dirty="0" smtClean="0"/>
              <a:t>What </a:t>
            </a:r>
            <a:r>
              <a:rPr lang="en-US" sz="1400" b="1" dirty="0"/>
              <a:t>is ROS?</a:t>
            </a:r>
          </a:p>
          <a:p>
            <a:pPr lvl="1"/>
            <a:r>
              <a:rPr lang="en-US" sz="1400" b="1" dirty="0"/>
              <a:t>Introduction to ROS </a:t>
            </a:r>
          </a:p>
          <a:p>
            <a:pPr lvl="2"/>
            <a:r>
              <a:rPr lang="en-US" sz="1400" b="1" dirty="0"/>
              <a:t>ROS architecture, philosophy, history</a:t>
            </a:r>
          </a:p>
          <a:p>
            <a:pPr lvl="1"/>
            <a:r>
              <a:rPr lang="en-US" sz="1400" b="1" dirty="0"/>
              <a:t>How to install ROS</a:t>
            </a:r>
            <a:r>
              <a:rPr lang="en-US" sz="1400" b="1" dirty="0" smtClean="0"/>
              <a:t>?</a:t>
            </a:r>
            <a:endParaRPr lang="en-US" sz="1400" b="1" dirty="0"/>
          </a:p>
          <a:p>
            <a:pPr lvl="1"/>
            <a:r>
              <a:rPr lang="en-US" sz="1400" b="1" dirty="0" smtClean="0"/>
              <a:t>Examples</a:t>
            </a:r>
          </a:p>
          <a:p>
            <a:pPr lvl="1"/>
            <a:r>
              <a:rPr lang="en-US" sz="1400" dirty="0" smtClean="0"/>
              <a:t>XML </a:t>
            </a:r>
            <a:r>
              <a:rPr lang="en-US" sz="1400" dirty="0"/>
              <a:t>Format</a:t>
            </a:r>
          </a:p>
          <a:p>
            <a:pPr lvl="1"/>
            <a:r>
              <a:rPr lang="en-US" sz="1400" dirty="0"/>
              <a:t>ROS commands</a:t>
            </a:r>
          </a:p>
          <a:p>
            <a:pPr lvl="1"/>
            <a:r>
              <a:rPr lang="en-US" sz="1400" dirty="0"/>
              <a:t>Getting familiar with the ROS filesystem</a:t>
            </a:r>
          </a:p>
          <a:p>
            <a:pPr lvl="1"/>
            <a:r>
              <a:rPr lang="en-US" sz="1400" dirty="0"/>
              <a:t>How to create a ROS package?</a:t>
            </a:r>
          </a:p>
          <a:p>
            <a:pPr lvl="1"/>
            <a:r>
              <a:rPr lang="en-US" sz="1400" dirty="0"/>
              <a:t>How to build a ROS package?</a:t>
            </a:r>
          </a:p>
          <a:p>
            <a:pPr lvl="1"/>
            <a:r>
              <a:rPr lang="en-US" sz="1400" dirty="0"/>
              <a:t>How to install released ROS packages?</a:t>
            </a:r>
          </a:p>
          <a:p>
            <a:pPr lvl="1"/>
            <a:r>
              <a:rPr lang="en-US" sz="1400" dirty="0"/>
              <a:t>How to build packages from source</a:t>
            </a:r>
            <a:r>
              <a:rPr lang="en-US" sz="1400" dirty="0" smtClean="0"/>
              <a:t>?</a:t>
            </a:r>
          </a:p>
          <a:p>
            <a:pPr lvl="1"/>
            <a:r>
              <a:rPr lang="en-US" sz="1400" dirty="0" smtClean="0"/>
              <a:t> ROS </a:t>
            </a:r>
            <a:r>
              <a:rPr lang="en-US" sz="1400" dirty="0"/>
              <a:t>Nodes Detail</a:t>
            </a:r>
          </a:p>
          <a:p>
            <a:pPr marL="628650" lvl="1" indent="-171450"/>
            <a:r>
              <a:rPr lang="en-US" sz="1400" dirty="0"/>
              <a:t>ROS Topics Detail</a:t>
            </a:r>
          </a:p>
          <a:p>
            <a:pPr marL="628650" lvl="1" indent="-171450"/>
            <a:r>
              <a:rPr lang="en-US" sz="1400" dirty="0"/>
              <a:t>Writing a Publisher and </a:t>
            </a:r>
            <a:r>
              <a:rPr lang="en-US" sz="1400" dirty="0" smtClean="0"/>
              <a:t>Subscriber</a:t>
            </a:r>
            <a:endParaRPr lang="en-US" sz="1400" dirty="0"/>
          </a:p>
        </p:txBody>
      </p:sp>
      <p:sp>
        <p:nvSpPr>
          <p:cNvPr id="4" name="Rectangle 3"/>
          <p:cNvSpPr/>
          <p:nvPr/>
        </p:nvSpPr>
        <p:spPr>
          <a:xfrm>
            <a:off x="5853529" y="1179522"/>
            <a:ext cx="4596441" cy="3539430"/>
          </a:xfrm>
          <a:prstGeom prst="rect">
            <a:avLst/>
          </a:prstGeom>
        </p:spPr>
        <p:txBody>
          <a:bodyPr wrap="square">
            <a:spAutoFit/>
          </a:bodyPr>
          <a:lstStyle/>
          <a:p>
            <a:endParaRPr lang="en-US" sz="1400" dirty="0"/>
          </a:p>
          <a:p>
            <a:pPr lvl="1"/>
            <a:endParaRPr lang="en-US" sz="1400" dirty="0"/>
          </a:p>
          <a:p>
            <a:pPr marL="628650" lvl="1" indent="-171450">
              <a:buFont typeface="Arial" panose="020B0604020202020204" pitchFamily="34" charset="0"/>
              <a:buChar char="•"/>
            </a:pPr>
            <a:r>
              <a:rPr lang="en-US" sz="1400" dirty="0" smtClean="0"/>
              <a:t>ROS </a:t>
            </a:r>
            <a:r>
              <a:rPr lang="en-US" sz="1400" dirty="0"/>
              <a:t>Services and Messages</a:t>
            </a:r>
          </a:p>
          <a:p>
            <a:pPr marL="628650" lvl="1" indent="-171450">
              <a:buFont typeface="Arial" panose="020B0604020202020204" pitchFamily="34" charset="0"/>
              <a:buChar char="•"/>
            </a:pPr>
            <a:r>
              <a:rPr lang="en-US" sz="1400" dirty="0"/>
              <a:t>Writing a Service and Client</a:t>
            </a:r>
          </a:p>
          <a:p>
            <a:pPr marL="628650" lvl="1" indent="-171450">
              <a:buFont typeface="Arial" panose="020B0604020202020204" pitchFamily="34" charset="0"/>
              <a:buChar char="•"/>
            </a:pPr>
            <a:r>
              <a:rPr lang="en-US" sz="1400" dirty="0"/>
              <a:t>ROS .bag </a:t>
            </a:r>
            <a:r>
              <a:rPr lang="en-US" sz="1400" dirty="0" smtClean="0"/>
              <a:t>file</a:t>
            </a:r>
          </a:p>
          <a:p>
            <a:pPr marL="628650" lvl="1" indent="-171450">
              <a:buFont typeface="Arial" panose="020B0604020202020204" pitchFamily="34" charset="0"/>
              <a:buChar char="•"/>
            </a:pPr>
            <a:r>
              <a:rPr lang="en-US" sz="1400" dirty="0" smtClean="0"/>
              <a:t>URDF</a:t>
            </a:r>
            <a:endParaRPr lang="en-US" sz="1400" dirty="0"/>
          </a:p>
          <a:p>
            <a:pPr marL="628650" lvl="1" indent="-171450">
              <a:buFont typeface="Arial" panose="020B0604020202020204" pitchFamily="34" charset="0"/>
              <a:buChar char="•"/>
            </a:pPr>
            <a:r>
              <a:rPr lang="en-US" sz="1400" dirty="0"/>
              <a:t>TF</a:t>
            </a:r>
          </a:p>
          <a:p>
            <a:pPr marL="628650" lvl="1" indent="-171450">
              <a:buFont typeface="Arial" panose="020B0604020202020204" pitchFamily="34" charset="0"/>
              <a:buChar char="•"/>
            </a:pPr>
            <a:r>
              <a:rPr lang="en-US" sz="1400" dirty="0"/>
              <a:t>RVIZ</a:t>
            </a:r>
          </a:p>
          <a:p>
            <a:pPr marL="628650" lvl="1" indent="-171450">
              <a:buFont typeface="Arial" panose="020B0604020202020204" pitchFamily="34" charset="0"/>
              <a:buChar char="•"/>
            </a:pPr>
            <a:r>
              <a:rPr lang="en-US" sz="1400" dirty="0"/>
              <a:t>Getting started with </a:t>
            </a:r>
            <a:r>
              <a:rPr lang="en-US" sz="1400" dirty="0" err="1" smtClean="0"/>
              <a:t>Turtlebot</a:t>
            </a:r>
            <a:endParaRPr lang="en-US" sz="1400" dirty="0" smtClean="0"/>
          </a:p>
          <a:p>
            <a:pPr marL="628650" lvl="1" indent="-171450">
              <a:buFont typeface="Arial" panose="020B0604020202020204" pitchFamily="34" charset="0"/>
              <a:buChar char="•"/>
            </a:pPr>
            <a:r>
              <a:rPr lang="en-US" sz="1400" dirty="0" err="1" smtClean="0"/>
              <a:t>MoveIt</a:t>
            </a:r>
            <a:endParaRPr lang="en-US" sz="1400" dirty="0"/>
          </a:p>
          <a:p>
            <a:pPr marL="628650" lvl="1" indent="-171450">
              <a:buFont typeface="Arial" panose="020B0604020202020204" pitchFamily="34" charset="0"/>
              <a:buChar char="•"/>
            </a:pPr>
            <a:r>
              <a:rPr lang="en-US" sz="1400" dirty="0"/>
              <a:t>Creating </a:t>
            </a:r>
            <a:r>
              <a:rPr lang="en-US" sz="1400" dirty="0" err="1"/>
              <a:t>Vikingbot</a:t>
            </a:r>
            <a:r>
              <a:rPr lang="en-US" sz="1400" dirty="0"/>
              <a:t> URDF</a:t>
            </a:r>
          </a:p>
          <a:p>
            <a:pPr marL="628650" lvl="1" indent="-171450">
              <a:buFont typeface="Arial" panose="020B0604020202020204" pitchFamily="34" charset="0"/>
              <a:buChar char="•"/>
            </a:pPr>
            <a:r>
              <a:rPr lang="en-US" sz="1400" dirty="0" err="1"/>
              <a:t>Robot_State_Publisher</a:t>
            </a:r>
            <a:endParaRPr lang="en-US" sz="1400" dirty="0"/>
          </a:p>
          <a:p>
            <a:pPr marL="628650" lvl="1" indent="-171450">
              <a:buFont typeface="Arial" panose="020B0604020202020204" pitchFamily="34" charset="0"/>
              <a:buChar char="•"/>
            </a:pPr>
            <a:r>
              <a:rPr lang="en-US" sz="1400" dirty="0" err="1" smtClean="0"/>
              <a:t>Joint_State_Publisher</a:t>
            </a:r>
            <a:endParaRPr lang="en-US" sz="1400" dirty="0" smtClean="0"/>
          </a:p>
          <a:p>
            <a:pPr marL="628650" lvl="1" indent="-171450">
              <a:buFont typeface="Arial" panose="020B0604020202020204" pitchFamily="34" charset="0"/>
              <a:buChar char="•"/>
            </a:pPr>
            <a:r>
              <a:rPr lang="en-US" sz="1400" dirty="0" smtClean="0"/>
              <a:t>Gazebo</a:t>
            </a:r>
            <a:endParaRPr lang="en-US" sz="1400" dirty="0"/>
          </a:p>
          <a:p>
            <a:endParaRPr lang="en-US" sz="1400" b="1" dirty="0"/>
          </a:p>
          <a:p>
            <a:pPr marL="628650" lvl="1" indent="-171450">
              <a:buFont typeface="Arial" panose="020B0604020202020204" pitchFamily="34" charset="0"/>
              <a:buChar char="•"/>
            </a:pPr>
            <a:endParaRPr lang="en-US" sz="1400" b="1"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76745" y="5930538"/>
            <a:ext cx="2632375" cy="705394"/>
          </a:xfrm>
          <a:prstGeom prst="rect">
            <a:avLst/>
          </a:prstGeom>
        </p:spPr>
      </p:pic>
    </p:spTree>
    <p:extLst>
      <p:ext uri="{BB962C8B-B14F-4D97-AF65-F5344CB8AC3E}">
        <p14:creationId xmlns:p14="http://schemas.microsoft.com/office/powerpoint/2010/main" val="20675826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ROS Message Definition:  </a:t>
            </a:r>
            <a:r>
              <a:rPr lang="en-US" dirty="0">
                <a:latin typeface="+mj-ea"/>
                <a:cs typeface="+mj-ea"/>
              </a:rPr>
              <a:t/>
            </a:r>
            <a:br>
              <a:rPr lang="en-US" dirty="0">
                <a:latin typeface="+mj-ea"/>
                <a:cs typeface="+mj-ea"/>
              </a:rPr>
            </a:br>
            <a:endParaRPr lang="en-US" b="1" dirty="0"/>
          </a:p>
        </p:txBody>
      </p:sp>
      <p:pic>
        <p:nvPicPr>
          <p:cNvPr id="4" name="Picture 3"/>
          <p:cNvPicPr>
            <a:picLocks noChangeAspect="1"/>
          </p:cNvPicPr>
          <p:nvPr/>
        </p:nvPicPr>
        <p:blipFill>
          <a:blip r:embed="rId2"/>
          <a:stretch>
            <a:fillRect/>
          </a:stretch>
        </p:blipFill>
        <p:spPr>
          <a:xfrm>
            <a:off x="3303949" y="1243153"/>
            <a:ext cx="5584102" cy="4873398"/>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76745" y="5930538"/>
            <a:ext cx="2632375" cy="705394"/>
          </a:xfrm>
          <a:prstGeom prst="rect">
            <a:avLst/>
          </a:prstGeom>
        </p:spPr>
      </p:pic>
    </p:spTree>
    <p:extLst>
      <p:ext uri="{BB962C8B-B14F-4D97-AF65-F5344CB8AC3E}">
        <p14:creationId xmlns:p14="http://schemas.microsoft.com/office/powerpoint/2010/main" val="12184183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Message Types</a:t>
            </a:r>
          </a:p>
        </p:txBody>
      </p:sp>
      <p:pic>
        <p:nvPicPr>
          <p:cNvPr id="4" name="Content Placeholder 3"/>
          <p:cNvPicPr>
            <a:picLocks noGrp="1" noChangeAspect="1"/>
          </p:cNvPicPr>
          <p:nvPr>
            <p:ph idx="1"/>
          </p:nvPr>
        </p:nvPicPr>
        <p:blipFill>
          <a:blip r:embed="rId2"/>
          <a:stretch>
            <a:fillRect/>
          </a:stretch>
        </p:blipFill>
        <p:spPr>
          <a:xfrm>
            <a:off x="2896688" y="1860505"/>
            <a:ext cx="6398623" cy="4763540"/>
          </a:xfrm>
          <a:prstGeom prst="rect">
            <a:avLst/>
          </a:prstGeom>
        </p:spPr>
      </p:pic>
      <p:sp>
        <p:nvSpPr>
          <p:cNvPr id="5" name="Rectangle 4"/>
          <p:cNvSpPr/>
          <p:nvPr/>
        </p:nvSpPr>
        <p:spPr>
          <a:xfrm>
            <a:off x="838199" y="1367522"/>
            <a:ext cx="10918372" cy="369332"/>
          </a:xfrm>
          <a:prstGeom prst="rect">
            <a:avLst/>
          </a:prstGeom>
        </p:spPr>
        <p:txBody>
          <a:bodyPr wrap="square">
            <a:spAutoFit/>
          </a:bodyPr>
          <a:lstStyle/>
          <a:p>
            <a:r>
              <a:rPr lang="en-US" dirty="0"/>
              <a:t>You must not use the names of built-in types or </a:t>
            </a:r>
            <a:r>
              <a:rPr lang="en-US" dirty="0" smtClean="0"/>
              <a:t>header </a:t>
            </a:r>
            <a:r>
              <a:rPr lang="en-US" dirty="0"/>
              <a:t>when constructing your own message types.</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76745" y="5930538"/>
            <a:ext cx="2632375" cy="705394"/>
          </a:xfrm>
          <a:prstGeom prst="rect">
            <a:avLst/>
          </a:prstGeom>
        </p:spPr>
      </p:pic>
    </p:spTree>
    <p:extLst>
      <p:ext uri="{BB962C8B-B14F-4D97-AF65-F5344CB8AC3E}">
        <p14:creationId xmlns:p14="http://schemas.microsoft.com/office/powerpoint/2010/main" val="13599060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Summary of ROS Messages</a:t>
            </a:r>
          </a:p>
        </p:txBody>
      </p:sp>
      <p:pic>
        <p:nvPicPr>
          <p:cNvPr id="4" name="Content Placeholder 3"/>
          <p:cNvPicPr>
            <a:picLocks noGrp="1" noChangeAspect="1"/>
          </p:cNvPicPr>
          <p:nvPr>
            <p:ph idx="1"/>
          </p:nvPr>
        </p:nvPicPr>
        <p:blipFill>
          <a:blip r:embed="rId2"/>
          <a:stretch>
            <a:fillRect/>
          </a:stretch>
        </p:blipFill>
        <p:spPr>
          <a:xfrm>
            <a:off x="2047875" y="2218759"/>
            <a:ext cx="8096250" cy="2781300"/>
          </a:xfrm>
          <a:prstGeom prst="rect">
            <a:avLst/>
          </a:prstGeom>
        </p:spPr>
      </p:pic>
      <p:sp>
        <p:nvSpPr>
          <p:cNvPr id="5" name="Rectangle 4"/>
          <p:cNvSpPr/>
          <p:nvPr/>
        </p:nvSpPr>
        <p:spPr>
          <a:xfrm>
            <a:off x="8560526" y="5284427"/>
            <a:ext cx="1158240" cy="251210"/>
          </a:xfrm>
          <a:prstGeom prst="rect">
            <a:avLst/>
          </a:prstGeom>
        </p:spPr>
        <p:txBody>
          <a:bodyPr wrap="square">
            <a:spAutoFit/>
          </a:bodyPr>
          <a:lstStyle/>
          <a:p>
            <a:r>
              <a:rPr lang="en-US" sz="1000" dirty="0">
                <a:hlinkClick r:id="rId3"/>
              </a:rPr>
              <a:t>Image Source Link</a:t>
            </a:r>
            <a:endParaRPr lang="en-US" sz="1000" dirty="0"/>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76745" y="5930538"/>
            <a:ext cx="2632375" cy="705394"/>
          </a:xfrm>
          <a:prstGeom prst="rect">
            <a:avLst/>
          </a:prstGeom>
        </p:spPr>
      </p:pic>
    </p:spTree>
    <p:extLst>
      <p:ext uri="{BB962C8B-B14F-4D97-AF65-F5344CB8AC3E}">
        <p14:creationId xmlns:p14="http://schemas.microsoft.com/office/powerpoint/2010/main" val="25738842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ROS Package</a:t>
            </a:r>
          </a:p>
        </p:txBody>
      </p:sp>
      <p:sp>
        <p:nvSpPr>
          <p:cNvPr id="3" name="Content Placeholder 2"/>
          <p:cNvSpPr>
            <a:spLocks noGrp="1"/>
          </p:cNvSpPr>
          <p:nvPr>
            <p:ph idx="1"/>
          </p:nvPr>
        </p:nvSpPr>
        <p:spPr>
          <a:xfrm>
            <a:off x="838200" y="1825625"/>
            <a:ext cx="10998200" cy="3990975"/>
          </a:xfrm>
        </p:spPr>
        <p:txBody>
          <a:bodyPr>
            <a:normAutofit fontScale="92500" lnSpcReduction="20000"/>
          </a:bodyPr>
          <a:lstStyle/>
          <a:p>
            <a:r>
              <a:rPr lang="en-US" dirty="0"/>
              <a:t>Software in ROS is organized in packages. </a:t>
            </a:r>
          </a:p>
          <a:p>
            <a:r>
              <a:rPr lang="en-US" dirty="0"/>
              <a:t>A package can contain your ROS nodes, any libraries, a dataset, configuration files, message types, scripts, service types, some third-party software.</a:t>
            </a:r>
          </a:p>
          <a:p>
            <a:r>
              <a:rPr lang="en-US" dirty="0"/>
              <a:t>When you want to create a project in ROS, first you need to create a package</a:t>
            </a:r>
          </a:p>
          <a:p>
            <a:r>
              <a:rPr lang="en-US" dirty="0"/>
              <a:t>You can also download and install many packages written by other ROS users around the world</a:t>
            </a:r>
          </a:p>
          <a:p>
            <a:r>
              <a:rPr lang="en-US" dirty="0"/>
              <a:t>You can submit the ROS package you write to the ROS package repository</a:t>
            </a:r>
          </a:p>
          <a:p>
            <a:r>
              <a:rPr lang="en-US" dirty="0"/>
              <a:t>Every ROS package is for certain ROS distributions</a:t>
            </a:r>
          </a:p>
          <a:p>
            <a:r>
              <a:rPr lang="en-US" dirty="0"/>
              <a:t>Packages have dependencies</a:t>
            </a:r>
          </a:p>
          <a:p>
            <a:r>
              <a:rPr lang="en-US" dirty="0">
                <a:hlinkClick r:id="rId2"/>
              </a:rPr>
              <a:t>http://www.ros.org/browse/list.php?package_type=package&amp;distro=indigo</a:t>
            </a:r>
            <a:endParaRPr lang="en-US" dirty="0"/>
          </a:p>
          <a:p>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76745" y="5930538"/>
            <a:ext cx="2632375" cy="705394"/>
          </a:xfrm>
          <a:prstGeom prst="rect">
            <a:avLst/>
          </a:prstGeom>
        </p:spPr>
      </p:pic>
    </p:spTree>
    <p:extLst>
      <p:ext uri="{BB962C8B-B14F-4D97-AF65-F5344CB8AC3E}">
        <p14:creationId xmlns:p14="http://schemas.microsoft.com/office/powerpoint/2010/main" val="10282868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ROS Launch</a:t>
            </a:r>
          </a:p>
        </p:txBody>
      </p:sp>
      <p:sp>
        <p:nvSpPr>
          <p:cNvPr id="3" name="Content Placeholder 2"/>
          <p:cNvSpPr>
            <a:spLocks noGrp="1"/>
          </p:cNvSpPr>
          <p:nvPr>
            <p:ph idx="1"/>
          </p:nvPr>
        </p:nvSpPr>
        <p:spPr/>
        <p:txBody>
          <a:bodyPr/>
          <a:lstStyle/>
          <a:p>
            <a:r>
              <a:rPr lang="en-US" dirty="0"/>
              <a:t>Sometimes you have so many nodes with many different arguments and parameters to run in a project. </a:t>
            </a:r>
          </a:p>
          <a:p>
            <a:r>
              <a:rPr lang="en-US" dirty="0" err="1" smtClean="0"/>
              <a:t>Roslaunch</a:t>
            </a:r>
            <a:r>
              <a:rPr lang="en-US" dirty="0" smtClean="0"/>
              <a:t> </a:t>
            </a:r>
            <a:r>
              <a:rPr lang="en-US" dirty="0"/>
              <a:t>is a tool for easily launching multiple ROS nodes as well as setting parameters in the parameter server.</a:t>
            </a:r>
          </a:p>
          <a:p>
            <a:r>
              <a:rPr lang="en-US" dirty="0"/>
              <a:t>The basic idea is to list, in a specific XML format, a group of nodes that should be started at the same time.</a:t>
            </a:r>
          </a:p>
          <a:p>
            <a:endParaRPr lang="en-US" dirty="0"/>
          </a:p>
          <a:p>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76745" y="5930538"/>
            <a:ext cx="2632375" cy="705394"/>
          </a:xfrm>
          <a:prstGeom prst="rect">
            <a:avLst/>
          </a:prstGeom>
        </p:spPr>
      </p:pic>
    </p:spTree>
    <p:extLst>
      <p:ext uri="{BB962C8B-B14F-4D97-AF65-F5344CB8AC3E}">
        <p14:creationId xmlns:p14="http://schemas.microsoft.com/office/powerpoint/2010/main" val="18371197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355" y="0"/>
            <a:ext cx="10515600" cy="1325563"/>
          </a:xfrm>
        </p:spPr>
        <p:txBody>
          <a:bodyPr/>
          <a:lstStyle/>
          <a:p>
            <a:r>
              <a:rPr lang="en-US" b="1" dirty="0"/>
              <a:t>Example Launch File</a:t>
            </a:r>
          </a:p>
        </p:txBody>
      </p:sp>
      <p:pic>
        <p:nvPicPr>
          <p:cNvPr id="7" name="Content Placeholder 6"/>
          <p:cNvPicPr>
            <a:picLocks noGrp="1" noChangeAspect="1"/>
          </p:cNvPicPr>
          <p:nvPr>
            <p:ph idx="1"/>
          </p:nvPr>
        </p:nvPicPr>
        <p:blipFill>
          <a:blip r:embed="rId2"/>
          <a:stretch>
            <a:fillRect/>
          </a:stretch>
        </p:blipFill>
        <p:spPr>
          <a:xfrm>
            <a:off x="1489627" y="1195383"/>
            <a:ext cx="7485321" cy="5248854"/>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76745" y="5930538"/>
            <a:ext cx="2632375" cy="705394"/>
          </a:xfrm>
          <a:prstGeom prst="rect">
            <a:avLst/>
          </a:prstGeom>
        </p:spPr>
      </p:pic>
    </p:spTree>
    <p:extLst>
      <p:ext uri="{BB962C8B-B14F-4D97-AF65-F5344CB8AC3E}">
        <p14:creationId xmlns:p14="http://schemas.microsoft.com/office/powerpoint/2010/main" val="19477170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Some useful ROS command-line tools</a:t>
            </a:r>
          </a:p>
        </p:txBody>
      </p:sp>
      <p:sp>
        <p:nvSpPr>
          <p:cNvPr id="3" name="Content Placeholder 2"/>
          <p:cNvSpPr>
            <a:spLocks noGrp="1"/>
          </p:cNvSpPr>
          <p:nvPr>
            <p:ph idx="1"/>
          </p:nvPr>
        </p:nvSpPr>
        <p:spPr/>
        <p:txBody>
          <a:bodyPr/>
          <a:lstStyle/>
          <a:p>
            <a:r>
              <a:rPr lang="en-US" dirty="0" err="1">
                <a:hlinkClick r:id="rId2"/>
              </a:rPr>
              <a:t>rospack</a:t>
            </a:r>
            <a:r>
              <a:rPr lang="en-US" dirty="0"/>
              <a:t>: find and retrieve information about packages</a:t>
            </a:r>
          </a:p>
          <a:p>
            <a:r>
              <a:rPr lang="en-US" dirty="0" err="1">
                <a:hlinkClick r:id="rId3"/>
              </a:rPr>
              <a:t>catkin_create_pkg</a:t>
            </a:r>
            <a:r>
              <a:rPr lang="en-US" dirty="0"/>
              <a:t>: create a new package</a:t>
            </a:r>
          </a:p>
          <a:p>
            <a:r>
              <a:rPr lang="en-US" dirty="0" err="1">
                <a:hlinkClick r:id="rId4"/>
              </a:rPr>
              <a:t>catkin_make</a:t>
            </a:r>
            <a:r>
              <a:rPr lang="en-US" dirty="0"/>
              <a:t>: build a workspace of packages</a:t>
            </a:r>
          </a:p>
          <a:p>
            <a:r>
              <a:rPr lang="en-US" dirty="0" err="1">
                <a:hlinkClick r:id="rId5"/>
              </a:rPr>
              <a:t>rosdep</a:t>
            </a:r>
            <a:r>
              <a:rPr lang="en-US" dirty="0"/>
              <a:t>: install system dependencies of a package</a:t>
            </a:r>
          </a:p>
          <a:p>
            <a:r>
              <a:rPr lang="en-US" dirty="0" err="1">
                <a:hlinkClick r:id="rId6"/>
              </a:rPr>
              <a:t>rqt</a:t>
            </a:r>
            <a:r>
              <a:rPr lang="en-US" dirty="0"/>
              <a:t>: In </a:t>
            </a:r>
            <a:r>
              <a:rPr lang="en-US" dirty="0" err="1">
                <a:hlinkClick r:id="rId6"/>
              </a:rPr>
              <a:t>rqt</a:t>
            </a:r>
            <a:r>
              <a:rPr lang="en-US" dirty="0"/>
              <a:t> there is a plugin called "Introspection/Package Graph", which visualizes package dependencies as a graph</a:t>
            </a:r>
          </a:p>
          <a:p>
            <a:endParaRPr lang="en-US" dirty="0"/>
          </a:p>
        </p:txBody>
      </p:sp>
      <p:pic>
        <p:nvPicPr>
          <p:cNvPr id="5" name="Picture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376745" y="5930538"/>
            <a:ext cx="2632375" cy="705394"/>
          </a:xfrm>
          <a:prstGeom prst="rect">
            <a:avLst/>
          </a:prstGeom>
        </p:spPr>
      </p:pic>
    </p:spTree>
    <p:extLst>
      <p:ext uri="{BB962C8B-B14F-4D97-AF65-F5344CB8AC3E}">
        <p14:creationId xmlns:p14="http://schemas.microsoft.com/office/powerpoint/2010/main" val="39738150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1157" y="356558"/>
            <a:ext cx="11490036" cy="931653"/>
          </a:xfrm>
        </p:spPr>
        <p:txBody>
          <a:bodyPr vert="horz" lIns="91440" tIns="45720" rIns="91440" bIns="45720" rtlCol="0" anchor="t">
            <a:normAutofit/>
          </a:bodyPr>
          <a:lstStyle/>
          <a:p>
            <a:pPr marL="0" indent="0" algn="ctr">
              <a:buNone/>
            </a:pPr>
            <a:r>
              <a:rPr lang="en-US" sz="6000" b="1" err="1"/>
              <a:t>Turtlesim</a:t>
            </a:r>
            <a:r>
              <a:rPr lang="en-US" sz="6000" b="1" dirty="0"/>
              <a:t> Example</a:t>
            </a:r>
          </a:p>
        </p:txBody>
      </p:sp>
      <p:pic>
        <p:nvPicPr>
          <p:cNvPr id="3074" name="Picture 2" descr="turtlesi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4305" y="1644410"/>
            <a:ext cx="3796354" cy="392992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946364" y="5574339"/>
            <a:ext cx="2854436" cy="369332"/>
          </a:xfrm>
          <a:prstGeom prst="rect">
            <a:avLst/>
          </a:prstGeom>
        </p:spPr>
        <p:txBody>
          <a:bodyPr wrap="none">
            <a:spAutoFit/>
          </a:bodyPr>
          <a:lstStyle/>
          <a:p>
            <a:r>
              <a:rPr lang="en-US" dirty="0"/>
              <a:t>http://wiki.ros.org/turtlesim</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76745" y="5930538"/>
            <a:ext cx="2632375" cy="705394"/>
          </a:xfrm>
          <a:prstGeom prst="rect">
            <a:avLst/>
          </a:prstGeom>
        </p:spPr>
      </p:pic>
      <p:sp>
        <p:nvSpPr>
          <p:cNvPr id="8" name="Rectangle 7"/>
          <p:cNvSpPr/>
          <p:nvPr/>
        </p:nvSpPr>
        <p:spPr>
          <a:xfrm>
            <a:off x="6200864" y="1675715"/>
            <a:ext cx="5432336" cy="4093428"/>
          </a:xfrm>
          <a:prstGeom prst="rect">
            <a:avLst/>
          </a:prstGeom>
        </p:spPr>
        <p:txBody>
          <a:bodyPr wrap="square">
            <a:spAutoFit/>
          </a:bodyPr>
          <a:lstStyle/>
          <a:p>
            <a:pPr marL="285750" indent="-285750">
              <a:buFontTx/>
              <a:buChar char="-"/>
            </a:pPr>
            <a:r>
              <a:rPr lang="en-US" sz="2000" dirty="0" err="1" smtClean="0"/>
              <a:t>Roscore</a:t>
            </a:r>
            <a:endParaRPr lang="en-US" sz="2000" dirty="0" smtClean="0"/>
          </a:p>
          <a:p>
            <a:pPr marL="285750" indent="-285750">
              <a:buFontTx/>
              <a:buChar char="-"/>
            </a:pPr>
            <a:endParaRPr lang="en-US" sz="2000" dirty="0" smtClean="0"/>
          </a:p>
          <a:p>
            <a:pPr marL="285750" indent="-285750">
              <a:buFontTx/>
              <a:buChar char="-"/>
            </a:pPr>
            <a:r>
              <a:rPr lang="en-US" sz="2000" b="1" dirty="0" smtClean="0"/>
              <a:t>Nodes</a:t>
            </a:r>
            <a:r>
              <a:rPr lang="en-US" sz="2000" dirty="0" smtClean="0"/>
              <a:t>: </a:t>
            </a:r>
            <a:endParaRPr lang="en-US" sz="2000" dirty="0" smtClean="0"/>
          </a:p>
          <a:p>
            <a:pPr marL="742950" lvl="1" indent="-285750">
              <a:buFontTx/>
              <a:buChar char="-"/>
            </a:pPr>
            <a:r>
              <a:rPr lang="en-US" altLang="en-US" sz="2000" dirty="0" err="1">
                <a:ea typeface="courier"/>
              </a:rPr>
              <a:t>rosrun</a:t>
            </a:r>
            <a:r>
              <a:rPr lang="en-US" altLang="en-US" sz="2000" dirty="0">
                <a:ea typeface="courier"/>
              </a:rPr>
              <a:t> </a:t>
            </a:r>
            <a:r>
              <a:rPr lang="en-US" altLang="en-US" sz="2000" dirty="0" err="1">
                <a:ea typeface="courier"/>
              </a:rPr>
              <a:t>turtlesim</a:t>
            </a:r>
            <a:r>
              <a:rPr lang="en-US" altLang="en-US" sz="2000" dirty="0">
                <a:ea typeface="courier"/>
              </a:rPr>
              <a:t> </a:t>
            </a:r>
            <a:r>
              <a:rPr lang="en-US" altLang="en-US" sz="2000" dirty="0" err="1" smtClean="0">
                <a:ea typeface="courier"/>
              </a:rPr>
              <a:t>turtlesim_node</a:t>
            </a:r>
            <a:endParaRPr lang="en-US" altLang="en-US" sz="2000" dirty="0" smtClean="0">
              <a:ea typeface="courier"/>
            </a:endParaRPr>
          </a:p>
          <a:p>
            <a:pPr marL="742950" lvl="1" indent="-285750">
              <a:buFontTx/>
              <a:buChar char="-"/>
            </a:pPr>
            <a:r>
              <a:rPr lang="en-US" altLang="en-US" sz="2000" dirty="0" err="1"/>
              <a:t>r</a:t>
            </a:r>
            <a:r>
              <a:rPr lang="en-US" altLang="en-US" sz="2000" dirty="0" err="1" smtClean="0"/>
              <a:t>osrun</a:t>
            </a:r>
            <a:r>
              <a:rPr lang="en-US" altLang="en-US" sz="2000" dirty="0" smtClean="0"/>
              <a:t> </a:t>
            </a:r>
            <a:r>
              <a:rPr lang="en-US" altLang="en-US" sz="2000" dirty="0" err="1" smtClean="0"/>
              <a:t>turtlesim_turtle_teleop_key</a:t>
            </a:r>
            <a:endParaRPr lang="en-US" altLang="en-US" sz="2000" dirty="0" smtClean="0"/>
          </a:p>
          <a:p>
            <a:pPr marL="742950" lvl="1" indent="-285750">
              <a:buFontTx/>
              <a:buChar char="-"/>
            </a:pPr>
            <a:endParaRPr lang="en-US" altLang="en-US" sz="2000" dirty="0"/>
          </a:p>
          <a:p>
            <a:pPr marL="285750" indent="-285750">
              <a:buFontTx/>
              <a:buChar char="-"/>
            </a:pPr>
            <a:r>
              <a:rPr lang="en-US" altLang="en-US" sz="2000" b="1" dirty="0" err="1" smtClean="0"/>
              <a:t>Rostopic</a:t>
            </a:r>
            <a:r>
              <a:rPr lang="en-US" altLang="en-US" sz="2000" b="1" dirty="0" smtClean="0"/>
              <a:t>:</a:t>
            </a:r>
          </a:p>
          <a:p>
            <a:pPr marL="285750" indent="-285750">
              <a:buFontTx/>
              <a:buChar char="-"/>
            </a:pPr>
            <a:endParaRPr lang="en-US" altLang="en-US" sz="2000" dirty="0" smtClean="0"/>
          </a:p>
          <a:p>
            <a:pPr marL="742950" lvl="1" indent="-285750">
              <a:buFontTx/>
              <a:buChar char="-"/>
            </a:pPr>
            <a:r>
              <a:rPr lang="en-US" altLang="en-US" sz="2000" dirty="0" err="1">
                <a:solidFill>
                  <a:srgbClr val="333333"/>
                </a:solidFill>
                <a:ea typeface="courier"/>
              </a:rPr>
              <a:t>rostopic</a:t>
            </a:r>
            <a:r>
              <a:rPr lang="en-US" altLang="en-US" sz="2000" dirty="0">
                <a:solidFill>
                  <a:srgbClr val="333333"/>
                </a:solidFill>
                <a:ea typeface="courier"/>
              </a:rPr>
              <a:t> pub -1 /turtle1/</a:t>
            </a:r>
            <a:r>
              <a:rPr lang="en-US" altLang="en-US" sz="2000" dirty="0" err="1">
                <a:solidFill>
                  <a:srgbClr val="333333"/>
                </a:solidFill>
                <a:ea typeface="courier"/>
              </a:rPr>
              <a:t>cmd_vel</a:t>
            </a:r>
            <a:r>
              <a:rPr lang="en-US" altLang="en-US" sz="2000" dirty="0">
                <a:solidFill>
                  <a:srgbClr val="333333"/>
                </a:solidFill>
                <a:ea typeface="courier"/>
              </a:rPr>
              <a:t> </a:t>
            </a:r>
            <a:r>
              <a:rPr lang="en-US" altLang="en-US" sz="2000" dirty="0" err="1">
                <a:solidFill>
                  <a:srgbClr val="333333"/>
                </a:solidFill>
                <a:ea typeface="courier"/>
              </a:rPr>
              <a:t>geometry_msgs</a:t>
            </a:r>
            <a:r>
              <a:rPr lang="en-US" altLang="en-US" sz="2000" dirty="0">
                <a:solidFill>
                  <a:srgbClr val="333333"/>
                </a:solidFill>
                <a:ea typeface="courier"/>
              </a:rPr>
              <a:t>/Twist -- '[2.0, 0.0, 0.0]' '[0.0, 0.0, 1.8]'</a:t>
            </a:r>
            <a:r>
              <a:rPr lang="en-US" altLang="en-US" sz="2000" dirty="0"/>
              <a:t> </a:t>
            </a:r>
            <a:endParaRPr lang="en-US" sz="2000" dirty="0" smtClean="0"/>
          </a:p>
          <a:p>
            <a:pPr marL="285750" indent="-285750">
              <a:buFontTx/>
              <a:buChar char="-"/>
            </a:pPr>
            <a:endParaRPr lang="en-US" sz="2000" dirty="0" smtClean="0"/>
          </a:p>
          <a:p>
            <a:pPr marL="285750" indent="-285750">
              <a:buFontTx/>
              <a:buChar char="-"/>
            </a:pPr>
            <a:endParaRPr lang="en-US" sz="2000" dirty="0"/>
          </a:p>
        </p:txBody>
      </p:sp>
      <p:sp>
        <p:nvSpPr>
          <p:cNvPr id="7" name="Rectangle 2"/>
          <p:cNvSpPr>
            <a:spLocks noChangeArrowheads="1"/>
          </p:cNvSpPr>
          <p:nvPr/>
        </p:nvSpPr>
        <p:spPr bwMode="auto">
          <a:xfrm>
            <a:off x="0" y="58050"/>
            <a:ext cx="65" cy="341099"/>
          </a:xfrm>
          <a:prstGeom prst="rect">
            <a:avLst/>
          </a:prstGeom>
          <a:solidFill>
            <a:srgbClr val="F3F5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4"/>
          <p:cNvSpPr>
            <a:spLocks noChangeArrowheads="1"/>
          </p:cNvSpPr>
          <p:nvPr/>
        </p:nvSpPr>
        <p:spPr bwMode="auto">
          <a:xfrm>
            <a:off x="0" y="58050"/>
            <a:ext cx="65" cy="341099"/>
          </a:xfrm>
          <a:prstGeom prst="rect">
            <a:avLst/>
          </a:prstGeom>
          <a:solidFill>
            <a:srgbClr val="F3F5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76168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ROS?</a:t>
            </a:r>
          </a:p>
        </p:txBody>
      </p:sp>
      <p:sp>
        <p:nvSpPr>
          <p:cNvPr id="3" name="Content Placeholder 2"/>
          <p:cNvSpPr>
            <a:spLocks noGrp="1"/>
          </p:cNvSpPr>
          <p:nvPr>
            <p:ph idx="1"/>
          </p:nvPr>
        </p:nvSpPr>
        <p:spPr>
          <a:xfrm>
            <a:off x="838200" y="2130425"/>
            <a:ext cx="10515600" cy="2681720"/>
          </a:xfrm>
        </p:spPr>
        <p:txBody>
          <a:bodyPr/>
          <a:lstStyle/>
          <a:p>
            <a:r>
              <a:rPr lang="en-US" dirty="0"/>
              <a:t>ROS stands for Robot Operating System. </a:t>
            </a:r>
          </a:p>
          <a:p>
            <a:r>
              <a:rPr lang="en-US" dirty="0"/>
              <a:t>However it is not a real operating system such a Linux, Windows, </a:t>
            </a:r>
            <a:r>
              <a:rPr lang="en-US" dirty="0" smtClean="0"/>
              <a:t>OSX</a:t>
            </a:r>
            <a:endParaRPr lang="en-US" dirty="0"/>
          </a:p>
          <a:p>
            <a:r>
              <a:rPr lang="en-US" dirty="0"/>
              <a:t>It is framework.</a:t>
            </a:r>
          </a:p>
          <a:p>
            <a:r>
              <a:rPr lang="en-US" dirty="0"/>
              <a:t>It is more like a middleware that sits between your operating system and your program in C++, Python, and </a:t>
            </a:r>
            <a:r>
              <a:rPr lang="en-US" dirty="0" err="1"/>
              <a:t>Matlab</a:t>
            </a:r>
            <a:r>
              <a:rPr lang="en-US" dirty="0"/>
              <a:t> etc.</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76745" y="5930538"/>
            <a:ext cx="2632375" cy="705394"/>
          </a:xfrm>
          <a:prstGeom prst="rect">
            <a:avLst/>
          </a:prstGeom>
        </p:spPr>
      </p:pic>
    </p:spTree>
    <p:extLst>
      <p:ext uri="{BB962C8B-B14F-4D97-AF65-F5344CB8AC3E}">
        <p14:creationId xmlns:p14="http://schemas.microsoft.com/office/powerpoint/2010/main" val="442903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 ROS is useful?</a:t>
            </a:r>
          </a:p>
        </p:txBody>
      </p:sp>
      <p:sp>
        <p:nvSpPr>
          <p:cNvPr id="3" name="Content Placeholder 2"/>
          <p:cNvSpPr>
            <a:spLocks noGrp="1"/>
          </p:cNvSpPr>
          <p:nvPr>
            <p:ph idx="1"/>
          </p:nvPr>
        </p:nvSpPr>
        <p:spPr>
          <a:xfrm>
            <a:off x="838200" y="1690688"/>
            <a:ext cx="10515600" cy="4351338"/>
          </a:xfrm>
        </p:spPr>
        <p:txBody>
          <a:bodyPr>
            <a:normAutofit fontScale="92500" lnSpcReduction="10000"/>
          </a:bodyPr>
          <a:lstStyle/>
          <a:p>
            <a:r>
              <a:rPr lang="en-US" dirty="0"/>
              <a:t>A distributed, modular design</a:t>
            </a:r>
          </a:p>
          <a:p>
            <a:r>
              <a:rPr lang="en-US" dirty="0"/>
              <a:t>A very large community</a:t>
            </a:r>
          </a:p>
          <a:p>
            <a:r>
              <a:rPr lang="en-US" dirty="0"/>
              <a:t>Permissive Licensing</a:t>
            </a:r>
          </a:p>
          <a:p>
            <a:pPr lvl="1"/>
            <a:r>
              <a:rPr lang="en-US" dirty="0"/>
              <a:t>"lets people do anything they want with your code </a:t>
            </a:r>
            <a:br>
              <a:rPr lang="en-US" dirty="0"/>
            </a:br>
            <a:r>
              <a:rPr lang="en-US" dirty="0"/>
              <a:t>as long as they provide attribution back to you </a:t>
            </a:r>
            <a:br>
              <a:rPr lang="en-US" dirty="0"/>
            </a:br>
            <a:r>
              <a:rPr lang="en-US" dirty="0"/>
              <a:t>and don’t hold you liable."</a:t>
            </a:r>
          </a:p>
          <a:p>
            <a:r>
              <a:rPr lang="en-US" dirty="0"/>
              <a:t>Collaborative Environment</a:t>
            </a:r>
          </a:p>
          <a:p>
            <a:r>
              <a:rPr lang="en-US" dirty="0"/>
              <a:t>It is free.</a:t>
            </a:r>
          </a:p>
          <a:p>
            <a:r>
              <a:rPr lang="en-US" dirty="0"/>
              <a:t>Supports different programming languages</a:t>
            </a:r>
          </a:p>
          <a:p>
            <a:pPr lvl="1"/>
            <a:r>
              <a:rPr lang="en-US" dirty="0"/>
              <a:t> </a:t>
            </a:r>
            <a:r>
              <a:rPr lang="en-US" dirty="0" err="1"/>
              <a:t>Matlap</a:t>
            </a:r>
            <a:r>
              <a:rPr lang="en-US" dirty="0"/>
              <a:t>, C++, Python, Lisp</a:t>
            </a:r>
          </a:p>
          <a:p>
            <a:r>
              <a:rPr lang="en-US" dirty="0"/>
              <a:t>A very important technical skill to have in your resume.</a:t>
            </a:r>
          </a:p>
          <a:p>
            <a:endParaRPr lang="en-US" dirty="0"/>
          </a:p>
        </p:txBody>
      </p:sp>
      <p:pic>
        <p:nvPicPr>
          <p:cNvPr id="1026" name="Picture 2" descr="https://upload.wikimedia.org/wikipedia/commons/thumb/3/38/Software-license-classification-mark-webbink.svg/400px-Software-license-classification-mark-webbink.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4335" y="1455550"/>
            <a:ext cx="5195777" cy="134801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OS User Ma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1408" y="3196856"/>
            <a:ext cx="4358704" cy="223165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76745" y="5930538"/>
            <a:ext cx="2632375" cy="705394"/>
          </a:xfrm>
          <a:prstGeom prst="rect">
            <a:avLst/>
          </a:prstGeom>
        </p:spPr>
      </p:pic>
    </p:spTree>
    <p:extLst>
      <p:ext uri="{BB962C8B-B14F-4D97-AF65-F5344CB8AC3E}">
        <p14:creationId xmlns:p14="http://schemas.microsoft.com/office/powerpoint/2010/main" val="1403387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History of ROS</a:t>
            </a:r>
          </a:p>
        </p:txBody>
      </p:sp>
      <p:sp>
        <p:nvSpPr>
          <p:cNvPr id="3" name="Content Placeholder 2"/>
          <p:cNvSpPr>
            <a:spLocks noGrp="1"/>
          </p:cNvSpPr>
          <p:nvPr>
            <p:ph idx="1"/>
          </p:nvPr>
        </p:nvSpPr>
        <p:spPr>
          <a:xfrm>
            <a:off x="838200" y="1548534"/>
            <a:ext cx="10515600" cy="1628775"/>
          </a:xfrm>
        </p:spPr>
        <p:txBody>
          <a:bodyPr/>
          <a:lstStyle/>
          <a:p>
            <a:r>
              <a:rPr lang="en-US" dirty="0"/>
              <a:t>It is developed in 2007 at the Stanford Artificial Intelligence Lab.</a:t>
            </a:r>
          </a:p>
          <a:p>
            <a:r>
              <a:rPr lang="en-US" dirty="0"/>
              <a:t>It was managed by Willow Garage.</a:t>
            </a:r>
          </a:p>
          <a:p>
            <a:r>
              <a:rPr lang="en-US" dirty="0"/>
              <a:t>Open Source Robotics Foundations has been managing it since 2013.</a:t>
            </a:r>
          </a:p>
          <a:p>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76745" y="5930538"/>
            <a:ext cx="2632375" cy="705394"/>
          </a:xfrm>
          <a:prstGeom prst="rect">
            <a:avLst/>
          </a:prstGeom>
        </p:spPr>
      </p:pic>
      <p:pic>
        <p:nvPicPr>
          <p:cNvPr id="8" name="Z70_3wMFO24"/>
          <p:cNvPicPr>
            <a:picLocks noRot="1" noChangeAspect="1"/>
          </p:cNvPicPr>
          <p:nvPr>
            <a:videoFile r:link="rId1"/>
          </p:nvPr>
        </p:nvPicPr>
        <p:blipFill>
          <a:blip r:embed="rId4"/>
          <a:stretch>
            <a:fillRect/>
          </a:stretch>
        </p:blipFill>
        <p:spPr>
          <a:xfrm>
            <a:off x="3289300" y="3284465"/>
            <a:ext cx="5613400" cy="3157538"/>
          </a:xfrm>
          <a:prstGeom prst="rect">
            <a:avLst/>
          </a:prstGeom>
        </p:spPr>
      </p:pic>
    </p:spTree>
    <p:extLst>
      <p:ext uri="{BB962C8B-B14F-4D97-AF65-F5344CB8AC3E}">
        <p14:creationId xmlns:p14="http://schemas.microsoft.com/office/powerpoint/2010/main" val="17531347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Current Distributions</a:t>
            </a:r>
            <a:endParaRPr lang="en-US" b="1" dirty="0"/>
          </a:p>
        </p:txBody>
      </p:sp>
      <p:pic>
        <p:nvPicPr>
          <p:cNvPr id="6" name="Picture 5"/>
          <p:cNvPicPr>
            <a:picLocks noChangeAspect="1"/>
          </p:cNvPicPr>
          <p:nvPr/>
        </p:nvPicPr>
        <p:blipFill>
          <a:blip r:embed="rId2"/>
          <a:stretch>
            <a:fillRect/>
          </a:stretch>
        </p:blipFill>
        <p:spPr>
          <a:xfrm>
            <a:off x="1201982" y="1675782"/>
            <a:ext cx="9788035" cy="4254756"/>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76745" y="5930538"/>
            <a:ext cx="2632375" cy="705394"/>
          </a:xfrm>
          <a:prstGeom prst="rect">
            <a:avLst/>
          </a:prstGeom>
        </p:spPr>
      </p:pic>
      <p:sp>
        <p:nvSpPr>
          <p:cNvPr id="8" name="Oval 7"/>
          <p:cNvSpPr/>
          <p:nvPr/>
        </p:nvSpPr>
        <p:spPr>
          <a:xfrm>
            <a:off x="1201982" y="1930400"/>
            <a:ext cx="3378200" cy="4000138"/>
          </a:xfrm>
          <a:prstGeom prst="ellipse">
            <a:avLst/>
          </a:prstGeom>
          <a:noFill/>
          <a:ln w="571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Tree>
    <p:extLst>
      <p:ext uri="{BB962C8B-B14F-4D97-AF65-F5344CB8AC3E}">
        <p14:creationId xmlns:p14="http://schemas.microsoft.com/office/powerpoint/2010/main" val="36965039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ROS Industrial</a:t>
            </a:r>
            <a:endParaRPr lang="en-US" b="1" dirty="0"/>
          </a:p>
        </p:txBody>
      </p:sp>
      <p:pic>
        <p:nvPicPr>
          <p:cNvPr id="2050" name="Picture 2" descr="SWRI is part of the ROS Industrial Consort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6658" y="2594187"/>
            <a:ext cx="6142818" cy="282185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838199" y="5673213"/>
            <a:ext cx="2449517" cy="369332"/>
          </a:xfrm>
          <a:prstGeom prst="rect">
            <a:avLst/>
          </a:prstGeom>
        </p:spPr>
        <p:txBody>
          <a:bodyPr wrap="none">
            <a:spAutoFit/>
          </a:bodyPr>
          <a:lstStyle/>
          <a:p>
            <a:r>
              <a:rPr lang="en-US" dirty="0"/>
              <a:t>http://rosindustrial.org/</a:t>
            </a:r>
          </a:p>
        </p:txBody>
      </p:sp>
      <p:sp>
        <p:nvSpPr>
          <p:cNvPr id="5" name="Rectangle 4"/>
          <p:cNvSpPr/>
          <p:nvPr/>
        </p:nvSpPr>
        <p:spPr>
          <a:xfrm>
            <a:off x="838199" y="1690688"/>
            <a:ext cx="10419736" cy="646331"/>
          </a:xfrm>
          <a:prstGeom prst="rect">
            <a:avLst/>
          </a:prstGeom>
        </p:spPr>
        <p:txBody>
          <a:bodyPr wrap="square">
            <a:spAutoFit/>
          </a:bodyPr>
          <a:lstStyle/>
          <a:p>
            <a:r>
              <a:rPr lang="en-US" dirty="0">
                <a:solidFill>
                  <a:srgbClr val="121212"/>
                </a:solidFill>
                <a:latin typeface="Open Sans"/>
              </a:rPr>
              <a:t>ROS-Industrial is an open-source project that extends the advanced capabilities of ROS software to manufacturing.</a:t>
            </a:r>
            <a:endParaRPr lang="en-US" b="0" i="0" dirty="0">
              <a:solidFill>
                <a:srgbClr val="121212"/>
              </a:solidFill>
              <a:effectLst/>
              <a:latin typeface="Open Sans"/>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76745" y="5930538"/>
            <a:ext cx="2632375" cy="705394"/>
          </a:xfrm>
          <a:prstGeom prst="rect">
            <a:avLst/>
          </a:prstGeom>
        </p:spPr>
      </p:pic>
    </p:spTree>
    <p:extLst>
      <p:ext uri="{BB962C8B-B14F-4D97-AF65-F5344CB8AC3E}">
        <p14:creationId xmlns:p14="http://schemas.microsoft.com/office/powerpoint/2010/main" val="1489179604"/>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FFFFFF"/>
      </a:dk2>
      <a:lt2>
        <a:srgbClr val="7BB855"/>
      </a:lt2>
      <a:accent1>
        <a:srgbClr val="4472C4"/>
      </a:accent1>
      <a:accent2>
        <a:srgbClr val="ED7D31"/>
      </a:accent2>
      <a:accent3>
        <a:srgbClr val="78B64F"/>
      </a:accent3>
      <a:accent4>
        <a:srgbClr val="FFFFFF"/>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1995</TotalTime>
  <Words>1594</Words>
  <Application>Microsoft Office PowerPoint</Application>
  <PresentationFormat>Widescreen</PresentationFormat>
  <Paragraphs>294</Paragraphs>
  <Slides>47</Slides>
  <Notes>1</Notes>
  <HiddenSlides>0</HiddenSlides>
  <MMClips>3</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courier</vt:lpstr>
      <vt:lpstr>Open Sans</vt:lpstr>
      <vt:lpstr>Arial</vt:lpstr>
      <vt:lpstr>Calibri</vt:lpstr>
      <vt:lpstr>Calibri Light</vt:lpstr>
      <vt:lpstr>Office Theme</vt:lpstr>
      <vt:lpstr>ECE 478-578 Intelligent Robotics I</vt:lpstr>
      <vt:lpstr>Lecture 16  Introduction to ROS</vt:lpstr>
      <vt:lpstr>ROS  (Robot Operating system)</vt:lpstr>
      <vt:lpstr>Course Structure</vt:lpstr>
      <vt:lpstr>What is ROS?</vt:lpstr>
      <vt:lpstr>Why ROS is useful?</vt:lpstr>
      <vt:lpstr>History of ROS</vt:lpstr>
      <vt:lpstr>Current Distributions</vt:lpstr>
      <vt:lpstr>ROS Industrial</vt:lpstr>
      <vt:lpstr>Turtlebot</vt:lpstr>
      <vt:lpstr>ROS Philosophy</vt:lpstr>
      <vt:lpstr>ROS Core Components</vt:lpstr>
      <vt:lpstr>Communications Infrastructure </vt:lpstr>
      <vt:lpstr>Message Passing</vt:lpstr>
      <vt:lpstr>Recording and Playback of Messages</vt:lpstr>
      <vt:lpstr>Remote Procedure Calls</vt:lpstr>
      <vt:lpstr>Distributed Parameter System </vt:lpstr>
      <vt:lpstr>Robot-Specific Features</vt:lpstr>
      <vt:lpstr>Tools</vt:lpstr>
      <vt:lpstr>Command-Line Tools</vt:lpstr>
      <vt:lpstr>rviz</vt:lpstr>
      <vt:lpstr>rviz</vt:lpstr>
      <vt:lpstr>rviz</vt:lpstr>
      <vt:lpstr>rviz</vt:lpstr>
      <vt:lpstr>rviz</vt:lpstr>
      <vt:lpstr>How to Install ROS?</vt:lpstr>
      <vt:lpstr>ROS Workspace Environment</vt:lpstr>
      <vt:lpstr>Create a Catkin Workspace</vt:lpstr>
      <vt:lpstr>Create a Catkin Workspace</vt:lpstr>
      <vt:lpstr>ROS Master</vt:lpstr>
      <vt:lpstr>ROS Master</vt:lpstr>
      <vt:lpstr>Ros Nodes</vt:lpstr>
      <vt:lpstr>ROS Master and Nodes</vt:lpstr>
      <vt:lpstr>ROS Master Example</vt:lpstr>
      <vt:lpstr>ROS Topics</vt:lpstr>
      <vt:lpstr>Other ROS Topic Commands </vt:lpstr>
      <vt:lpstr>Using rqt-graph</vt:lpstr>
      <vt:lpstr>ROS Master, Nodes, Topics</vt:lpstr>
      <vt:lpstr>ROS Messages</vt:lpstr>
      <vt:lpstr>Example ROS Message Definition:   </vt:lpstr>
      <vt:lpstr>Message Types</vt:lpstr>
      <vt:lpstr>Summary of ROS Messages</vt:lpstr>
      <vt:lpstr>ROS Package</vt:lpstr>
      <vt:lpstr>ROS Launch</vt:lpstr>
      <vt:lpstr>Example Launch File</vt:lpstr>
      <vt:lpstr>Some useful ROS command-line tools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 478-578 Intelligent Robotics</dc:title>
  <dc:creator>Melih Erdoğan</dc:creator>
  <cp:lastModifiedBy>Husnu Melih Erdogan</cp:lastModifiedBy>
  <cp:revision>86</cp:revision>
  <dcterms:created xsi:type="dcterms:W3CDTF">2017-08-18T04:33:02Z</dcterms:created>
  <dcterms:modified xsi:type="dcterms:W3CDTF">2017-11-15T21:47:29Z</dcterms:modified>
</cp:coreProperties>
</file>