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364" r:id="rId4"/>
    <p:sldId id="365" r:id="rId5"/>
    <p:sldId id="367" r:id="rId6"/>
    <p:sldId id="368" r:id="rId7"/>
    <p:sldId id="366" r:id="rId8"/>
    <p:sldId id="369" r:id="rId9"/>
    <p:sldId id="370" r:id="rId10"/>
    <p:sldId id="371" r:id="rId11"/>
    <p:sldId id="372" r:id="rId12"/>
    <p:sldId id="373" r:id="rId13"/>
    <p:sldId id="374" r:id="rId14"/>
    <p:sldId id="376" r:id="rId15"/>
    <p:sldId id="377" r:id="rId16"/>
    <p:sldId id="378" r:id="rId17"/>
    <p:sldId id="375" r:id="rId18"/>
    <p:sldId id="379" r:id="rId19"/>
    <p:sldId id="380" r:id="rId20"/>
    <p:sldId id="381" r:id="rId21"/>
    <p:sldId id="382" r:id="rId22"/>
    <p:sldId id="383" r:id="rId23"/>
    <p:sldId id="384" r:id="rId24"/>
    <p:sldId id="388" r:id="rId25"/>
    <p:sldId id="389" r:id="rId26"/>
    <p:sldId id="387" r:id="rId27"/>
    <p:sldId id="385" r:id="rId28"/>
    <p:sldId id="386" r:id="rId29"/>
    <p:sldId id="390" r:id="rId30"/>
    <p:sldId id="3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FB31-297F-4F13-AC4B-DDA2CBF43AF3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1770-1344-47A0-B9B3-679B98C27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1770-1344-47A0-B9B3-679B98C27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4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1770-1344-47A0-B9B3-679B98C27A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D4D2-6580-4585-93C6-FFA1562D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BDA7-E953-4055-AB57-F163C4FA4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45A6-3581-46E6-838D-D54D8FF5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D0D5-B6EE-4923-A250-08995BE3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7E545-4B45-4CE0-AC26-B9F4CFE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B03-870F-4FF2-AA09-8709C110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32652-52AD-4E2F-85C9-7797F275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B74B-AB3F-4DB4-A6B0-9B2A64CD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5B60-7B2F-464F-AC2C-B0C5D472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C141-C69F-4115-B299-88022CCF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70A-E349-44F4-BC11-ADEADBAB5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28EE-2AB0-4153-97BC-C4022914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D245-5B7F-49B9-B135-559F8F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7F5C-F64D-4685-9B50-D2B25DF3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F08A-9137-4160-8F43-9EC3DD6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A9AC-FA4F-4B1A-97A6-9F647D66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E013-E3FC-43C8-A57B-FEF17D77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DE4C3-83C9-48AD-9A7F-0884D450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69343-C39D-432D-BB9E-8BC77EC4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5CCE-11B1-494B-895C-EBA3137D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0550-3346-420D-A470-E4D8D079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80BCB-F9B7-4610-A938-583BF82B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32DE7-7B4F-4B51-9B59-21F8B041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D4E7-74B9-4547-B1F2-8CA755A0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8647-2885-4C66-985C-2578BA6A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D8D-FDC7-4F4C-A10F-DA0F623F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4A7E-58E0-413B-964D-BE1A514C1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3DF5B-B960-4035-9F3B-0359C841F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57C3-F0F6-4BCC-BE9D-15F6283D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C9D1-9107-4C47-9496-EA799E99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55BEB-2DF6-4072-9215-3FB6509A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D1A1-A732-4BBA-9173-EB3D624A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2945D-DF50-4A1B-AB0E-659FAC2D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EA7EA-085F-4C58-A81D-BF2FDB4F6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17677-5896-47E3-B185-29EF9492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07424-9DDB-4E11-9439-9F5381D7D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D0E9B-F397-4A25-B199-7AA67918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06D40-2D53-4B9F-89F8-40C60FC5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6D37D-B217-4312-B820-4AE31434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7265-86C5-4759-8C32-130B6C3F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EC1FA-7622-4401-A40D-A7AE5873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A931-8011-43A0-AC12-64BF6D7A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EDE60-68A5-4062-8975-F815BF8B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14CB0-DDBE-4930-B513-A135304C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766B-A33F-4FCB-B0B8-089D97EB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B2A3-6228-4772-AA6F-43333C55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6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1C37-2355-4A35-8B67-2AF30B0F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A768-8C9C-498C-9805-2077D04B7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12044-1B07-4AAB-89F2-C868DAB43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4F7F-A49D-424C-9A06-02303AD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41E7-54EF-4094-B688-2C188184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4292C-25D8-4D44-92DA-311AC06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7B2A-C147-4FEA-B51D-FB4F078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B3399-A2F7-43EF-A603-1ABD5E136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9A248-00B5-47DA-846D-1D280640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A0B4A-CB6F-436B-9FDD-D309A7AB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8335-E89F-4829-ACF5-5B6607FC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DBF7-A9E4-4BD9-9475-0AD711F8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8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C0B3-3DD1-4FA5-B903-CACAD9C3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20BA-EA2E-43C2-8BC9-AA1EF11AA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A1A2E-0DE7-466B-83E0-E82882A5D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C82AF-E2A8-4813-A2C1-76F43928D767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8E82-BD18-467A-97A9-4F7EC199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12F2-0957-424F-B8E0-1867F760D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39A7-93DC-4AD4-B7A6-92886F453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5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erdogan@pdx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rebgun/dynamixel_moto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2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AC995-921F-4BD7-A6F6-A0A1D01CA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/>
              <a:t>ECE 478-578</a:t>
            </a:r>
            <a:br>
              <a:rPr lang="en-US" sz="4800" b="1" dirty="0"/>
            </a:br>
            <a:r>
              <a:rPr lang="en-US" sz="4800" b="1" dirty="0"/>
              <a:t>Intelligent Robotics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0035F-FFE6-4840-92E8-2559F646D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965"/>
            <a:ext cx="9144000" cy="572583"/>
          </a:xfrm>
        </p:spPr>
        <p:txBody>
          <a:bodyPr>
            <a:noAutofit/>
          </a:bodyPr>
          <a:lstStyle/>
          <a:p>
            <a:pPr algn="l"/>
            <a:r>
              <a:rPr lang="en-US" sz="1600" b="1" dirty="0"/>
              <a:t>PhD. </a:t>
            </a:r>
            <a:r>
              <a:rPr lang="en-US" sz="1600" b="1" dirty="0" err="1"/>
              <a:t>Husnu</a:t>
            </a:r>
            <a:r>
              <a:rPr lang="en-US" sz="1600" b="1" dirty="0"/>
              <a:t> Melih Erdogan – Electrical &amp; Computer Engineering</a:t>
            </a:r>
          </a:p>
          <a:p>
            <a:pPr algn="l"/>
            <a:r>
              <a:rPr lang="en-US" sz="1600" b="1" dirty="0">
                <a:hlinkClick r:id="rId2"/>
              </a:rPr>
              <a:t>herdogan@pdx.edu</a:t>
            </a:r>
            <a:r>
              <a:rPr lang="en-US" sz="1600" b="1" dirty="0"/>
              <a:t> Teaching Assistant – Lab Assistant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6C74A1-F778-457F-AA94-799CD2C96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F8D3-DC2E-429F-8497-6AF0C6A2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install these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C126C-582A-400C-B4E0-FBF51EA18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You can install it from the ROS Ubuntu package repository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ros</a:t>
            </a:r>
            <a:r>
              <a:rPr lang="en-US" dirty="0"/>
              <a:t>-indigo-</a:t>
            </a:r>
            <a:r>
              <a:rPr lang="en-US" dirty="0" err="1"/>
              <a:t>dynamixel</a:t>
            </a:r>
            <a:r>
              <a:rPr lang="en-US" dirty="0"/>
              <a:t>-motor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build it from </a:t>
            </a:r>
            <a:r>
              <a:rPr lang="en-US" dirty="0" err="1"/>
              <a:t>scource</a:t>
            </a:r>
            <a:endParaRPr lang="en-US" dirty="0"/>
          </a:p>
          <a:p>
            <a:pPr lvl="1"/>
            <a:r>
              <a:rPr lang="en-US" dirty="0"/>
              <a:t>cd 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https://github.com/arebgun/dynamixel_motor</a:t>
            </a:r>
            <a:endParaRPr lang="en-US" dirty="0"/>
          </a:p>
          <a:p>
            <a:pPr lvl="1"/>
            <a:r>
              <a:rPr lang="en-US" dirty="0"/>
              <a:t>cd ..</a:t>
            </a:r>
          </a:p>
          <a:p>
            <a:pPr lvl="1"/>
            <a:r>
              <a:rPr lang="en-US" dirty="0" err="1"/>
              <a:t>catkin_make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949A4-5929-40A2-9DD2-7728380A11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9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AF4F-25FE-447B-9218-6B0CD0F1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Dynamixel_controllers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84E9-6610-4F7E-A78A-E0947FAD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package contains a configurable node, services and a script to start, stop and restart one or more controller plugins. </a:t>
            </a:r>
          </a:p>
          <a:p>
            <a:r>
              <a:rPr lang="en-US" dirty="0"/>
              <a:t>Reusable controller types are defined for common </a:t>
            </a:r>
            <a:r>
              <a:rPr lang="en-US" dirty="0" err="1"/>
              <a:t>Dynamixel</a:t>
            </a:r>
            <a:r>
              <a:rPr lang="en-US" dirty="0"/>
              <a:t> motor joints. </a:t>
            </a:r>
          </a:p>
          <a:p>
            <a:r>
              <a:rPr lang="en-US" dirty="0"/>
              <a:t>Both speed and torque can be set for each joint. </a:t>
            </a:r>
          </a:p>
          <a:p>
            <a:r>
              <a:rPr lang="en-US" dirty="0"/>
              <a:t>This python package can be used by more specific robot controllers and all configurable parameters can be loaded via a </a:t>
            </a:r>
            <a:r>
              <a:rPr lang="en-US" dirty="0" err="1"/>
              <a:t>yaml</a:t>
            </a:r>
            <a:r>
              <a:rPr lang="en-US" dirty="0"/>
              <a:t> file.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CE0AE-36E7-4C30-BD9E-7F9BBC1327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8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CEC4-DB38-4D2E-A13B-8D2762E8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Dynamixel_driver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52F3D-7C5D-4E99-9C00-B657BEEE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package provides low level IO for </a:t>
            </a:r>
            <a:r>
              <a:rPr lang="en-US" dirty="0" err="1"/>
              <a:t>Robotis</a:t>
            </a:r>
            <a:r>
              <a:rPr lang="en-US" dirty="0"/>
              <a:t> </a:t>
            </a:r>
            <a:r>
              <a:rPr lang="en-US" dirty="0" err="1"/>
              <a:t>Dynamixel</a:t>
            </a:r>
            <a:r>
              <a:rPr lang="en-US" dirty="0"/>
              <a:t> servos. </a:t>
            </a:r>
          </a:p>
          <a:p>
            <a:r>
              <a:rPr lang="en-US" dirty="0"/>
              <a:t>Fully supports and was tested with AX-12, AX-18, RX-24, RX-28, MX-28, RX-64, EX-106 models. Hardware specific constants are defined for reading and writing information from/to </a:t>
            </a:r>
            <a:r>
              <a:rPr lang="en-US" dirty="0" err="1"/>
              <a:t>Dynamixel</a:t>
            </a:r>
            <a:r>
              <a:rPr lang="en-US" dirty="0"/>
              <a:t> servos. </a:t>
            </a:r>
          </a:p>
          <a:p>
            <a:r>
              <a:rPr lang="en-US" dirty="0"/>
              <a:t>This low level package won't be used directly by most ROS users. The higher level </a:t>
            </a:r>
            <a:r>
              <a:rPr lang="en-US" b="1" dirty="0" err="1"/>
              <a:t>dynamixel_controllers</a:t>
            </a:r>
            <a:r>
              <a:rPr lang="en-US" b="1" dirty="0"/>
              <a:t> </a:t>
            </a:r>
            <a:r>
              <a:rPr lang="en-US" dirty="0"/>
              <a:t>and specific robot joint controllers make use of this package.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64EC4-761B-47D1-A7D3-FEF971903B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FF5A-FE91-44DD-AD16-A3793EC9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Dynamixel_msgs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CCAB-784D-4748-916C-A7F33A63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msgs</a:t>
            </a:r>
            <a:r>
              <a:rPr lang="en-US" dirty="0"/>
              <a:t> used in the </a:t>
            </a:r>
            <a:r>
              <a:rPr lang="en-US" dirty="0" err="1"/>
              <a:t>dynamixel_motor</a:t>
            </a:r>
            <a:r>
              <a:rPr lang="en-US" dirty="0"/>
              <a:t> stack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JointState.msg</a:t>
            </a:r>
          </a:p>
          <a:p>
            <a:pPr lvl="1"/>
            <a:r>
              <a:rPr lang="en-US" dirty="0"/>
              <a:t>MotorState.msg</a:t>
            </a:r>
          </a:p>
          <a:p>
            <a:pPr lvl="1"/>
            <a:r>
              <a:rPr lang="en-US" dirty="0"/>
              <a:t>MotorStateList.msg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11401-9068-4B60-8967-D7C977B4526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900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F0E2-E883-4CE4-9106-0C55098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JointState.msg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9FC54-AF3A-4174-8315-76A547C2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690688"/>
            <a:ext cx="9725025" cy="363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D54FB-69CD-4E43-8C5A-2908BBFF47E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7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949B-BA86-4180-8B22-557E84B8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MotorState.msg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CAEDB-173A-4294-A5D1-5FAD037C4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065528"/>
            <a:ext cx="922020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29A2A-1165-405D-9CAD-113490D9E92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0138-AD1B-494D-90C4-EEA2FE59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MotorStateList.msg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720EC-2969-4E6F-885A-ABC11EE0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0671"/>
            <a:ext cx="53435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FE8CB-25D6-441B-8D86-6395D2269C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2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CDF7-50A5-476D-8AC5-2A660053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dynamixel_tutorials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1617-BF9D-47F7-805E-F2CB80792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package contains some tutorials to learn how to use 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28ECD-C514-488C-85DF-6A4BD47D68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5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79D8-5995-4468-B91B-9CB63212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7" y="4439603"/>
            <a:ext cx="75406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Setting Up </a:t>
            </a:r>
            <a:r>
              <a:rPr lang="en-US" sz="6000" b="1" dirty="0" err="1"/>
              <a:t>Dynamixel</a:t>
            </a:r>
            <a:r>
              <a:rPr lang="en-US" sz="6000" b="1" dirty="0"/>
              <a:t> Controller Package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8318F-D0CB-4161-9A11-F168B61FF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0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3DF4-56A4-4D3D-AFC0-EF51B237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package for your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7F1B-E02E-4B1D-A31B-106180D0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4" cy="4351338"/>
          </a:xfrm>
        </p:spPr>
        <p:txBody>
          <a:bodyPr/>
          <a:lstStyle/>
          <a:p>
            <a:r>
              <a:rPr lang="en-US" dirty="0"/>
              <a:t>cd </a:t>
            </a:r>
            <a:r>
              <a:rPr lang="en-US" dirty="0" err="1"/>
              <a:t>catkin_ws</a:t>
            </a:r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altLang="en-US" dirty="0" err="1">
                <a:solidFill>
                  <a:srgbClr val="333333"/>
                </a:solidFill>
              </a:rPr>
              <a:t>catkin_create_pkg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</a:rPr>
              <a:t>the_walker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</a:rPr>
              <a:t>dynamixel_controllers</a:t>
            </a:r>
            <a:r>
              <a:rPr lang="en-US" altLang="en-US" dirty="0">
                <a:solidFill>
                  <a:srgbClr val="333333"/>
                </a:solidFill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</a:rPr>
              <a:t>std_msgs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</a:rPr>
              <a:t>rospy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b="1" dirty="0" err="1">
                <a:solidFill>
                  <a:srgbClr val="0070C0"/>
                </a:solidFill>
              </a:rPr>
              <a:t>roscpp</a:t>
            </a:r>
            <a:r>
              <a:rPr lang="en-US" altLang="en-US" sz="800" b="1" dirty="0">
                <a:solidFill>
                  <a:srgbClr val="0070C0"/>
                </a:solidFill>
              </a:rPr>
              <a:t> </a:t>
            </a:r>
            <a:endParaRPr lang="en-US" altLang="en-US" sz="6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D30A2-A3CF-4C40-8D05-BD60886181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21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5" name="Freeform 2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8E32-9EC1-4B6F-A947-392A88B6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8" y="2710545"/>
            <a:ext cx="7469535" cy="9444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ROS </a:t>
            </a:r>
            <a:r>
              <a:rPr lang="en-US" sz="4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Dynamixel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Servo Control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17BE29-4ED9-4F12-8999-07FC3379C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20" y="5262513"/>
            <a:ext cx="3791089" cy="1015893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AE201CA-011D-43E5-A861-88EB3038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19" y="2006583"/>
            <a:ext cx="2637847" cy="1417188"/>
          </a:xfrm>
          <a:prstGeom prst="rect">
            <a:avLst/>
          </a:prstGeom>
        </p:spPr>
      </p:pic>
      <p:pic>
        <p:nvPicPr>
          <p:cNvPr id="1026" name="Picture 2" descr="Image result for robotis">
            <a:extLst>
              <a:ext uri="{FF2B5EF4-FFF2-40B4-BE49-F238E27FC236}">
                <a16:creationId xmlns:a16="http://schemas.microsoft.com/office/drawing/2014/main" id="{17CA96B9-4DA1-416C-8460-5DDA5BC2F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137" y="3487984"/>
            <a:ext cx="3836625" cy="7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43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A918-286F-4B07-9102-2BAB6F86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launch file for the manager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4445-BAB8-4809-9CE5-EBC7A122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assume that the </a:t>
            </a:r>
            <a:r>
              <a:rPr lang="en-US" dirty="0" err="1"/>
              <a:t>Dynamixel</a:t>
            </a:r>
            <a:r>
              <a:rPr lang="en-US" dirty="0"/>
              <a:t> servos are connected to /dev/ttyUSB0 serial port.</a:t>
            </a:r>
          </a:p>
          <a:p>
            <a:r>
              <a:rPr lang="en-US" dirty="0"/>
              <a:t>If you can’t access to the device via the USB port</a:t>
            </a:r>
          </a:p>
          <a:p>
            <a:pPr lvl="1"/>
            <a:r>
              <a:rPr lang="en-US" altLang="en-US" b="1" dirty="0" err="1">
                <a:solidFill>
                  <a:srgbClr val="111111"/>
                </a:solidFill>
              </a:rPr>
              <a:t>sudo</a:t>
            </a:r>
            <a:r>
              <a:rPr lang="en-US" altLang="en-US" b="1" dirty="0">
                <a:solidFill>
                  <a:srgbClr val="111111"/>
                </a:solidFill>
              </a:rPr>
              <a:t> apt-get purge </a:t>
            </a:r>
            <a:r>
              <a:rPr lang="en-US" altLang="en-US" b="1" dirty="0" err="1">
                <a:solidFill>
                  <a:srgbClr val="111111"/>
                </a:solidFill>
              </a:rPr>
              <a:t>modemmanager</a:t>
            </a:r>
            <a:r>
              <a:rPr lang="en-US" altLang="en-US" b="1" dirty="0">
                <a:solidFill>
                  <a:srgbClr val="111111"/>
                </a:solidFill>
              </a:rPr>
              <a:t> </a:t>
            </a:r>
          </a:p>
          <a:p>
            <a:pPr lvl="1"/>
            <a:r>
              <a:rPr lang="en-US" altLang="en-US" b="1" dirty="0" err="1">
                <a:solidFill>
                  <a:srgbClr val="111111"/>
                </a:solidFill>
              </a:rPr>
              <a:t>sudo</a:t>
            </a:r>
            <a:r>
              <a:rPr lang="en-US" altLang="en-US" b="1" dirty="0">
                <a:solidFill>
                  <a:srgbClr val="111111"/>
                </a:solidFill>
              </a:rPr>
              <a:t> </a:t>
            </a:r>
            <a:r>
              <a:rPr lang="en-US" altLang="en-US" b="1" dirty="0" err="1">
                <a:solidFill>
                  <a:srgbClr val="111111"/>
                </a:solidFill>
              </a:rPr>
              <a:t>usermod</a:t>
            </a:r>
            <a:r>
              <a:rPr lang="en-US" altLang="en-US" b="1" dirty="0">
                <a:solidFill>
                  <a:srgbClr val="111111"/>
                </a:solidFill>
              </a:rPr>
              <a:t> -a -G </a:t>
            </a:r>
            <a:r>
              <a:rPr lang="en-US" altLang="en-US" b="1" dirty="0" err="1">
                <a:solidFill>
                  <a:srgbClr val="111111"/>
                </a:solidFill>
              </a:rPr>
              <a:t>dialout</a:t>
            </a:r>
            <a:r>
              <a:rPr lang="en-US" altLang="en-US" b="1" dirty="0">
                <a:solidFill>
                  <a:srgbClr val="111111"/>
                </a:solidFill>
              </a:rPr>
              <a:t> $USER</a:t>
            </a:r>
            <a:r>
              <a:rPr lang="en-US" altLang="en-US" b="1" dirty="0"/>
              <a:t> </a:t>
            </a:r>
          </a:p>
          <a:p>
            <a:pPr lvl="1"/>
            <a:r>
              <a:rPr lang="en-US" b="1" dirty="0" err="1"/>
              <a:t>sudo</a:t>
            </a:r>
            <a:r>
              <a:rPr lang="en-US" b="1" dirty="0"/>
              <a:t> reboot</a:t>
            </a:r>
          </a:p>
          <a:p>
            <a:r>
              <a:rPr lang="en-US" dirty="0"/>
              <a:t>First we need to start up the controller manager that will connect to the motors and publish raw feedback data (e.g. current position, goal position, error, etc.) at a specified rate. </a:t>
            </a:r>
          </a:p>
          <a:p>
            <a:r>
              <a:rPr lang="en-US" dirty="0"/>
              <a:t>The easiest way to do that is to write a launch file that will set all necessary parameters. Let's copy and paste the following text into a </a:t>
            </a:r>
            <a:r>
              <a:rPr lang="en-US" dirty="0" err="1"/>
              <a:t>controller_manager.launch</a:t>
            </a:r>
            <a:r>
              <a:rPr lang="en-US" dirty="0"/>
              <a:t> file.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5541E-DBA9-439A-99C2-D5C779D23C4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9489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93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A918-286F-4B07-9102-2BAB6F86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launch file for the manager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4445-BAB8-4809-9CE5-EBC7A122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need to start up the controller manager that will connect to the motors and publish raw feedback data:</a:t>
            </a:r>
          </a:p>
          <a:p>
            <a:pPr lvl="1"/>
            <a:r>
              <a:rPr lang="en-US" dirty="0"/>
              <a:t>current position</a:t>
            </a:r>
          </a:p>
          <a:p>
            <a:pPr lvl="1"/>
            <a:r>
              <a:rPr lang="en-US" dirty="0"/>
              <a:t>goal position</a:t>
            </a:r>
          </a:p>
          <a:p>
            <a:pPr lvl="1"/>
            <a:r>
              <a:rPr lang="en-US" dirty="0"/>
              <a:t>Error</a:t>
            </a:r>
          </a:p>
          <a:p>
            <a:pPr marL="457200" lvl="1" indent="0">
              <a:buNone/>
            </a:pPr>
            <a:r>
              <a:rPr lang="en-US" dirty="0"/>
              <a:t>at a specified rate.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simplest way to do that is to writing a launch file that will set all necessary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4F620-A90C-420F-9515-41A7E32555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83226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8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F327-A61B-408D-800C-03D7187D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 file to start controller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51AA6-2CE3-42F3-AB5B-5E107762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796"/>
            <a:ext cx="10375726" cy="28192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2A185-8F25-4437-9A6F-2CC9744E9909}"/>
              </a:ext>
            </a:extLst>
          </p:cNvPr>
          <p:cNvSpPr/>
          <p:nvPr/>
        </p:nvSpPr>
        <p:spPr>
          <a:xfrm>
            <a:off x="783923" y="1978495"/>
            <a:ext cx="277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Controller_manager.launch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E477AE-67A5-4E5C-8466-40DAD4C7636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9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BE27-65C5-4985-9F93-845045C3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the launch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1FEE-E1A8-4118-A6F3-1325B0F8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the_walker</a:t>
            </a:r>
            <a:r>
              <a:rPr lang="en-US" dirty="0"/>
              <a:t> </a:t>
            </a:r>
            <a:r>
              <a:rPr lang="en-US" dirty="0" err="1"/>
              <a:t>controller_manager.launch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rostopic</a:t>
            </a:r>
            <a:r>
              <a:rPr lang="en-US" dirty="0"/>
              <a:t> list</a:t>
            </a:r>
          </a:p>
          <a:p>
            <a:pPr lvl="1"/>
            <a:r>
              <a:rPr lang="en-US" b="1" dirty="0"/>
              <a:t>/</a:t>
            </a:r>
            <a:r>
              <a:rPr lang="en-US" b="1" dirty="0" err="1"/>
              <a:t>motor_states</a:t>
            </a:r>
            <a:r>
              <a:rPr lang="en-US" b="1" dirty="0"/>
              <a:t>/</a:t>
            </a:r>
            <a:r>
              <a:rPr lang="en-US" b="1" dirty="0" err="1"/>
              <a:t>robot_port</a:t>
            </a:r>
            <a:endParaRPr lang="en-US" b="1" dirty="0"/>
          </a:p>
          <a:p>
            <a:pPr lvl="1"/>
            <a:r>
              <a:rPr lang="en-US" dirty="0"/>
              <a:t>/</a:t>
            </a:r>
            <a:r>
              <a:rPr lang="en-US" dirty="0" err="1"/>
              <a:t>rosout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rosout_agg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rostopic</a:t>
            </a:r>
            <a:r>
              <a:rPr lang="en-US" dirty="0"/>
              <a:t> echo </a:t>
            </a:r>
            <a:r>
              <a:rPr lang="en-US" b="1" dirty="0"/>
              <a:t>/</a:t>
            </a:r>
            <a:r>
              <a:rPr lang="en-US" b="1" dirty="0" err="1"/>
              <a:t>motor_states</a:t>
            </a:r>
            <a:r>
              <a:rPr lang="en-US" b="1" dirty="0"/>
              <a:t>/</a:t>
            </a:r>
            <a:r>
              <a:rPr lang="en-US" b="1" dirty="0" err="1"/>
              <a:t>robot_port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51964-29B1-4937-81A1-3E44ACF6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870"/>
            <a:ext cx="65" cy="315459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97939-21E5-4CBA-8BA4-70CCCA96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955" y="2673002"/>
            <a:ext cx="3676650" cy="3390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19AF98-AC8B-405C-89E9-3E88D715FF0C}"/>
              </a:ext>
            </a:extLst>
          </p:cNvPr>
          <p:cNvCxnSpPr/>
          <p:nvPr/>
        </p:nvCxnSpPr>
        <p:spPr>
          <a:xfrm flipV="1">
            <a:off x="7139836" y="4409162"/>
            <a:ext cx="933189" cy="9081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73E68B6-6835-46FB-891A-53B7630304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8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93E-F28E-40F1-A637-6553A59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909C-30FD-410C-920E-61DD7825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some robot applications, a publish/subscribe model will not be enough if it needs a request/response interaction. </a:t>
            </a:r>
          </a:p>
          <a:p>
            <a:r>
              <a:rPr lang="en-US" dirty="0"/>
              <a:t>The publish/subscribe model is a kind of one-way transport system and when we work with a distributed system, we might need a request/response kind of interaction. </a:t>
            </a:r>
          </a:p>
          <a:p>
            <a:r>
              <a:rPr lang="en-US" dirty="0"/>
              <a:t>We can define a service definition that contains two parts; one is for requests and the other is for responses. </a:t>
            </a:r>
          </a:p>
          <a:p>
            <a:r>
              <a:rPr lang="en-US" dirty="0"/>
              <a:t>Using ROS Services, we can write a server node and client node. The server node provides the service under a name, and when the client node sends a request message to this server, it will respond and send the result to the client. </a:t>
            </a:r>
          </a:p>
          <a:p>
            <a:r>
              <a:rPr lang="en-US" dirty="0"/>
              <a:t>The client might need to wait until the server responds. The ROS service interaction is like a remote procedure call.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F3BB-8C58-421D-9B9D-4B847BE18D0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12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A0E2-0D5D-4F66-B0BE-BDF02B18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rosservice</a:t>
            </a:r>
            <a:r>
              <a:rPr lang="en-US" b="1" dirty="0"/>
              <a:t>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5180-783F-4E8A-AE20-F4ADDF86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88047"/>
            <a:ext cx="12192000" cy="4351338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call /service </a:t>
            </a:r>
            <a:r>
              <a:rPr lang="en-US" dirty="0" err="1"/>
              <a:t>args</a:t>
            </a:r>
            <a:r>
              <a:rPr lang="en-US" dirty="0"/>
              <a:t>: This tool will call the service using the given arguments </a:t>
            </a:r>
          </a:p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find </a:t>
            </a:r>
            <a:r>
              <a:rPr lang="en-US" dirty="0" err="1"/>
              <a:t>service_type</a:t>
            </a:r>
            <a:r>
              <a:rPr lang="en-US" dirty="0"/>
              <a:t>: This command will find services in the given service type </a:t>
            </a:r>
          </a:p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info /services: This will print information about the given service </a:t>
            </a:r>
          </a:p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list: This command will list the active services running on the system </a:t>
            </a:r>
          </a:p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type /service: This command will print the service type of a given service </a:t>
            </a:r>
          </a:p>
          <a:p>
            <a:r>
              <a:rPr lang="en-US" dirty="0"/>
              <a:t>$ </a:t>
            </a:r>
            <a:r>
              <a:rPr lang="en-US" dirty="0" err="1"/>
              <a:t>rosservice</a:t>
            </a:r>
            <a:r>
              <a:rPr lang="en-US" dirty="0"/>
              <a:t> </a:t>
            </a:r>
            <a:r>
              <a:rPr lang="en-US" dirty="0" err="1"/>
              <a:t>uri</a:t>
            </a:r>
            <a:r>
              <a:rPr lang="en-US" dirty="0"/>
              <a:t> /service: This tool will print the service ROSRPC URI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701E0-DD82-4BF2-85C8-4A32B4C3C6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993E-F28E-40F1-A637-6553A59E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909C-30FD-410C-920E-61DD7825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1496"/>
            <a:ext cx="10723323" cy="5035463"/>
          </a:xfrm>
        </p:spPr>
        <p:txBody>
          <a:bodyPr>
            <a:normAutofit/>
          </a:bodyPr>
          <a:lstStyle/>
          <a:p>
            <a:r>
              <a:rPr lang="en-US" dirty="0"/>
              <a:t>In ROS services, the user implements a request/reply interaction between two nodes</a:t>
            </a:r>
          </a:p>
          <a:p>
            <a:r>
              <a:rPr lang="en-US" dirty="0"/>
              <a:t>It may take too much time or the server is not finished with the given work, we have to wait until it completes. </a:t>
            </a:r>
          </a:p>
          <a:p>
            <a:r>
              <a:rPr lang="en-US" dirty="0"/>
              <a:t>There is another method in ROS in which we can preempt the running request and start sending another one if the request is not finished on time as we expected. </a:t>
            </a:r>
          </a:p>
          <a:p>
            <a:r>
              <a:rPr lang="en-US" dirty="0" err="1"/>
              <a:t>Actionlib</a:t>
            </a:r>
            <a:r>
              <a:rPr lang="en-US" dirty="0"/>
              <a:t> packages provide a standard way to implement these kinds of preemptive tasks. </a:t>
            </a:r>
            <a:r>
              <a:rPr lang="en-US" dirty="0" err="1"/>
              <a:t>Actionlib</a:t>
            </a:r>
            <a:r>
              <a:rPr lang="en-US" dirty="0"/>
              <a:t> is highly used in robot arm navigation and mobile robot navigation. We can see how to implement an action server and action client implementation.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3968C-2FB5-4008-B67C-FCD4ABE70D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21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A872-1315-46ED-8A1D-44CD6C5E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a meta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EE055-CBDD-4A2C-B9C0-29DEFBBCD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85"/>
          <a:stretch/>
        </p:blipFill>
        <p:spPr>
          <a:xfrm>
            <a:off x="6760923" y="2000162"/>
            <a:ext cx="4592875" cy="3188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90ECD6-D0B8-459D-88FD-3C70A702A35C}"/>
              </a:ext>
            </a:extLst>
          </p:cNvPr>
          <p:cNvSpPr/>
          <p:nvPr/>
        </p:nvSpPr>
        <p:spPr>
          <a:xfrm>
            <a:off x="6686813" y="5215618"/>
            <a:ext cx="1383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motors.yaml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1381F8-2A1F-467F-8B19-D1048BAE8E1B}"/>
              </a:ext>
            </a:extLst>
          </p:cNvPr>
          <p:cNvSpPr/>
          <p:nvPr/>
        </p:nvSpPr>
        <p:spPr>
          <a:xfrm>
            <a:off x="838199" y="1273050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Meta controller is an action server that allows you to group up any number of motors and control it by an action client.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43A71-62FC-4980-8EF1-39DC7160A74D}"/>
              </a:ext>
            </a:extLst>
          </p:cNvPr>
          <p:cNvSpPr/>
          <p:nvPr/>
        </p:nvSpPr>
        <p:spPr>
          <a:xfrm>
            <a:off x="838199" y="2886470"/>
            <a:ext cx="5011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Specify controllers parameters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First we need to create a configuration file that will contain all parameters that are necessary for our controller. Paste the text below following into </a:t>
            </a:r>
            <a:r>
              <a:rPr lang="en-US" dirty="0" err="1">
                <a:solidFill>
                  <a:srgbClr val="333333"/>
                </a:solidFill>
                <a:latin typeface="Helvetica Neue"/>
              </a:rPr>
              <a:t>tilt.yaml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 file: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FC7E7-3232-4478-80EC-36643524C90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1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47C3-9FC5-4373-BC9B-280CF507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Specify meta controller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C31D7-5F9F-456D-A3F9-6AAAFAB2C5C1}"/>
              </a:ext>
            </a:extLst>
          </p:cNvPr>
          <p:cNvSpPr/>
          <p:nvPr/>
        </p:nvSpPr>
        <p:spPr>
          <a:xfrm>
            <a:off x="893522" y="1520579"/>
            <a:ext cx="1074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We need to create a configuration file that groups all controllers and made it an action server.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5AAF7-D13E-42F2-AD10-1F90C24C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135" y="2846142"/>
            <a:ext cx="4796471" cy="2047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3B654A-6FF7-494F-B86F-9AD5D57EEAAC}"/>
              </a:ext>
            </a:extLst>
          </p:cNvPr>
          <p:cNvSpPr/>
          <p:nvPr/>
        </p:nvSpPr>
        <p:spPr>
          <a:xfrm>
            <a:off x="6870037" y="2476810"/>
            <a:ext cx="1071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jtac.yaml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62077-7D7C-41F6-B078-FAE3BE3641E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9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5684-B3E7-4C67-8434-0E2C56A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launch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08690-5D3D-4ACF-A957-877A2E5E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89" y="1380951"/>
            <a:ext cx="11574048" cy="4351338"/>
          </a:xfrm>
        </p:spPr>
        <p:txBody>
          <a:bodyPr/>
          <a:lstStyle/>
          <a:p>
            <a:r>
              <a:rPr lang="en-US" dirty="0"/>
              <a:t>We need to create a launch file that will load controller parameters to the parameter server and start up the controller.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B80A6-51BD-4331-AE11-3A1CC841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59" y="2290365"/>
            <a:ext cx="9059450" cy="38172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0CC90E-5C80-4586-B677-22D4D4822E7F}"/>
              </a:ext>
            </a:extLst>
          </p:cNvPr>
          <p:cNvSpPr/>
          <p:nvPr/>
        </p:nvSpPr>
        <p:spPr>
          <a:xfrm>
            <a:off x="9093407" y="1980628"/>
            <a:ext cx="23365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motor_controller.yaml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E2AEE-8523-4D9E-91D6-18065692CA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8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 useBgFill="1">
        <p:nvSpPr>
          <p:cNvPr id="10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/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179D8-5995-4468-B91B-9CB63212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87" y="4439603"/>
            <a:ext cx="7540622" cy="1737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ROS </a:t>
            </a:r>
            <a:r>
              <a:rPr lang="en-US" sz="6000" b="1" dirty="0" err="1"/>
              <a:t>Dynamixel</a:t>
            </a:r>
            <a:r>
              <a:rPr lang="en-US" sz="6000" b="1" dirty="0"/>
              <a:t> Packages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48318F-D0CB-4161-9A11-F168B61FF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E166-E9CC-4150-8D84-24A3E471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Let’s test the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A14D-639B-485F-8B09-E6646BAB3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roslaunch</a:t>
            </a:r>
            <a:r>
              <a:rPr lang="en-US" dirty="0"/>
              <a:t> </a:t>
            </a:r>
            <a:r>
              <a:rPr lang="en-US" dirty="0" err="1"/>
              <a:t>the_walker</a:t>
            </a:r>
            <a:r>
              <a:rPr lang="en-US" dirty="0"/>
              <a:t> </a:t>
            </a:r>
            <a:r>
              <a:rPr lang="en-US" dirty="0" err="1"/>
              <a:t>motor_controller.launch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rostopic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motor_states</a:t>
            </a:r>
            <a:r>
              <a:rPr lang="en-US" dirty="0"/>
              <a:t>/</a:t>
            </a:r>
            <a:r>
              <a:rPr lang="en-US" dirty="0" err="1"/>
              <a:t>robot_port</a:t>
            </a:r>
            <a:endParaRPr lang="en-US" dirty="0"/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/joint3_controller/command</a:t>
            </a:r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/joint3_controller/state</a:t>
            </a:r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/joint4_controller/command </a:t>
            </a:r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/joint4_controller/state</a:t>
            </a:r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/joint5_controller/command </a:t>
            </a:r>
          </a:p>
          <a:p>
            <a:pPr lvl="1"/>
            <a:r>
              <a:rPr lang="en-US" altLang="en-US" b="1" dirty="0">
                <a:solidFill>
                  <a:srgbClr val="333333"/>
                </a:solidFill>
              </a:rPr>
              <a:t>/joint5_controller/state</a:t>
            </a:r>
            <a:r>
              <a:rPr lang="en-US" altLang="en-US" sz="800" b="1" dirty="0"/>
              <a:t> </a:t>
            </a:r>
            <a:endParaRPr lang="en-US" b="1" dirty="0"/>
          </a:p>
          <a:p>
            <a:pPr lvl="1"/>
            <a:r>
              <a:rPr lang="en-US" dirty="0"/>
              <a:t>/</a:t>
            </a:r>
            <a:r>
              <a:rPr lang="en-US" dirty="0" err="1"/>
              <a:t>rosout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rosout_agg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rostopic</a:t>
            </a:r>
            <a:r>
              <a:rPr lang="en-US" dirty="0"/>
              <a:t> echo </a:t>
            </a:r>
            <a:r>
              <a:rPr lang="en-US" altLang="en-US" b="1" dirty="0">
                <a:solidFill>
                  <a:srgbClr val="333333"/>
                </a:solidFill>
              </a:rPr>
              <a:t>/joint3_controller/state</a:t>
            </a:r>
          </a:p>
          <a:p>
            <a:pPr lvl="1"/>
            <a:r>
              <a:rPr lang="en-US" altLang="en-US" dirty="0" err="1">
                <a:solidFill>
                  <a:srgbClr val="333333"/>
                </a:solidFill>
              </a:rPr>
              <a:t>rostopic</a:t>
            </a:r>
            <a:r>
              <a:rPr lang="en-US" altLang="en-US" dirty="0">
                <a:solidFill>
                  <a:srgbClr val="333333"/>
                </a:solidFill>
              </a:rPr>
              <a:t> pub </a:t>
            </a:r>
            <a:r>
              <a:rPr lang="en-US" altLang="en-US" b="1" dirty="0">
                <a:solidFill>
                  <a:srgbClr val="333333"/>
                </a:solidFill>
              </a:rPr>
              <a:t>-1 /joint3_controller/command </a:t>
            </a:r>
            <a:r>
              <a:rPr lang="en-US" dirty="0"/>
              <a:t>std_msgs/Float64 2.0</a:t>
            </a:r>
            <a:endParaRPr lang="en-US" altLang="en-US" dirty="0"/>
          </a:p>
          <a:p>
            <a:pPr lvl="1"/>
            <a:endParaRPr lang="en-US" altLang="en-US" b="1" dirty="0">
              <a:solidFill>
                <a:srgbClr val="333333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4B28B-A349-4343-A289-63FF93993C7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3277-FF97-45C7-A1BF-6F876056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ROS </a:t>
            </a:r>
            <a:r>
              <a:rPr lang="en-US" b="1" dirty="0" err="1"/>
              <a:t>Dynamixel</a:t>
            </a:r>
            <a:r>
              <a:rPr lang="en-US" b="1" dirty="0"/>
              <a:t>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5A9A-0F6F-4DF0-B406-73EBFD4C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quite many available ROS packages you can use to control </a:t>
            </a:r>
            <a:r>
              <a:rPr lang="en-US" dirty="0" err="1"/>
              <a:t>Dynamixel</a:t>
            </a:r>
            <a:r>
              <a:rPr lang="en-US" dirty="0"/>
              <a:t> servos. Some of them are: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Robotis</a:t>
            </a:r>
            <a:endParaRPr lang="en-US" dirty="0"/>
          </a:p>
          <a:p>
            <a:pPr lvl="1"/>
            <a:r>
              <a:rPr lang="en-US" dirty="0" err="1"/>
              <a:t>DynamixelSDK</a:t>
            </a:r>
            <a:endParaRPr lang="en-US" dirty="0"/>
          </a:p>
          <a:p>
            <a:pPr lvl="1"/>
            <a:r>
              <a:rPr lang="en-US" dirty="0" err="1"/>
              <a:t>Dynamixel_motor</a:t>
            </a:r>
            <a:endParaRPr lang="en-US" dirty="0"/>
          </a:p>
          <a:p>
            <a:pPr lvl="1"/>
            <a:r>
              <a:rPr lang="en-US" dirty="0" err="1"/>
              <a:t>Arbotix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35974-0A1C-4CBD-8849-9305341668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26CF-5834-4CA6-B7AE-9DFD18CD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robotis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0850D-E382-40B8-A53C-2573D3D8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69" y="1729450"/>
            <a:ext cx="9414261" cy="5128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F9910-AF59-46CF-93BF-00285BC196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BD21-F6FB-4A6A-B0B7-ADB30331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</a:t>
            </a:r>
            <a:r>
              <a:rPr lang="en-US" b="1" dirty="0"/>
              <a:t> SDK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47C88-0CA7-4A37-81FC-07E58388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66" y="1682803"/>
            <a:ext cx="9382205" cy="5175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0FD04B-4DE8-4367-8432-F55834FAAD8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0EC-84D0-4EC3-8448-28DFE1EA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Dynamixel_motor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DAB9A-8424-45B9-8E02-919EF586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58" y="1690688"/>
            <a:ext cx="9186884" cy="51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A187-3216-4C39-900A-62E0290D185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2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06D5-86D7-4B11-A895-61E6A11C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Arbotix</a:t>
            </a:r>
            <a:r>
              <a:rPr lang="en-US" b="1" dirty="0"/>
              <a:t> – </a:t>
            </a:r>
            <a:r>
              <a:rPr lang="en-US" b="1" dirty="0" err="1"/>
              <a:t>Arbotix</a:t>
            </a:r>
            <a:r>
              <a:rPr lang="en-US" b="1" dirty="0"/>
              <a:t> M </a:t>
            </a:r>
            <a:r>
              <a:rPr lang="en-US" b="1" dirty="0" err="1"/>
              <a:t>Contollers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E7CA5-E252-4D47-9171-FCC01F86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10" y="1690688"/>
            <a:ext cx="9635779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1DCC18-F3F2-4840-9591-604F5DB3B4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5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8D3-725D-4147-9228-F9464181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Dynamixel_motor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D370-D304-487A-AC42-62CD9673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seems like a package, but it is actually a stack. It contains many other packages that are necessary to control </a:t>
            </a:r>
            <a:r>
              <a:rPr lang="en-US" dirty="0" err="1"/>
              <a:t>dynamixel</a:t>
            </a:r>
            <a:r>
              <a:rPr lang="en-US" dirty="0"/>
              <a:t> servos.</a:t>
            </a:r>
          </a:p>
          <a:p>
            <a:pPr lvl="1"/>
            <a:r>
              <a:rPr lang="en-US" dirty="0" err="1"/>
              <a:t>Dynamixel_controllers</a:t>
            </a:r>
            <a:endParaRPr lang="en-US" dirty="0"/>
          </a:p>
          <a:p>
            <a:pPr lvl="1"/>
            <a:r>
              <a:rPr lang="en-US" dirty="0" err="1"/>
              <a:t>Dynamixel_driver</a:t>
            </a:r>
            <a:endParaRPr lang="en-US" dirty="0"/>
          </a:p>
          <a:p>
            <a:pPr lvl="1"/>
            <a:r>
              <a:rPr lang="en-US" dirty="0" err="1"/>
              <a:t>Dynamixel_msgs</a:t>
            </a:r>
            <a:endParaRPr lang="en-US" dirty="0"/>
          </a:p>
          <a:p>
            <a:pPr lvl="1"/>
            <a:r>
              <a:rPr lang="en-US" dirty="0" err="1"/>
              <a:t>Dynamixel_tutorials</a:t>
            </a:r>
            <a:endParaRPr lang="en-US" dirty="0"/>
          </a:p>
          <a:p>
            <a:r>
              <a:rPr lang="en-US" dirty="0"/>
              <a:t>It supports </a:t>
            </a:r>
            <a:r>
              <a:rPr lang="fr-FR" dirty="0"/>
              <a:t> AX-12, AX-18, RX-24, RX-28, MX-28, RX-64, MX-64, EX-106 and MX-106 </a:t>
            </a:r>
            <a:r>
              <a:rPr lang="fr-FR" dirty="0" err="1"/>
              <a:t>models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USB2Dynamixel </a:t>
            </a:r>
            <a:r>
              <a:rPr lang="fr-FR" dirty="0" err="1"/>
              <a:t>adaptor</a:t>
            </a:r>
            <a:r>
              <a:rPr lang="fr-FR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0FBB1-F247-4662-8B2F-F4531AEF7D8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9" y="6176963"/>
            <a:ext cx="2378480" cy="63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FFFFFF"/>
      </a:dk2>
      <a:lt2>
        <a:srgbClr val="7BB855"/>
      </a:lt2>
      <a:accent1>
        <a:srgbClr val="4472C4"/>
      </a:accent1>
      <a:accent2>
        <a:srgbClr val="ED7D31"/>
      </a:accent2>
      <a:accent3>
        <a:srgbClr val="78B64F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1112</Words>
  <Application>Microsoft Office PowerPoint</Application>
  <PresentationFormat>Widescreen</PresentationFormat>
  <Paragraphs>138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Helvetica Neue</vt:lpstr>
      <vt:lpstr>Office Theme</vt:lpstr>
      <vt:lpstr>ECE 478-578 Intelligent Robotics I</vt:lpstr>
      <vt:lpstr>ROS Dynamixel Servo Control</vt:lpstr>
      <vt:lpstr>ROS Dynamixel Packages</vt:lpstr>
      <vt:lpstr>ROS Dynamixel Packages</vt:lpstr>
      <vt:lpstr>robotis</vt:lpstr>
      <vt:lpstr>Dynamixel SDK</vt:lpstr>
      <vt:lpstr>Dynamixel_motor</vt:lpstr>
      <vt:lpstr>Arbotix – Arbotix M Contollers</vt:lpstr>
      <vt:lpstr>Dynamixel_motor</vt:lpstr>
      <vt:lpstr>How to install these packages</vt:lpstr>
      <vt:lpstr>Dynamixel_controllers</vt:lpstr>
      <vt:lpstr>Dynamixel_driver</vt:lpstr>
      <vt:lpstr>Dynamixel_msgs</vt:lpstr>
      <vt:lpstr>JointState.msg</vt:lpstr>
      <vt:lpstr>MotorState.msg</vt:lpstr>
      <vt:lpstr>MotorStateList.msg</vt:lpstr>
      <vt:lpstr>dynamixel_tutorials</vt:lpstr>
      <vt:lpstr>Setting Up Dynamixel Controller Package</vt:lpstr>
      <vt:lpstr>Create a new package for your robot</vt:lpstr>
      <vt:lpstr>Create a launch file for the manager node</vt:lpstr>
      <vt:lpstr>Create a launch file for the manager node</vt:lpstr>
      <vt:lpstr>Launch file to start controller manager</vt:lpstr>
      <vt:lpstr>Test the launch file</vt:lpstr>
      <vt:lpstr>ROS Services</vt:lpstr>
      <vt:lpstr>rosservice command line tool</vt:lpstr>
      <vt:lpstr>ROS Action</vt:lpstr>
      <vt:lpstr>Creating a meta controller</vt:lpstr>
      <vt:lpstr>Specify meta controller parameters</vt:lpstr>
      <vt:lpstr>Create a launch file</vt:lpstr>
      <vt:lpstr>Let’s test the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478-578 Intelligent Robotics</dc:title>
  <dc:creator>Melih Erdoğan</dc:creator>
  <cp:lastModifiedBy>Melih Erdoğan</cp:lastModifiedBy>
  <cp:revision>111</cp:revision>
  <dcterms:created xsi:type="dcterms:W3CDTF">2017-08-18T04:33:02Z</dcterms:created>
  <dcterms:modified xsi:type="dcterms:W3CDTF">2018-02-09T01:02:39Z</dcterms:modified>
</cp:coreProperties>
</file>