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364" r:id="rId4"/>
    <p:sldId id="366" r:id="rId5"/>
    <p:sldId id="365" r:id="rId6"/>
    <p:sldId id="368" r:id="rId7"/>
    <p:sldId id="384" r:id="rId8"/>
    <p:sldId id="367" r:id="rId9"/>
    <p:sldId id="392" r:id="rId10"/>
    <p:sldId id="369" r:id="rId11"/>
    <p:sldId id="370" r:id="rId12"/>
    <p:sldId id="371" r:id="rId13"/>
    <p:sldId id="385" r:id="rId14"/>
    <p:sldId id="386" r:id="rId15"/>
    <p:sldId id="372" r:id="rId16"/>
    <p:sldId id="373" r:id="rId17"/>
    <p:sldId id="387" r:id="rId18"/>
    <p:sldId id="374" r:id="rId19"/>
    <p:sldId id="388" r:id="rId20"/>
    <p:sldId id="391" r:id="rId21"/>
    <p:sldId id="376" r:id="rId22"/>
    <p:sldId id="390" r:id="rId23"/>
    <p:sldId id="389" r:id="rId24"/>
    <p:sldId id="375" r:id="rId25"/>
    <p:sldId id="377" r:id="rId26"/>
    <p:sldId id="3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FB31-297F-4F13-AC4B-DDA2CBF43AF3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61770-1344-47A0-B9B3-679B98C2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D4D2-6580-4585-93C6-FFA1562D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BDA7-E953-4055-AB57-F163C4FA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45A6-3581-46E6-838D-D54D8FF5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D0D5-B6EE-4923-A250-08995BE3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E545-4B45-4CE0-AC26-B9F4CFEC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4B03-870F-4FF2-AA09-8709C110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2652-52AD-4E2F-85C9-7797F275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B74B-AB3F-4DB4-A6B0-9B2A64CD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5B60-7B2F-464F-AC2C-B0C5D472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C141-C69F-4115-B299-88022CC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70A-E349-44F4-BC11-ADEADBAB5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B28EE-2AB0-4153-97BC-C4022914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D245-5B7F-49B9-B135-559F8FA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7F5C-F64D-4685-9B50-D2B25DF3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F08A-9137-4160-8F43-9EC3DD6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A9AC-FA4F-4B1A-97A6-9F647D66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E013-E3FC-43C8-A57B-FEF17D77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E4C3-83C9-48AD-9A7F-0884D450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9343-C39D-432D-BB9E-8BC77EC4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5CCE-11B1-494B-895C-EBA3137D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0550-3346-420D-A470-E4D8D079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80BCB-F9B7-4610-A938-583BF82B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2DE7-7B4F-4B51-9B59-21F8B041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D4E7-74B9-4547-B1F2-8CA755A0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8647-2885-4C66-985C-2578BA6A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6D8D-FDC7-4F4C-A10F-DA0F623F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4A7E-58E0-413B-964D-BE1A514C1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DF5B-B960-4035-9F3B-0359C841F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57C3-F0F6-4BCC-BE9D-15F6283D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C9D1-9107-4C47-9496-EA799E99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55BEB-2DF6-4072-9215-3FB6509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D1A1-A732-4BBA-9173-EB3D624A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945D-DF50-4A1B-AB0E-659FAC2D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EA7EA-085F-4C58-A81D-BF2FDB4F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17677-5896-47E3-B185-29EF9492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07424-9DDB-4E11-9439-9F5381D7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D0E9B-F397-4A25-B199-7AA67918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06D40-2D53-4B9F-89F8-40C60FC5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6D37D-B217-4312-B820-4AE31434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7265-86C5-4759-8C32-130B6C3F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EC1FA-7622-4401-A40D-A7AE5873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BA931-8011-43A0-AC12-64BF6D7A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EDE60-68A5-4062-8975-F815BF8B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14CB0-DDBE-4930-B513-A135304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766B-A33F-4FCB-B0B8-089D97EB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B2A3-6228-4772-AA6F-43333C55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1C37-2355-4A35-8B67-2AF30B0F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A768-8C9C-498C-9805-2077D04B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2044-1B07-4AAB-89F2-C868DAB4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44F7F-A49D-424C-9A06-02303AD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41E7-54EF-4094-B688-2C188184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4292C-25D8-4D44-92DA-311AC068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7B2A-C147-4FEA-B51D-FB4F078B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B3399-A2F7-43EF-A603-1ABD5E136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A248-00B5-47DA-846D-1D280640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0B4A-CB6F-436B-9FDD-D309A7AB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8335-E89F-4829-ACF5-5B6607FC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DBF7-A9E4-4BD9-9475-0AD711F8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C0B3-3DD1-4FA5-B903-CACAD9C3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20BA-EA2E-43C2-8BC9-AA1EF11A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1A2E-0DE7-466B-83E0-E82882A5D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82AF-E2A8-4813-A2C1-76F43928D7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8E82-BD18-467A-97A9-4F7EC199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12F2-0957-424F-B8E0-1867F760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erdogan@pdx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iki.ros.org/sr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AC995-921F-4BD7-A6F6-A0A1D01CA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ECE 478-578</a:t>
            </a:r>
            <a:br>
              <a:rPr lang="en-US" sz="4800" b="1" dirty="0"/>
            </a:br>
            <a:r>
              <a:rPr lang="en-US" sz="4800" b="1" dirty="0"/>
              <a:t>Intelligent Robotics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035F-FFE6-4840-92E8-2559F646D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965"/>
            <a:ext cx="9144000" cy="572583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PhD. </a:t>
            </a:r>
            <a:r>
              <a:rPr lang="en-US" sz="1600" b="1" dirty="0" err="1"/>
              <a:t>Husnu</a:t>
            </a:r>
            <a:r>
              <a:rPr lang="en-US" sz="1600" b="1" dirty="0"/>
              <a:t> Melih Erdogan – Electrical &amp; Computer Engineering</a:t>
            </a:r>
          </a:p>
          <a:p>
            <a:pPr algn="l"/>
            <a:r>
              <a:rPr lang="en-US" sz="1600" b="1" dirty="0">
                <a:hlinkClick r:id="rId2"/>
              </a:rPr>
              <a:t>herdogan@pdx.edu</a:t>
            </a:r>
            <a:r>
              <a:rPr lang="en-US" sz="1600" b="1" dirty="0"/>
              <a:t> Teaching Assistant – Lab Assistant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6C74A1-F778-457F-AA94-799CD2C964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20" y="5262513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C08D-C570-4BEB-A910-1BD2A15D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59D6-5224-49EC-B572-67553900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srv</a:t>
            </a:r>
            <a:r>
              <a:rPr lang="en-US" dirty="0"/>
              <a:t>: an srv file describes a service. It is composed of two parts: a request and a response.</a:t>
            </a:r>
          </a:p>
          <a:p>
            <a:r>
              <a:rPr lang="en-US" dirty="0"/>
              <a:t>srv files are just like </a:t>
            </a:r>
            <a:r>
              <a:rPr lang="en-US" dirty="0" err="1"/>
              <a:t>msg</a:t>
            </a:r>
            <a:r>
              <a:rPr lang="en-US" dirty="0"/>
              <a:t> files, except they contain two parts: a request and a response. The two parts are separated by a '---' line. Here is an example of a srv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20C93-A6CC-456D-95FE-3108D68E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264" y="4287424"/>
            <a:ext cx="3305175" cy="131445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AE795B4-70E8-4E53-A954-C4C6CCD2774A}"/>
              </a:ext>
            </a:extLst>
          </p:cNvPr>
          <p:cNvSpPr/>
          <p:nvPr/>
        </p:nvSpPr>
        <p:spPr>
          <a:xfrm>
            <a:off x="5123145" y="4287424"/>
            <a:ext cx="194154" cy="57893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7ACD4A-FBFC-450B-8737-D1E240044575}"/>
              </a:ext>
            </a:extLst>
          </p:cNvPr>
          <p:cNvSpPr/>
          <p:nvPr/>
        </p:nvSpPr>
        <p:spPr>
          <a:xfrm>
            <a:off x="5220222" y="5101223"/>
            <a:ext cx="194154" cy="429018"/>
          </a:xfrm>
          <a:prstGeom prst="rightBrace">
            <a:avLst>
              <a:gd name="adj1" fmla="val 7454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C7889-3B45-48C5-B5B9-08F982FC4216}"/>
              </a:ext>
            </a:extLst>
          </p:cNvPr>
          <p:cNvSpPr txBox="1"/>
          <p:nvPr/>
        </p:nvSpPr>
        <p:spPr>
          <a:xfrm>
            <a:off x="5530241" y="44028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A9452-D769-411B-9DAF-CC2F04E6079F}"/>
              </a:ext>
            </a:extLst>
          </p:cNvPr>
          <p:cNvSpPr txBox="1"/>
          <p:nvPr/>
        </p:nvSpPr>
        <p:spPr>
          <a:xfrm>
            <a:off x="5555242" y="510122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B7F30-07F4-4D27-A7B6-EE688B0C6C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95B9-D64C-42B0-AF07-C8591152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ROS srv?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AA4B-F6A6-4D45-A2EE-8FEAC524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Service</a:t>
            </a:r>
          </a:p>
          <a:p>
            <a:r>
              <a:rPr lang="en-US" dirty="0"/>
              <a:t>Implement the Service</a:t>
            </a:r>
          </a:p>
          <a:p>
            <a:r>
              <a:rPr lang="en-US" dirty="0"/>
              <a:t>	Service Server</a:t>
            </a:r>
          </a:p>
          <a:p>
            <a:r>
              <a:rPr lang="en-US" dirty="0"/>
              <a:t>Use the service</a:t>
            </a:r>
          </a:p>
          <a:p>
            <a:r>
              <a:rPr lang="en-US" dirty="0"/>
              <a:t>	Service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F005F-01DF-459D-AF1D-A98ECE1093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95B9-D64C-42B0-AF07-C8591152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define a ROS srv?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AA4B-F6A6-4D45-A2EE-8FEAC524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done in a service definition file</a:t>
            </a:r>
          </a:p>
          <a:p>
            <a:r>
              <a:rPr lang="en-US" dirty="0"/>
              <a:t>It is .</a:t>
            </a:r>
            <a:r>
              <a:rPr lang="en-US" dirty="0" err="1"/>
              <a:t>srv</a:t>
            </a:r>
            <a:r>
              <a:rPr lang="en-US" dirty="0"/>
              <a:t> file</a:t>
            </a:r>
          </a:p>
          <a:p>
            <a:r>
              <a:rPr lang="en-US" dirty="0"/>
              <a:t>It is just like message definition files. Maybe just a little bit more </a:t>
            </a:r>
            <a:r>
              <a:rPr lang="en-US" dirty="0" err="1"/>
              <a:t>compliecated</a:t>
            </a:r>
            <a:r>
              <a:rPr lang="en-US" dirty="0"/>
              <a:t>.</a:t>
            </a:r>
          </a:p>
          <a:p>
            <a:r>
              <a:rPr lang="en-US" dirty="0"/>
              <a:t>It has both input types and output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41A21-1B1B-4340-8DDB-78A13B398E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9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95B9-D64C-42B0-AF07-C8591152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define a ROS srv?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41A21-1B1B-4340-8DDB-78A13B398E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ABEE9E-4D4B-491E-8A55-35581650296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3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not a requirement, but traditionally these files are created in </a:t>
            </a:r>
            <a:r>
              <a:rPr lang="en-US" dirty="0" err="1"/>
              <a:t>srv</a:t>
            </a:r>
            <a:r>
              <a:rPr lang="en-US" dirty="0"/>
              <a:t> directory in the main package directory.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FFA789-7CE8-43C5-BC58-9F962FA0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38" y="2806368"/>
            <a:ext cx="8220891" cy="3177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15A35AB-2C3C-43E0-9CAE-BFB97675ED84}"/>
              </a:ext>
            </a:extLst>
          </p:cNvPr>
          <p:cNvSpPr/>
          <p:nvPr/>
        </p:nvSpPr>
        <p:spPr>
          <a:xfrm>
            <a:off x="6475956" y="2991549"/>
            <a:ext cx="776614" cy="818978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2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95B9-D64C-42B0-AF07-C8591152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define a ROS srv?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17D9F-9F7B-4AED-9695-B784E9C2F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355" y="3222036"/>
            <a:ext cx="6019800" cy="2124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E41A21-1B1B-4340-8DDB-78A13B398E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ABEE9E-4D4B-491E-8A55-35581650296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5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three dashes between input and output definitions.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B74951-CF72-4EF9-A296-220D24256EC5}"/>
              </a:ext>
            </a:extLst>
          </p:cNvPr>
          <p:cNvCxnSpPr/>
          <p:nvPr/>
        </p:nvCxnSpPr>
        <p:spPr>
          <a:xfrm>
            <a:off x="2805830" y="3582444"/>
            <a:ext cx="20730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0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95B9-D64C-42B0-AF07-C8591152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ROS srv?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AA4B-F6A6-4D45-A2EE-8FEAC524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run </a:t>
            </a:r>
            <a:r>
              <a:rPr lang="en-US" dirty="0" err="1"/>
              <a:t>catkin_make</a:t>
            </a:r>
            <a:r>
              <a:rPr lang="en-US" dirty="0"/>
              <a:t> to create the code and class </a:t>
            </a:r>
            <a:r>
              <a:rPr lang="en-US" dirty="0" err="1"/>
              <a:t>defintions</a:t>
            </a:r>
            <a:r>
              <a:rPr lang="en-US" dirty="0"/>
              <a:t> that we will actually use when interacting with services.</a:t>
            </a:r>
          </a:p>
          <a:p>
            <a:r>
              <a:rPr lang="en-US" dirty="0"/>
              <a:t>In order to get </a:t>
            </a:r>
            <a:r>
              <a:rPr lang="en-US" dirty="0" err="1"/>
              <a:t>catkin_make</a:t>
            </a:r>
            <a:r>
              <a:rPr lang="en-US" dirty="0"/>
              <a:t> build this code, we need to </a:t>
            </a:r>
            <a:r>
              <a:rPr lang="en-US" dirty="0" err="1"/>
              <a:t>modigy</a:t>
            </a:r>
            <a:r>
              <a:rPr lang="en-US" dirty="0"/>
              <a:t> some files.</a:t>
            </a:r>
          </a:p>
          <a:p>
            <a:pPr lvl="1"/>
            <a:r>
              <a:rPr lang="en-US" dirty="0"/>
              <a:t>CMakeList.txt</a:t>
            </a:r>
          </a:p>
          <a:p>
            <a:pPr lvl="1"/>
            <a:r>
              <a:rPr lang="en-US" dirty="0"/>
              <a:t>Package.xml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1021B-C7DA-4C80-9E48-1CCDBC92B9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95B9-D64C-42B0-AF07-C8591152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ROS srv?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AA4B-F6A6-4D45-A2EE-8FEAC524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US" dirty="0"/>
              <a:t>We need to make sure massage generation package is included.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3892B-10C0-439E-A53A-664E0307D6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036D8-7AB2-4444-849A-CAE2884B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64" y="2695257"/>
            <a:ext cx="7216295" cy="338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2FA953-63C7-40F6-8F3C-0916D43C2EEA}"/>
              </a:ext>
            </a:extLst>
          </p:cNvPr>
          <p:cNvSpPr/>
          <p:nvPr/>
        </p:nvSpPr>
        <p:spPr>
          <a:xfrm>
            <a:off x="2048005" y="4753627"/>
            <a:ext cx="4484318" cy="12275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95B9-D64C-42B0-AF07-C8591152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ROS srv?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AA4B-F6A6-4D45-A2EE-8FEAC524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to tell catkin make which service definition files are going to be compiled.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3892B-10C0-439E-A53A-664E0307D6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9770C-E9E6-42D2-A0A7-C518ED69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9" y="2774381"/>
            <a:ext cx="7348809" cy="3402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97E9F-FA1E-4345-9013-A55F080D3B21}"/>
              </a:ext>
            </a:extLst>
          </p:cNvPr>
          <p:cNvSpPr/>
          <p:nvPr/>
        </p:nvSpPr>
        <p:spPr>
          <a:xfrm>
            <a:off x="1903956" y="5091830"/>
            <a:ext cx="4484318" cy="12275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BBE-D1BA-4D10-8794-7ADA25F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ROS </a:t>
            </a:r>
            <a:r>
              <a:rPr lang="en-US" b="1" dirty="0" err="1"/>
              <a:t>srv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AB00-B1C1-4743-9DAC-662A9B0D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make sure the dependencies for the service definition files is declared.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854CC-2679-4717-A68B-6BA842380A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DBD67-CF8A-4560-B875-A57E7BA7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49" y="2747963"/>
            <a:ext cx="8269941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4C430D-B135-4FEC-BAC9-69851524FA6E}"/>
              </a:ext>
            </a:extLst>
          </p:cNvPr>
          <p:cNvSpPr/>
          <p:nvPr/>
        </p:nvSpPr>
        <p:spPr>
          <a:xfrm>
            <a:off x="1540701" y="4885151"/>
            <a:ext cx="8004132" cy="12275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4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BBE-D1BA-4D10-8794-7ADA25F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ROS </a:t>
            </a:r>
            <a:r>
              <a:rPr lang="en-US" b="1" dirty="0" err="1"/>
              <a:t>srv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AB00-B1C1-4743-9DAC-662A9B0D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839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new dependencies on </a:t>
            </a:r>
            <a:r>
              <a:rPr lang="en-US" dirty="0" err="1"/>
              <a:t>rospy</a:t>
            </a:r>
            <a:r>
              <a:rPr lang="en-US" dirty="0"/>
              <a:t> and the message system are needed during build time and runtime.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854CC-2679-4717-A68B-6BA842380A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C84FF-5438-4724-BD32-D61AADE31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5764"/>
          <a:stretch/>
        </p:blipFill>
        <p:spPr>
          <a:xfrm>
            <a:off x="2694019" y="2454415"/>
            <a:ext cx="5905099" cy="42985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958D22-B6A7-465B-9176-571ED571885D}"/>
              </a:ext>
            </a:extLst>
          </p:cNvPr>
          <p:cNvSpPr/>
          <p:nvPr/>
        </p:nvSpPr>
        <p:spPr>
          <a:xfrm>
            <a:off x="2647167" y="5546584"/>
            <a:ext cx="6850814" cy="3651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BC72A-9351-4888-9220-D40CCF3F2412}"/>
              </a:ext>
            </a:extLst>
          </p:cNvPr>
          <p:cNvSpPr/>
          <p:nvPr/>
        </p:nvSpPr>
        <p:spPr>
          <a:xfrm>
            <a:off x="2650178" y="6229828"/>
            <a:ext cx="6850814" cy="3651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5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5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98E32-9EC1-4B6F-A947-392A88B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8" y="2710545"/>
            <a:ext cx="7469535" cy="9444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ROS Service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17BE29-4ED9-4F12-8999-07FC3379C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20" y="5262513"/>
            <a:ext cx="3791089" cy="1015893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AE201CA-011D-43E5-A861-88EB3038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119" y="2474154"/>
            <a:ext cx="2637847" cy="14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BBE-D1BA-4D10-8794-7ADA25F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42CF8-C320-415D-ACC5-258C07DB50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73A0A-5015-4630-9A71-AF46341E7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" t="2583"/>
          <a:stretch/>
        </p:blipFill>
        <p:spPr>
          <a:xfrm>
            <a:off x="1645919" y="1541416"/>
            <a:ext cx="8993505" cy="4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0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BBE-D1BA-4D10-8794-7ADA25F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2DE8-4420-4186-A8DC-C91E27D910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0FEEB-30BC-48FF-8CCD-BA8D023B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985962"/>
            <a:ext cx="118586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BBE-D1BA-4D10-8794-7ADA25F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 Server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2DE8-4420-4186-A8DC-C91E27D910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C6AF1-10F1-49C9-88A3-98A93BBC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853"/>
            <a:ext cx="12192000" cy="27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BBE-D1BA-4D10-8794-7ADA25F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 Server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2DE8-4420-4186-A8DC-C91E27D910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C6AF1-10F1-49C9-88A3-98A93BBC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853"/>
            <a:ext cx="12192000" cy="27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BBE-D1BA-4D10-8794-7ADA25F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42CF8-C320-415D-ACC5-258C07DB50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8D9A3-5A66-4D0C-BA36-E33170AC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61" y="1489089"/>
            <a:ext cx="8468677" cy="46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39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BBE-D1BA-4D10-8794-7ADA25F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B8CFA-F218-4AA8-A3E3-295C4D5750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CEEF7-18D6-4565-862F-452CE6068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10538"/>
          <a:stretch/>
        </p:blipFill>
        <p:spPr>
          <a:xfrm>
            <a:off x="81691" y="5583078"/>
            <a:ext cx="11991975" cy="593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91830-98D9-48C9-81EB-6DC4C9F54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076"/>
          <a:stretch/>
        </p:blipFill>
        <p:spPr>
          <a:xfrm>
            <a:off x="127859" y="1659016"/>
            <a:ext cx="12001500" cy="1185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68F94-F97E-4940-A458-C72C08E53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9" y="4272644"/>
            <a:ext cx="12039600" cy="104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81BADF-30CB-4209-AB19-6341DED8C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59" y="3141142"/>
            <a:ext cx="11982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8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6BA8-242A-4866-8967-DCB41162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Books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B3EAA-E044-4566-A3C5-4833B004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8" y="1883668"/>
            <a:ext cx="2623838" cy="3428999"/>
          </a:xfrm>
          <a:prstGeom prst="rect">
            <a:avLst/>
          </a:prstGeom>
        </p:spPr>
      </p:pic>
      <p:pic>
        <p:nvPicPr>
          <p:cNvPr id="1028" name="Picture 4" descr="Image result for mastering ros for robotics programming">
            <a:extLst>
              <a:ext uri="{FF2B5EF4-FFF2-40B4-BE49-F238E27FC236}">
                <a16:creationId xmlns:a16="http://schemas.microsoft.com/office/drawing/2014/main" id="{E9168C6A-B2ED-4EDA-87C5-20E2122A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56" y="1883668"/>
            <a:ext cx="2786061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entle intro to ros">
            <a:extLst>
              <a:ext uri="{FF2B5EF4-FFF2-40B4-BE49-F238E27FC236}">
                <a16:creationId xmlns:a16="http://schemas.microsoft.com/office/drawing/2014/main" id="{23C12C0D-FD29-4555-A071-D2872EE6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787" y="1883668"/>
            <a:ext cx="2786061" cy="34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E74D6-4ECA-42CC-8B64-77B5A0EAE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318" y="1883664"/>
            <a:ext cx="2623838" cy="3414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8D012-60B2-45A0-98FD-C382D6C87F9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179D8-5995-4468-B91B-9CB63212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7" y="4439603"/>
            <a:ext cx="7540622" cy="173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/>
              <a:t>ROS Services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8318F-D0CB-4161-9A11-F168B61FF3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993E-F28E-40F1-A637-6553A59E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909C-30FD-410C-920E-61DD7825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some robot applications, a publish/subscribe model will not be enough if it needs a request/response interaction. </a:t>
            </a:r>
          </a:p>
          <a:p>
            <a:r>
              <a:rPr lang="en-US" dirty="0"/>
              <a:t>The publish/subscribe model is a kind of one-way transport system and when we work with a distributed system, we might need a request/response kind of interaction. </a:t>
            </a:r>
          </a:p>
          <a:p>
            <a:r>
              <a:rPr lang="en-US" dirty="0"/>
              <a:t>We can define a service definition that contains two parts; one is for requests and the other is for responses. </a:t>
            </a:r>
          </a:p>
          <a:p>
            <a:r>
              <a:rPr lang="en-US" dirty="0"/>
              <a:t>Using ROS Services, we can write a server node and client node. The server node provides the service under a name, and when the client node sends a request message to this server, it will respond and send the result to the client. </a:t>
            </a:r>
          </a:p>
          <a:p>
            <a:r>
              <a:rPr lang="en-US" dirty="0"/>
              <a:t>The client might need to wait until the server responds. The ROS service interaction is like a remote procedure call.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4F3BB-8C58-421D-9B9D-4B847BE18D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58DF-6B0C-4F69-A57F-B14BDC44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073A-C80B-470B-BCEC-2764B317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publish/subscribe model is a very flexible.</a:t>
            </a:r>
          </a:p>
          <a:p>
            <a:r>
              <a:rPr lang="en-US" dirty="0"/>
              <a:t>However, its many-to-many one-way transport is not appropriate for RPC request / reply interactions, which are often required in a distributed system. </a:t>
            </a:r>
          </a:p>
          <a:p>
            <a:r>
              <a:rPr lang="en-US" dirty="0"/>
              <a:t>Request / reply is done via a </a:t>
            </a:r>
            <a:r>
              <a:rPr lang="en-US" i="1" dirty="0"/>
              <a:t>Service,</a:t>
            </a:r>
            <a:r>
              <a:rPr lang="en-US" dirty="0"/>
              <a:t> which is defined by a pair of messages: one for the request and one for the reply. </a:t>
            </a:r>
          </a:p>
          <a:p>
            <a:r>
              <a:rPr lang="en-US" dirty="0"/>
              <a:t>Services are defined using srv files, which are compiled into source code by a ROS client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946CC-9C06-44F7-8470-65BB5597A48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9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5143-AC06-41FD-B732-C446792F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</a:t>
            </a:r>
            <a:endParaRPr lang="en-US" dirty="0"/>
          </a:p>
        </p:txBody>
      </p:sp>
      <p:pic>
        <p:nvPicPr>
          <p:cNvPr id="1026" name="Picture 2" descr="Image result for ros service">
            <a:extLst>
              <a:ext uri="{FF2B5EF4-FFF2-40B4-BE49-F238E27FC236}">
                <a16:creationId xmlns:a16="http://schemas.microsoft.com/office/drawing/2014/main" id="{137DE59E-CA4C-41FB-9B11-02FFE7E0A7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59" y="1810951"/>
            <a:ext cx="5882622" cy="32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CF5147-B089-4519-A0A3-ADC5F48924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53DE-3C8B-4435-945F-584D19AF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CDA3D-E09C-4687-A2CA-B72C3691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44" y="1483219"/>
            <a:ext cx="6904425" cy="4951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5AC52D-C2E6-43D5-BDC8-106566E3FF3D}"/>
              </a:ext>
            </a:extLst>
          </p:cNvPr>
          <p:cNvSpPr/>
          <p:nvPr/>
        </p:nvSpPr>
        <p:spPr>
          <a:xfrm>
            <a:off x="430306" y="6492875"/>
            <a:ext cx="11310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http://www.clearpathrobotics.com/assets/guides/ros/Intro%20to%20the%20Robot%20Operating%20System.html</a:t>
            </a:r>
          </a:p>
        </p:txBody>
      </p:sp>
    </p:spTree>
    <p:extLst>
      <p:ext uri="{BB962C8B-B14F-4D97-AF65-F5344CB8AC3E}">
        <p14:creationId xmlns:p14="http://schemas.microsoft.com/office/powerpoint/2010/main" val="249722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A0E2-0D5D-4F66-B0BE-BDF02B18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rosservice</a:t>
            </a:r>
            <a:r>
              <a:rPr lang="en-US" b="1" dirty="0"/>
              <a:t> command 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5180-783F-4E8A-AE20-F4ADDF86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8047"/>
            <a:ext cx="12192000" cy="4351338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b="1" dirty="0" err="1"/>
              <a:t>rosservice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call</a:t>
            </a:r>
            <a:r>
              <a:rPr lang="en-US" dirty="0"/>
              <a:t> /service </a:t>
            </a:r>
            <a:r>
              <a:rPr lang="en-US" dirty="0" err="1"/>
              <a:t>args</a:t>
            </a:r>
            <a:r>
              <a:rPr lang="en-US" dirty="0"/>
              <a:t>: This tool will call the service using the given arguments </a:t>
            </a:r>
          </a:p>
          <a:p>
            <a:r>
              <a:rPr lang="en-US" dirty="0"/>
              <a:t>$ </a:t>
            </a:r>
            <a:r>
              <a:rPr lang="en-US" b="1" dirty="0" err="1"/>
              <a:t>rosservice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find</a:t>
            </a:r>
            <a:r>
              <a:rPr lang="en-US" dirty="0"/>
              <a:t> </a:t>
            </a:r>
            <a:r>
              <a:rPr lang="en-US" dirty="0" err="1"/>
              <a:t>service_type</a:t>
            </a:r>
            <a:r>
              <a:rPr lang="en-US" dirty="0"/>
              <a:t>: This command will find services in the given service type </a:t>
            </a:r>
          </a:p>
          <a:p>
            <a:r>
              <a:rPr lang="en-US" dirty="0"/>
              <a:t>$ </a:t>
            </a:r>
            <a:r>
              <a:rPr lang="en-US" b="1" dirty="0" err="1"/>
              <a:t>rosservice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info</a:t>
            </a:r>
            <a:r>
              <a:rPr lang="en-US" dirty="0"/>
              <a:t> /service: This will print information about the given service </a:t>
            </a:r>
          </a:p>
          <a:p>
            <a:r>
              <a:rPr lang="en-US" dirty="0"/>
              <a:t>$ </a:t>
            </a:r>
            <a:r>
              <a:rPr lang="en-US" b="1" dirty="0" err="1"/>
              <a:t>rosservice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: This command will list the active services running on the system </a:t>
            </a:r>
          </a:p>
          <a:p>
            <a:r>
              <a:rPr lang="en-US" dirty="0"/>
              <a:t>$ </a:t>
            </a:r>
            <a:r>
              <a:rPr lang="en-US" b="1" dirty="0" err="1"/>
              <a:t>rosservice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dirty="0"/>
              <a:t> /service: This command will print the service type of a given service </a:t>
            </a:r>
          </a:p>
          <a:p>
            <a:r>
              <a:rPr lang="en-US" dirty="0"/>
              <a:t>$ </a:t>
            </a:r>
            <a:r>
              <a:rPr lang="en-US" b="1" dirty="0" err="1"/>
              <a:t>rosservice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uri</a:t>
            </a:r>
            <a:r>
              <a:rPr lang="en-US" dirty="0"/>
              <a:t> /service: This tool will print the service ROSRPC URI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701E0-DD82-4BF2-85C8-4A32B4C3C6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D181-87B0-4865-B2CE-58AE26E7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6AC05-7540-49B7-B83C-5380D8407F8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81AD8-8D5B-4653-8ECB-E34AA811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24" y="1473699"/>
            <a:ext cx="4445230" cy="47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FFFFFF"/>
      </a:dk2>
      <a:lt2>
        <a:srgbClr val="7BB855"/>
      </a:lt2>
      <a:accent1>
        <a:srgbClr val="4472C4"/>
      </a:accent1>
      <a:accent2>
        <a:srgbClr val="ED7D31"/>
      </a:accent2>
      <a:accent3>
        <a:srgbClr val="78B64F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</TotalTime>
  <Words>675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ECE 478-578 Intelligent Robotics I</vt:lpstr>
      <vt:lpstr>ROS Service</vt:lpstr>
      <vt:lpstr>ROS Services</vt:lpstr>
      <vt:lpstr>ROS Service</vt:lpstr>
      <vt:lpstr>ROS Service</vt:lpstr>
      <vt:lpstr>ROS Service</vt:lpstr>
      <vt:lpstr>ROS Service</vt:lpstr>
      <vt:lpstr>rosservice command line tool</vt:lpstr>
      <vt:lpstr>Ros Service Example</vt:lpstr>
      <vt:lpstr>ROS srv</vt:lpstr>
      <vt:lpstr>How to create ROS srv?</vt:lpstr>
      <vt:lpstr>How to define a ROS srv?</vt:lpstr>
      <vt:lpstr>How to define a ROS srv?</vt:lpstr>
      <vt:lpstr>How to define a ROS srv?</vt:lpstr>
      <vt:lpstr>How to create ROS srv?</vt:lpstr>
      <vt:lpstr>How to create ROS srv?</vt:lpstr>
      <vt:lpstr>How to create ROS srv?</vt:lpstr>
      <vt:lpstr>How to create ROS srv?</vt:lpstr>
      <vt:lpstr>How to create ROS srv?</vt:lpstr>
      <vt:lpstr>ROS Service Server</vt:lpstr>
      <vt:lpstr>ROS Service Test</vt:lpstr>
      <vt:lpstr>ROS Service Server Test</vt:lpstr>
      <vt:lpstr>ROS Service Server Test</vt:lpstr>
      <vt:lpstr>ROS Service Client</vt:lpstr>
      <vt:lpstr>ROS Service Client</vt:lpstr>
      <vt:lpstr>ROS Books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478-578 Intelligent Robotics</dc:title>
  <dc:creator>Melih Erdoğan</dc:creator>
  <cp:lastModifiedBy>Melih Erdoğan</cp:lastModifiedBy>
  <cp:revision>125</cp:revision>
  <dcterms:created xsi:type="dcterms:W3CDTF">2017-08-18T04:33:02Z</dcterms:created>
  <dcterms:modified xsi:type="dcterms:W3CDTF">2018-03-01T19:58:52Z</dcterms:modified>
</cp:coreProperties>
</file>