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364" r:id="rId4"/>
    <p:sldId id="394" r:id="rId5"/>
    <p:sldId id="413" r:id="rId6"/>
    <p:sldId id="395" r:id="rId7"/>
    <p:sldId id="412" r:id="rId8"/>
    <p:sldId id="397" r:id="rId9"/>
    <p:sldId id="414" r:id="rId10"/>
    <p:sldId id="415" r:id="rId11"/>
    <p:sldId id="398" r:id="rId12"/>
    <p:sldId id="418" r:id="rId13"/>
    <p:sldId id="419" r:id="rId14"/>
    <p:sldId id="403" r:id="rId15"/>
    <p:sldId id="406" r:id="rId16"/>
    <p:sldId id="407" r:id="rId17"/>
    <p:sldId id="409" r:id="rId18"/>
    <p:sldId id="408" r:id="rId19"/>
    <p:sldId id="420" r:id="rId20"/>
    <p:sldId id="410" r:id="rId21"/>
    <p:sldId id="421" r:id="rId22"/>
    <p:sldId id="422" r:id="rId23"/>
    <p:sldId id="423" r:id="rId24"/>
    <p:sldId id="4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B31-297F-4F13-AC4B-DDA2CBF43AF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61770-1344-47A0-B9B3-679B98C2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4D2-6580-4585-93C6-FFA1562D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BDA7-E953-4055-AB57-F163C4FA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45A6-3581-46E6-838D-D54D8FF5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D0D5-B6EE-4923-A250-08995BE3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E545-4B45-4CE0-AC26-B9F4CFEC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4B03-870F-4FF2-AA09-8709C11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2652-52AD-4E2F-85C9-7797F275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B74B-AB3F-4DB4-A6B0-9B2A64C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5B60-7B2F-464F-AC2C-B0C5D472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C141-C69F-4115-B299-88022CC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70A-E349-44F4-BC11-ADEADBAB5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B28EE-2AB0-4153-97BC-C4022914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D245-5B7F-49B9-B135-559F8F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7F5C-F64D-4685-9B50-D2B25DF3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F08A-9137-4160-8F43-9EC3DD6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A9AC-FA4F-4B1A-97A6-9F647D6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E013-E3FC-43C8-A57B-FEF17D77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E4C3-83C9-48AD-9A7F-0884D450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9343-C39D-432D-BB9E-8BC77EC4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5CCE-11B1-494B-895C-EBA3137D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0550-3346-420D-A470-E4D8D079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80BCB-F9B7-4610-A938-583BF82B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2DE7-7B4F-4B51-9B59-21F8B041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D4E7-74B9-4547-B1F2-8CA755A0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8647-2885-4C66-985C-2578BA6A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6D8D-FDC7-4F4C-A10F-DA0F623F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4A7E-58E0-413B-964D-BE1A514C1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DF5B-B960-4035-9F3B-0359C841F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57C3-F0F6-4BCC-BE9D-15F6283D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9D1-9107-4C47-9496-EA799E99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55BEB-2DF6-4072-9215-3FB6509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1A1-A732-4BBA-9173-EB3D624A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945D-DF50-4A1B-AB0E-659FAC2D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A7EA-085F-4C58-A81D-BF2FDB4F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17677-5896-47E3-B185-29EF9492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07424-9DDB-4E11-9439-9F5381D7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D0E9B-F397-4A25-B199-7AA6791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06D40-2D53-4B9F-89F8-40C60FC5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6D37D-B217-4312-B820-4AE31434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7265-86C5-4759-8C32-130B6C3F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EC1FA-7622-4401-A40D-A7AE5873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A931-8011-43A0-AC12-64BF6D7A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DE60-68A5-4062-8975-F815BF8B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14CB0-DDBE-4930-B513-A135304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766B-A33F-4FCB-B0B8-089D97EB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B2A3-6228-4772-AA6F-43333C55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1C37-2355-4A35-8B67-2AF30B0F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A768-8C9C-498C-9805-2077D04B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2044-1B07-4AAB-89F2-C868DAB4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44F7F-A49D-424C-9A06-02303AD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41E7-54EF-4094-B688-2C18818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292C-25D8-4D44-92DA-311AC068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7B2A-C147-4FEA-B51D-FB4F078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B3399-A2F7-43EF-A603-1ABD5E136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A248-00B5-47DA-846D-1D280640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0B4A-CB6F-436B-9FDD-D309A7AB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8335-E89F-4829-ACF5-5B6607FC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DBF7-A9E4-4BD9-9475-0AD711F8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C0B3-3DD1-4FA5-B903-CACAD9C3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20BA-EA2E-43C2-8BC9-AA1EF11A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1A2E-0DE7-466B-83E0-E82882A5D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82AF-E2A8-4813-A2C1-76F43928D76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8E82-BD18-467A-97A9-4F7EC199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12F2-0957-424F-B8E0-1867F760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erdogan@pdx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-prolog.org/download/stable" TargetMode="External"/><Relationship Id="rId2" Type="http://schemas.openxmlformats.org/officeDocument/2006/relationships/hyperlink" Target="https://www.python.org/download/releases/2.7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ode.google.com/archive/p/pyswip/download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Beginning-Artificial-Intelligence-Raspberry-Pi/dp/1484227425" TargetMode="External"/><Relationship Id="rId2" Type="http://schemas.openxmlformats.org/officeDocument/2006/relationships/hyperlink" Target="https://www.goodreads.com/book/show/2054765.PRO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ce/pyswip" TargetMode="External"/><Relationship Id="rId3" Type="http://schemas.openxmlformats.org/officeDocument/2006/relationships/hyperlink" Target="https://kodethon.github.io/2017/04/06/prolog-in-kodethon.html" TargetMode="External"/><Relationship Id="rId7" Type="http://schemas.openxmlformats.org/officeDocument/2006/relationships/hyperlink" Target="http://yuce.tekol.net/2009/pyswip-facts-and-rules/" TargetMode="External"/><Relationship Id="rId2" Type="http://schemas.openxmlformats.org/officeDocument/2006/relationships/hyperlink" Target="http://www.cse.unsw.edu.au/~billw/cs9414/notes/prolog/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hena.ecs.csus.edu/~logicp/prolog.html" TargetMode="External"/><Relationship Id="rId5" Type="http://schemas.openxmlformats.org/officeDocument/2006/relationships/hyperlink" Target="http://www.ablmcc.edu.hk/~scy/prolog/index_e.htm" TargetMode="External"/><Relationship Id="rId4" Type="http://schemas.openxmlformats.org/officeDocument/2006/relationships/hyperlink" Target="https://www.youtube.com/watch?v=SykxWpFwMG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nmsu.edu/ALP/2011/03/natural-language-processing-with-prolog-in-the-ibm-watson-syste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AC995-921F-4BD7-A6F6-A0A1D01CA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ECE 410-510</a:t>
            </a:r>
            <a:br>
              <a:rPr lang="en-US" sz="4800" b="1" dirty="0"/>
            </a:br>
            <a:r>
              <a:rPr lang="en-US" sz="4800" b="1" dirty="0"/>
              <a:t>Intelligent Robotics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035F-FFE6-4840-92E8-2559F646D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965"/>
            <a:ext cx="9144000" cy="572583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PhD. </a:t>
            </a:r>
            <a:r>
              <a:rPr lang="en-US" sz="1600" b="1" dirty="0" err="1"/>
              <a:t>Husnu</a:t>
            </a:r>
            <a:r>
              <a:rPr lang="en-US" sz="1600" b="1" dirty="0"/>
              <a:t> Melih Erdogan – Electrical &amp; Computer Engineering</a:t>
            </a:r>
          </a:p>
          <a:p>
            <a:pPr algn="l"/>
            <a:r>
              <a:rPr lang="en-US" sz="1600" b="1" dirty="0">
                <a:hlinkClick r:id="rId2"/>
              </a:rPr>
              <a:t>herdogan@pdx.edu</a:t>
            </a:r>
            <a:r>
              <a:rPr lang="en-US" sz="1600" b="1" dirty="0"/>
              <a:t> </a:t>
            </a:r>
            <a:r>
              <a:rPr lang="en-US" sz="1600" b="1"/>
              <a:t>Teaching Assistant</a:t>
            </a:r>
            <a:endParaRPr lang="en-US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6C74A1-F778-457F-AA94-799CD2C964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0" y="5262513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C4059-7524-4187-A018-D228D90C8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617" y="2931777"/>
            <a:ext cx="7296761" cy="2388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4920B-59A7-464C-8718-698E5AAE68CD}"/>
              </a:ext>
            </a:extLst>
          </p:cNvPr>
          <p:cNvSpPr/>
          <p:nvPr/>
        </p:nvSpPr>
        <p:spPr>
          <a:xfrm>
            <a:off x="838199" y="1690688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clause can be a facts or a rule.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end of a clause is marked with a full stop.</a:t>
            </a:r>
          </a:p>
        </p:txBody>
      </p:sp>
    </p:spTree>
    <p:extLst>
      <p:ext uri="{BB962C8B-B14F-4D97-AF65-F5344CB8AC3E}">
        <p14:creationId xmlns:p14="http://schemas.microsoft.com/office/powerpoint/2010/main" val="376301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185953"/>
          </a:xfrm>
        </p:spPr>
        <p:txBody>
          <a:bodyPr>
            <a:noAutofit/>
          </a:bodyPr>
          <a:lstStyle/>
          <a:p>
            <a:r>
              <a:rPr lang="en-US" dirty="0"/>
              <a:t>Indicates a statement that is true.</a:t>
            </a:r>
          </a:p>
          <a:p>
            <a:r>
              <a:rPr lang="en-US" dirty="0"/>
              <a:t>Starts with a </a:t>
            </a:r>
            <a:r>
              <a:rPr lang="en-US" dirty="0">
                <a:solidFill>
                  <a:srgbClr val="FF0000"/>
                </a:solidFill>
              </a:rPr>
              <a:t>predicate</a:t>
            </a:r>
            <a:r>
              <a:rPr lang="en-US" dirty="0"/>
              <a:t> and includes </a:t>
            </a:r>
            <a:r>
              <a:rPr lang="en-US" dirty="0">
                <a:solidFill>
                  <a:schemeClr val="accent5"/>
                </a:solidFill>
              </a:rPr>
              <a:t>atoms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constants</a:t>
            </a:r>
            <a:r>
              <a:rPr lang="en-US" dirty="0"/>
              <a:t>) and ends with a full stop.</a:t>
            </a:r>
          </a:p>
          <a:p>
            <a:r>
              <a:rPr lang="en-US" dirty="0">
                <a:solidFill>
                  <a:srgbClr val="FF0000"/>
                </a:solidFill>
              </a:rPr>
              <a:t>Predicate 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atom-constant</a:t>
            </a:r>
            <a:r>
              <a:rPr lang="en-US" dirty="0"/>
              <a:t>).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2800" dirty="0"/>
              <a:t>male(</a:t>
            </a:r>
            <a:r>
              <a:rPr lang="en-US" sz="2800" dirty="0" err="1"/>
              <a:t>marek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/>
              <a:t>male(john).</a:t>
            </a:r>
          </a:p>
          <a:p>
            <a:pPr lvl="1"/>
            <a:r>
              <a:rPr lang="en-US" sz="2800" dirty="0"/>
              <a:t>female(jane).</a:t>
            </a:r>
          </a:p>
          <a:p>
            <a:pPr lvl="1"/>
            <a:r>
              <a:rPr lang="en-US" sz="2800" dirty="0"/>
              <a:t>female(</a:t>
            </a:r>
            <a:r>
              <a:rPr lang="en-US" sz="2800" dirty="0" err="1"/>
              <a:t>sara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/>
              <a:t>parent(</a:t>
            </a:r>
            <a:r>
              <a:rPr lang="en-US" sz="2800" dirty="0" err="1"/>
              <a:t>marek</a:t>
            </a:r>
            <a:r>
              <a:rPr lang="en-US" sz="2800" dirty="0"/>
              <a:t>, </a:t>
            </a:r>
            <a:r>
              <a:rPr lang="en-US" sz="2800" dirty="0" err="1"/>
              <a:t>sara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parent(jane, </a:t>
            </a:r>
            <a:r>
              <a:rPr lang="en-US" sz="2800" dirty="0" err="1"/>
              <a:t>sara</a:t>
            </a:r>
            <a:r>
              <a:rPr lang="en-US" sz="2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considered as an extension of a facts with added conditions.</a:t>
            </a:r>
          </a:p>
          <a:p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is a fact and </a:t>
            </a:r>
            <a:r>
              <a:rPr lang="en-US" b="1" dirty="0">
                <a:solidFill>
                  <a:schemeClr val="accent5"/>
                </a:solidFill>
              </a:rPr>
              <a:t>body</a:t>
            </a:r>
            <a:r>
              <a:rPr lang="en-US" dirty="0"/>
              <a:t> can be facts and rules.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Head</a:t>
            </a:r>
            <a:r>
              <a:rPr lang="en-US" sz="2800" b="1" dirty="0"/>
              <a:t> :- </a:t>
            </a:r>
            <a:r>
              <a:rPr lang="en-US" sz="2800" b="1" dirty="0">
                <a:solidFill>
                  <a:srgbClr val="0070C0"/>
                </a:solidFill>
              </a:rPr>
              <a:t>Body.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Head</a:t>
            </a:r>
            <a:r>
              <a:rPr lang="en-US" sz="2800" b="1" dirty="0"/>
              <a:t> is true if </a:t>
            </a:r>
            <a:r>
              <a:rPr lang="en-US" sz="2800" b="1" dirty="0">
                <a:solidFill>
                  <a:srgbClr val="0070C0"/>
                </a:solidFill>
              </a:rPr>
              <a:t>Body</a:t>
            </a:r>
            <a:r>
              <a:rPr lang="en-US" sz="2800" b="1" dirty="0"/>
              <a:t> is true.</a:t>
            </a:r>
          </a:p>
          <a:p>
            <a:pPr lvl="1"/>
            <a:endParaRPr lang="en-US" sz="2800" b="1" dirty="0"/>
          </a:p>
          <a:p>
            <a:r>
              <a:rPr lang="en-US" dirty="0"/>
              <a:t>likes(john,  jane).</a:t>
            </a:r>
          </a:p>
          <a:p>
            <a:r>
              <a:rPr lang="en-US" dirty="0"/>
              <a:t>likes(jane, john).</a:t>
            </a:r>
          </a:p>
          <a:p>
            <a:r>
              <a:rPr lang="en-US" dirty="0"/>
              <a:t>friends(</a:t>
            </a:r>
            <a:r>
              <a:rPr lang="en-US" dirty="0" err="1"/>
              <a:t>john,jane</a:t>
            </a:r>
            <a:r>
              <a:rPr lang="en-US" dirty="0"/>
              <a:t>) :- likes(</a:t>
            </a:r>
            <a:r>
              <a:rPr lang="en-US" dirty="0" err="1"/>
              <a:t>john,jane</a:t>
            </a:r>
            <a:r>
              <a:rPr lang="en-US" dirty="0"/>
              <a:t>), likes(</a:t>
            </a:r>
            <a:r>
              <a:rPr lang="en-US" dirty="0" err="1"/>
              <a:t>jane,john</a:t>
            </a:r>
            <a:r>
              <a:rPr lang="en-US" dirty="0"/>
              <a:t>).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DB7A-4A4B-4CF5-8634-DDF2FE7E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FE95-190F-4599-A1A0-BA89830B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used to indicate the same elements in case the precise name of an element is currently not known, unimportant.</a:t>
            </a:r>
          </a:p>
          <a:p>
            <a:r>
              <a:rPr lang="en-US" dirty="0"/>
              <a:t>Variable names start with an upper-case letter.</a:t>
            </a:r>
          </a:p>
          <a:p>
            <a:pPr lvl="1"/>
            <a:r>
              <a:rPr lang="en-US" sz="2800" dirty="0"/>
              <a:t>male(</a:t>
            </a:r>
            <a:r>
              <a:rPr lang="en-US" sz="2800" dirty="0" err="1"/>
              <a:t>marek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/>
              <a:t>male(john).</a:t>
            </a:r>
          </a:p>
          <a:p>
            <a:pPr lvl="1"/>
            <a:r>
              <a:rPr lang="en-US" sz="2800" dirty="0"/>
              <a:t>female(jane).</a:t>
            </a:r>
          </a:p>
          <a:p>
            <a:pPr lvl="1"/>
            <a:r>
              <a:rPr lang="en-US" sz="2800" dirty="0"/>
              <a:t>female(</a:t>
            </a:r>
            <a:r>
              <a:rPr lang="en-US" sz="2800" dirty="0" err="1"/>
              <a:t>sara</a:t>
            </a:r>
            <a:r>
              <a:rPr lang="en-US" sz="2800" dirty="0"/>
              <a:t>).</a:t>
            </a:r>
          </a:p>
          <a:p>
            <a:r>
              <a:rPr lang="en-US" dirty="0"/>
              <a:t>female(X).</a:t>
            </a:r>
          </a:p>
          <a:p>
            <a:r>
              <a:rPr lang="en-US" dirty="0"/>
              <a:t>male(Y).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BFE2C-821C-4DE1-87A3-DBE82C1265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90"/>
            <a:ext cx="10515600" cy="4697236"/>
          </a:xfrm>
        </p:spPr>
        <p:txBody>
          <a:bodyPr/>
          <a:lstStyle/>
          <a:p>
            <a:r>
              <a:rPr lang="en-US" dirty="0"/>
              <a:t>The purpose of submitting a goal is to find out whether the statement represented by the goal is true according to the knowledge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purpose of submitting a query is to find values to substitute into the variables in the query such that the query is satisfied.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325B3-A2F8-4079-886B-CE3D644C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25" y="2811553"/>
            <a:ext cx="381952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89063-E0DE-477F-9E94-B3C76911E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25" y="4780143"/>
            <a:ext cx="2453858" cy="18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1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2.7 - </a:t>
            </a:r>
            <a:r>
              <a:rPr lang="en-US" dirty="0">
                <a:hlinkClick r:id="rId2"/>
              </a:rPr>
              <a:t>https://www.python.org/download/releases/2.7/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SWI-Prolog - </a:t>
            </a:r>
            <a:r>
              <a:rPr lang="en-US" dirty="0">
                <a:hlinkClick r:id="rId3"/>
              </a:rPr>
              <a:t>http://www.swi-prolog.org/download/stable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SWI-Prolog's bin directory ``C:\Program Files\</a:t>
            </a:r>
            <a:r>
              <a:rPr lang="en-US" dirty="0" err="1"/>
              <a:t>swipl</a:t>
            </a:r>
            <a:r>
              <a:rPr lang="en-US" dirty="0"/>
              <a:t>\bin`` to environment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Pyswip</a:t>
            </a:r>
            <a:r>
              <a:rPr lang="en-US" dirty="0"/>
              <a:t> - </a:t>
            </a:r>
            <a:r>
              <a:rPr lang="fi-FI" dirty="0">
                <a:hlinkClick r:id="rId4"/>
              </a:rPr>
              <a:t>https://code.google.com/archive/p/pyswip/downloads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Restarts your console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PySWIP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PySWIP</a:t>
            </a:r>
            <a:r>
              <a:rPr lang="en-US" dirty="0"/>
              <a:t> is a python module which allows us accessing SWI-Prolog’s foreign language interface using Python.</a:t>
            </a:r>
          </a:p>
          <a:p>
            <a:r>
              <a:rPr lang="en-US" dirty="0"/>
              <a:t>It is free</a:t>
            </a:r>
          </a:p>
          <a:p>
            <a:r>
              <a:rPr lang="en-US" dirty="0"/>
              <a:t>Easy to use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import the library and create an object called p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pyswip</a:t>
            </a:r>
            <a:r>
              <a:rPr lang="en-US" dirty="0"/>
              <a:t> import Prolog</a:t>
            </a:r>
          </a:p>
          <a:p>
            <a:pPr lvl="1"/>
            <a:r>
              <a:rPr lang="en-US" dirty="0"/>
              <a:t>p = Prolog()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3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239"/>
            <a:ext cx="10515600" cy="1325563"/>
          </a:xfrm>
        </p:spPr>
        <p:txBody>
          <a:bodyPr/>
          <a:lstStyle/>
          <a:p>
            <a:r>
              <a:rPr lang="en-US" b="1" dirty="0"/>
              <a:t>Example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Define facts and rules.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p.assertz</a:t>
            </a:r>
            <a:r>
              <a:rPr lang="en-US" dirty="0"/>
              <a:t>('car(</a:t>
            </a:r>
            <a:r>
              <a:rPr lang="en-US" dirty="0" err="1"/>
              <a:t>vw_beatle</a:t>
            </a:r>
            <a:r>
              <a:rPr lang="en-US" dirty="0"/>
              <a:t>)’) </a:t>
            </a:r>
          </a:p>
          <a:p>
            <a:r>
              <a:rPr lang="en-US" dirty="0" err="1"/>
              <a:t>p.assertz</a:t>
            </a:r>
            <a:r>
              <a:rPr lang="en-US" dirty="0"/>
              <a:t>('car(</a:t>
            </a:r>
            <a:r>
              <a:rPr lang="en-US" dirty="0" err="1"/>
              <a:t>ferrari</a:t>
            </a:r>
            <a:r>
              <a:rPr lang="en-US" dirty="0"/>
              <a:t>)’) </a:t>
            </a:r>
          </a:p>
          <a:p>
            <a:r>
              <a:rPr lang="en-US" dirty="0" err="1"/>
              <a:t>p.assertz</a:t>
            </a:r>
            <a:r>
              <a:rPr lang="en-US" dirty="0"/>
              <a:t>('car(</a:t>
            </a:r>
            <a:r>
              <a:rPr lang="en-US" dirty="0" err="1"/>
              <a:t>hyundai</a:t>
            </a:r>
            <a:r>
              <a:rPr lang="en-US" dirty="0"/>
              <a:t>)’) </a:t>
            </a:r>
          </a:p>
          <a:p>
            <a:r>
              <a:rPr lang="en-US" dirty="0" err="1"/>
              <a:t>p.assertz</a:t>
            </a:r>
            <a:r>
              <a:rPr lang="en-US" dirty="0"/>
              <a:t>('bike(</a:t>
            </a:r>
            <a:r>
              <a:rPr lang="en-US" dirty="0" err="1"/>
              <a:t>harley_davidson</a:t>
            </a:r>
            <a:r>
              <a:rPr lang="en-US" dirty="0"/>
              <a:t>)’) </a:t>
            </a:r>
          </a:p>
          <a:p>
            <a:r>
              <a:rPr lang="en-US" dirty="0" err="1"/>
              <a:t>p.assertz</a:t>
            </a:r>
            <a:r>
              <a:rPr lang="en-US" dirty="0"/>
              <a:t>('red(</a:t>
            </a:r>
            <a:r>
              <a:rPr lang="en-US" dirty="0" err="1"/>
              <a:t>ferrari</a:t>
            </a:r>
            <a:r>
              <a:rPr lang="en-US" dirty="0"/>
              <a:t>)’) </a:t>
            </a:r>
          </a:p>
          <a:p>
            <a:r>
              <a:rPr lang="en-US" dirty="0" err="1"/>
              <a:t>p.assertz</a:t>
            </a:r>
            <a:r>
              <a:rPr lang="en-US" dirty="0"/>
              <a:t>('red(</a:t>
            </a:r>
            <a:r>
              <a:rPr lang="en-US" dirty="0" err="1"/>
              <a:t>vw_beatle</a:t>
            </a:r>
            <a:r>
              <a:rPr lang="en-US" dirty="0"/>
              <a:t>)’) </a:t>
            </a:r>
          </a:p>
          <a:p>
            <a:r>
              <a:rPr lang="en-US" dirty="0" err="1"/>
              <a:t>p.assertz</a:t>
            </a:r>
            <a:r>
              <a:rPr lang="en-US" dirty="0"/>
              <a:t>('blue(</a:t>
            </a:r>
            <a:r>
              <a:rPr lang="en-US" dirty="0" err="1"/>
              <a:t>hyundai</a:t>
            </a:r>
            <a:r>
              <a:rPr lang="en-US" dirty="0"/>
              <a:t>)’)</a:t>
            </a:r>
          </a:p>
          <a:p>
            <a:r>
              <a:rPr lang="en-US" dirty="0" err="1"/>
              <a:t>p.assertz</a:t>
            </a:r>
            <a:r>
              <a:rPr lang="en-US" dirty="0"/>
              <a:t>('(fun(X) :- red(X), car(X))')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239"/>
            <a:ext cx="10515600" cy="1325563"/>
          </a:xfrm>
        </p:spPr>
        <p:txBody>
          <a:bodyPr/>
          <a:lstStyle/>
          <a:p>
            <a:r>
              <a:rPr lang="en-US" b="1" dirty="0"/>
              <a:t>Example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and print solutions of queries and goals.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print list(</a:t>
            </a:r>
            <a:r>
              <a:rPr lang="en-US" dirty="0" err="1"/>
              <a:t>p.query</a:t>
            </a:r>
            <a:r>
              <a:rPr lang="en-US" dirty="0"/>
              <a:t>('car(X)’))</a:t>
            </a:r>
          </a:p>
          <a:p>
            <a:pPr lvl="1"/>
            <a:r>
              <a:rPr lang="en-US" dirty="0"/>
              <a:t>print list(</a:t>
            </a:r>
            <a:r>
              <a:rPr lang="en-US" dirty="0" err="1"/>
              <a:t>p.query</a:t>
            </a:r>
            <a:r>
              <a:rPr lang="en-US" dirty="0"/>
              <a:t>('fun(Y)'))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5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98E32-9EC1-4B6F-A947-392A88B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4" y="2710545"/>
            <a:ext cx="4009239" cy="9444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Prolog + Python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17BE29-4ED9-4F12-8999-07FC3379C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0" y="5262513"/>
            <a:ext cx="3791089" cy="1015893"/>
          </a:xfrm>
          <a:prstGeom prst="rect">
            <a:avLst/>
          </a:prstGeom>
        </p:spPr>
      </p:pic>
      <p:pic>
        <p:nvPicPr>
          <p:cNvPr id="1030" name="Picture 6" descr="Image result for prolog logo">
            <a:extLst>
              <a:ext uri="{FF2B5EF4-FFF2-40B4-BE49-F238E27FC236}">
                <a16:creationId xmlns:a16="http://schemas.microsoft.com/office/drawing/2014/main" id="{F89E7267-70FA-4B23-A21E-0355F296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463" y="2710545"/>
            <a:ext cx="1776341" cy="146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2.7 logo">
            <a:extLst>
              <a:ext uri="{FF2B5EF4-FFF2-40B4-BE49-F238E27FC236}">
                <a16:creationId xmlns:a16="http://schemas.microsoft.com/office/drawing/2014/main" id="{3D58A776-1EEC-45ED-8FD5-52E8B8BC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804" y="2852814"/>
            <a:ext cx="2659318" cy="115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3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1 – Create rules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E606D-AD9D-48F2-976D-3ABD4AD6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7" y="1302317"/>
            <a:ext cx="9496425" cy="3057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CA113-9952-4535-94A4-7DA793784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4451174"/>
            <a:ext cx="7589384" cy="16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1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2 – Import a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C8946-1CFE-423E-9F16-D8EEBD88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98" y="1430271"/>
            <a:ext cx="4276046" cy="2175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D982E-6629-47D0-834E-FC11305AB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98" y="2518037"/>
            <a:ext cx="4603976" cy="2120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2E38E-F966-428F-9714-CA48FC3A2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098" y="4721225"/>
            <a:ext cx="8162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2 – </a:t>
            </a:r>
            <a:r>
              <a:rPr lang="en-US" b="1" dirty="0" err="1"/>
              <a:t>prolog.query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C8946-1CFE-423E-9F16-D8EEBD88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98" y="1430271"/>
            <a:ext cx="4276046" cy="2175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A961CF-8924-41EA-BB66-4D47784B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98" y="2343741"/>
            <a:ext cx="5744259" cy="2251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943BA-2A5F-47AF-B55E-275E6E0EA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98" y="4663152"/>
            <a:ext cx="6890657" cy="21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EBCA0-D9FD-4267-90E6-E142ECED168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E77B-A917-4DE4-A3CA-D12B63D6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3256-C20C-4E09-8085-644B41E2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25143"/>
          </a:xfrm>
        </p:spPr>
        <p:txBody>
          <a:bodyPr/>
          <a:lstStyle/>
          <a:p>
            <a:r>
              <a:rPr lang="en-US" sz="1200" dirty="0">
                <a:hlinkClick r:id="rId2"/>
              </a:rPr>
              <a:t>https://www.goodreads.com/book/show/2054765.PROLOG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>
                <a:hlinkClick r:id="rId3"/>
              </a:rPr>
              <a:t>https://www.amazon.com/Beginning-Artificial-Intelligence-Raspberry-Pi/dp/1484227425</a:t>
            </a:r>
            <a:endParaRPr lang="en-US" sz="1200" dirty="0"/>
          </a:p>
          <a:p>
            <a:endParaRPr lang="en-US" dirty="0"/>
          </a:p>
        </p:txBody>
      </p:sp>
      <p:pic>
        <p:nvPicPr>
          <p:cNvPr id="2050" name="Picture 2" descr="Image result for prolog and raspberry pi book">
            <a:extLst>
              <a:ext uri="{FF2B5EF4-FFF2-40B4-BE49-F238E27FC236}">
                <a16:creationId xmlns:a16="http://schemas.microsoft.com/office/drawing/2014/main" id="{1B273BE4-60E8-44EB-A23F-BD1EC429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50" y="4010141"/>
            <a:ext cx="1806191" cy="27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F3FAC-9C91-4620-8361-16134DC6DD2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A0B8B-464F-4808-9991-CB73C563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049" y="1690689"/>
            <a:ext cx="1806191" cy="21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5875-3BEE-4FAB-9492-906FA789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55F5-8A67-4A07-9C1B-6502B509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http://www.cse.unsw.edu.au/~billw/cs9414/notes/prolog/intro.html</a:t>
            </a:r>
            <a:endParaRPr lang="en-US" dirty="0"/>
          </a:p>
          <a:p>
            <a:r>
              <a:rPr lang="en-US" dirty="0">
                <a:hlinkClick r:id="rId3"/>
              </a:rPr>
              <a:t>https://kodethon.github.io/2017/04/06/prolog-in-kodethon.html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https://www.youtube.com/watch?v=SykxWpFwMGs</a:t>
            </a:r>
            <a:endParaRPr lang="en-US" dirty="0"/>
          </a:p>
          <a:p>
            <a:r>
              <a:rPr lang="en-US" dirty="0">
                <a:hlinkClick r:id="rId5"/>
              </a:rPr>
              <a:t>http://www.ablmcc.edu.hk/~scy/prolog/index_e.htm</a:t>
            </a:r>
            <a:endParaRPr lang="en-US" dirty="0"/>
          </a:p>
          <a:p>
            <a:r>
              <a:rPr lang="en-US" dirty="0">
                <a:hlinkClick r:id="rId6"/>
              </a:rPr>
              <a:t>https://athena.ecs.csus.edu/~logicp/prolog.html</a:t>
            </a:r>
            <a:endParaRPr lang="en-US" dirty="0"/>
          </a:p>
          <a:p>
            <a:r>
              <a:rPr lang="en-US" dirty="0">
                <a:hlinkClick r:id="rId7"/>
              </a:rPr>
              <a:t>http://yuce.tekol.net/2009/pyswip-facts-and-rules/</a:t>
            </a:r>
            <a:endParaRPr lang="en-US" dirty="0"/>
          </a:p>
          <a:p>
            <a:r>
              <a:rPr lang="en-US" dirty="0">
                <a:hlinkClick r:id="rId8"/>
              </a:rPr>
              <a:t>https://github.com/yuce/pyswip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79D8-5995-4468-B91B-9CB63212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67" y="4439603"/>
            <a:ext cx="705794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8318F-D0CB-4161-9A11-F168B61FF3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Prolog?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Prolog is a high-level logical programing language</a:t>
            </a:r>
          </a:p>
          <a:p>
            <a:r>
              <a:rPr lang="en-US" dirty="0"/>
              <a:t>Invented in early 70s’</a:t>
            </a:r>
          </a:p>
          <a:p>
            <a:r>
              <a:rPr lang="en-US" dirty="0"/>
              <a:t>Interpreters are freely available</a:t>
            </a:r>
          </a:p>
          <a:p>
            <a:r>
              <a:rPr lang="en-US" dirty="0"/>
              <a:t>Different than usual programming languages</a:t>
            </a:r>
          </a:p>
          <a:p>
            <a:pPr lvl="1"/>
            <a:r>
              <a:rPr lang="en-US" dirty="0" err="1"/>
              <a:t>Declerative</a:t>
            </a:r>
            <a:r>
              <a:rPr lang="en-US" dirty="0"/>
              <a:t> – Not Procedural</a:t>
            </a:r>
          </a:p>
          <a:p>
            <a:pPr lvl="1"/>
            <a:r>
              <a:rPr lang="en-US" dirty="0"/>
              <a:t>Recursion – No Loops</a:t>
            </a:r>
          </a:p>
          <a:p>
            <a:pPr lvl="1"/>
            <a:r>
              <a:rPr lang="en-US" dirty="0"/>
              <a:t>Relations – No Functions</a:t>
            </a:r>
          </a:p>
          <a:p>
            <a:pPr lvl="1"/>
            <a:r>
              <a:rPr lang="en-US" dirty="0"/>
              <a:t>Unification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2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Idea of Prolog?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situation</a:t>
            </a:r>
          </a:p>
          <a:p>
            <a:r>
              <a:rPr lang="en-US" dirty="0"/>
              <a:t>Ask a question</a:t>
            </a:r>
          </a:p>
          <a:p>
            <a:r>
              <a:rPr lang="en-US" dirty="0"/>
              <a:t>Prolog:</a:t>
            </a:r>
          </a:p>
          <a:p>
            <a:pPr lvl="1"/>
            <a:r>
              <a:rPr lang="en-US" dirty="0"/>
              <a:t>Logical deduces new facts about the situation we described</a:t>
            </a:r>
          </a:p>
          <a:p>
            <a:pPr lvl="1"/>
            <a:r>
              <a:rPr lang="en-US" dirty="0"/>
              <a:t>Gives us its delectations back as answers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data base retrieval</a:t>
            </a:r>
          </a:p>
          <a:p>
            <a:r>
              <a:rPr lang="en-US" dirty="0"/>
              <a:t>Natural language understanding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Specification language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Robot programming</a:t>
            </a:r>
          </a:p>
          <a:p>
            <a:r>
              <a:rPr lang="en-US" dirty="0"/>
              <a:t>Automated reasoning</a:t>
            </a:r>
          </a:p>
          <a:p>
            <a:r>
              <a:rPr lang="en-US" dirty="0"/>
              <a:t>Problem solving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Prolog used to program  natural language interface in International Space Station</a:t>
            </a:r>
          </a:p>
          <a:p>
            <a:r>
              <a:rPr lang="en-US" dirty="0"/>
              <a:t>Parts of IBM’s Watson QA supercomputer were coded in Prolog</a:t>
            </a:r>
          </a:p>
          <a:p>
            <a:pPr lvl="1"/>
            <a:r>
              <a:rPr lang="en-US" dirty="0">
                <a:hlinkClick r:id="rId2"/>
              </a:rPr>
              <a:t>https://www.cs.nmsu.edu/ALP/2011/03/natural-language-processing-with-prolog-in-the-ibm-watson-system/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Prolog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prolog program (database, knowledge base) is a collections of clauses.</a:t>
            </a:r>
          </a:p>
          <a:p>
            <a:r>
              <a:rPr lang="en-US" dirty="0"/>
              <a:t>There are two types of clauses facts and rules.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DFBA-9DD4-4B73-B3FA-C46671F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Base 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F00-0C79-488D-A127-E1B4F8E9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facts and rules are sorted in a file called knowledgebase/database.</a:t>
            </a:r>
          </a:p>
          <a:p>
            <a:r>
              <a:rPr lang="en-US" dirty="0"/>
              <a:t>.pl is file extension.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E7BF-8A2E-4343-9FD0-070728ED42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D6BE9-64D0-4344-A8EA-5666C4682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89"/>
          <a:stretch/>
        </p:blipFill>
        <p:spPr>
          <a:xfrm>
            <a:off x="3108735" y="2773785"/>
            <a:ext cx="4940243" cy="40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FFFFFF"/>
      </a:dk2>
      <a:lt2>
        <a:srgbClr val="7BB855"/>
      </a:lt2>
      <a:accent1>
        <a:srgbClr val="4472C4"/>
      </a:accent1>
      <a:accent2>
        <a:srgbClr val="ED7D31"/>
      </a:accent2>
      <a:accent3>
        <a:srgbClr val="78B64F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</TotalTime>
  <Words>840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ECE 410-510 Intelligent Robotics 3</vt:lpstr>
      <vt:lpstr>Prolog + Python</vt:lpstr>
      <vt:lpstr>Prolog</vt:lpstr>
      <vt:lpstr>What is Prolog?</vt:lpstr>
      <vt:lpstr>Basic Idea of Prolog?</vt:lpstr>
      <vt:lpstr>Applications of Prolog</vt:lpstr>
      <vt:lpstr>Applications of Prolog</vt:lpstr>
      <vt:lpstr>Prolog Review</vt:lpstr>
      <vt:lpstr>Knowledge Base - Database</vt:lpstr>
      <vt:lpstr>Clauses</vt:lpstr>
      <vt:lpstr>Facts</vt:lpstr>
      <vt:lpstr>Rules</vt:lpstr>
      <vt:lpstr>Variables</vt:lpstr>
      <vt:lpstr>Goals and Queries</vt:lpstr>
      <vt:lpstr>Installation Steps</vt:lpstr>
      <vt:lpstr>PySWIP</vt:lpstr>
      <vt:lpstr>Example – Step 1</vt:lpstr>
      <vt:lpstr>Example – Step 2</vt:lpstr>
      <vt:lpstr>Example – Step 3</vt:lpstr>
      <vt:lpstr>Test 1 – Create rules and facts</vt:lpstr>
      <vt:lpstr>Test 2 – Import a database</vt:lpstr>
      <vt:lpstr>Test 2 – prolog.query</vt:lpstr>
      <vt:lpstr>Books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478-578 Intelligent Robotics</dc:title>
  <dc:creator>Melih Erdoğan</dc:creator>
  <cp:lastModifiedBy>Melih Erdoğan</cp:lastModifiedBy>
  <cp:revision>154</cp:revision>
  <dcterms:created xsi:type="dcterms:W3CDTF">2017-08-18T04:33:02Z</dcterms:created>
  <dcterms:modified xsi:type="dcterms:W3CDTF">2018-05-21T19:49:18Z</dcterms:modified>
</cp:coreProperties>
</file>