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94"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0F3A753-5A72-486C-8E85-D46200E560D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128840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0F3A753-5A72-486C-8E85-D46200E560D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89025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0F3A753-5A72-486C-8E85-D46200E560D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209455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0F3A753-5A72-486C-8E85-D46200E560D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150496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F3A753-5A72-486C-8E85-D46200E560DB}"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157220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0F3A753-5A72-486C-8E85-D46200E560DB}"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78326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0F3A753-5A72-486C-8E85-D46200E560DB}"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216752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0F3A753-5A72-486C-8E85-D46200E560DB}"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20942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3A753-5A72-486C-8E85-D46200E560DB}"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412480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F3A753-5A72-486C-8E85-D46200E560DB}"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104184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F3A753-5A72-486C-8E85-D46200E560DB}"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96327-1178-40F3-95BC-99AF0626D676}" type="slidenum">
              <a:rPr lang="en-US" smtClean="0"/>
              <a:t>‹#›</a:t>
            </a:fld>
            <a:endParaRPr lang="en-US"/>
          </a:p>
        </p:txBody>
      </p:sp>
    </p:spTree>
    <p:extLst>
      <p:ext uri="{BB962C8B-B14F-4D97-AF65-F5344CB8AC3E}">
        <p14:creationId xmlns:p14="http://schemas.microsoft.com/office/powerpoint/2010/main" val="404211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3A753-5A72-486C-8E85-D46200E560DB}" type="datetimeFigureOut">
              <a:rPr lang="en-US" smtClean="0"/>
              <a:t>11/16/2016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96327-1178-40F3-95BC-99AF0626D676}" type="slidenum">
              <a:rPr lang="en-US" smtClean="0"/>
              <a:t>‹#›</a:t>
            </a:fld>
            <a:endParaRPr lang="en-US"/>
          </a:p>
        </p:txBody>
      </p:sp>
    </p:spTree>
    <p:extLst>
      <p:ext uri="{BB962C8B-B14F-4D97-AF65-F5344CB8AC3E}">
        <p14:creationId xmlns:p14="http://schemas.microsoft.com/office/powerpoint/2010/main" val="3997546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523998" y="2044749"/>
            <a:ext cx="9144000" cy="1014968"/>
          </a:xfrm>
        </p:spPr>
        <p:txBody>
          <a:bodyPr>
            <a:normAutofit/>
          </a:bodyPr>
          <a:lstStyle/>
          <a:p>
            <a:r>
              <a:rPr lang="en-US" dirty="0"/>
              <a:t>Raspberry Pi 3 </a:t>
            </a:r>
          </a:p>
        </p:txBody>
      </p:sp>
      <p:sp>
        <p:nvSpPr>
          <p:cNvPr id="7" name="Subtitle 2"/>
          <p:cNvSpPr>
            <a:spLocks noGrp="1"/>
          </p:cNvSpPr>
          <p:nvPr>
            <p:ph type="subTitle" idx="1"/>
          </p:nvPr>
        </p:nvSpPr>
        <p:spPr>
          <a:xfrm>
            <a:off x="1533541" y="3506555"/>
            <a:ext cx="9144000" cy="1778459"/>
          </a:xfrm>
        </p:spPr>
        <p:txBody>
          <a:bodyPr>
            <a:normAutofit/>
          </a:bodyPr>
          <a:lstStyle/>
          <a:p>
            <a:r>
              <a:rPr lang="en-US" dirty="0"/>
              <a:t>H. Melih Erdogan</a:t>
            </a:r>
          </a:p>
          <a:p>
            <a:r>
              <a:rPr lang="en-US"/>
              <a:t>Lab Assistant</a:t>
            </a:r>
            <a:endParaRPr lang="en-US" dirty="0"/>
          </a:p>
          <a:p>
            <a:r>
              <a:rPr lang="en-US" dirty="0"/>
              <a:t>Intelligent Robotics I - ECE 478/578</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454" y="5842107"/>
            <a:ext cx="3791089" cy="101589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868" y="279175"/>
            <a:ext cx="1241345" cy="1569306"/>
          </a:xfrm>
          <a:prstGeom prst="rect">
            <a:avLst/>
          </a:prstGeom>
        </p:spPr>
      </p:pic>
      <p:sp>
        <p:nvSpPr>
          <p:cNvPr id="10" name="Rectangle 9"/>
          <p:cNvSpPr/>
          <p:nvPr/>
        </p:nvSpPr>
        <p:spPr>
          <a:xfrm>
            <a:off x="3047998" y="5085521"/>
            <a:ext cx="6096000" cy="646331"/>
          </a:xfrm>
          <a:prstGeom prst="rect">
            <a:avLst/>
          </a:prstGeom>
        </p:spPr>
        <p:txBody>
          <a:bodyPr>
            <a:spAutoFit/>
          </a:bodyPr>
          <a:lstStyle/>
          <a:p>
            <a:pPr algn="ctr"/>
            <a:r>
              <a:rPr lang="en-US" dirty="0"/>
              <a:t>Electrical and Computer Engineering Department </a:t>
            </a:r>
            <a:r>
              <a:rPr lang="en-US" dirty="0" err="1"/>
              <a:t>Maseeh</a:t>
            </a:r>
            <a:endParaRPr lang="en-US" dirty="0"/>
          </a:p>
          <a:p>
            <a:pPr algn="ctr"/>
            <a:r>
              <a:rPr lang="en-US" dirty="0"/>
              <a:t>College of Engineering and Computer Science</a:t>
            </a:r>
          </a:p>
        </p:txBody>
      </p:sp>
    </p:spTree>
    <p:extLst>
      <p:ext uri="{BB962C8B-B14F-4D97-AF65-F5344CB8AC3E}">
        <p14:creationId xmlns:p14="http://schemas.microsoft.com/office/powerpoint/2010/main" val="422400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Ultrasonic Sound Sensors</a:t>
            </a:r>
          </a:p>
        </p:txBody>
      </p:sp>
      <p:pic>
        <p:nvPicPr>
          <p:cNvPr id="1028" name="Picture 4" descr="http://www.modmypi.com/image/data/rpi-products/hacking-and-prototyping/sensors/hc-sr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61" y="1690688"/>
            <a:ext cx="3664804" cy="30271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3840497"/>
            <a:ext cx="6822688" cy="1477328"/>
          </a:xfrm>
          <a:prstGeom prst="rect">
            <a:avLst/>
          </a:prstGeom>
        </p:spPr>
        <p:txBody>
          <a:bodyPr wrap="square">
            <a:spAutoFit/>
          </a:bodyPr>
          <a:lstStyle/>
          <a:p>
            <a:r>
              <a:rPr lang="en-US" b="0" i="0" dirty="0">
                <a:solidFill>
                  <a:srgbClr val="5D5656"/>
                </a:solidFill>
                <a:effectLst/>
                <a:latin typeface="Roboto Slab"/>
              </a:rPr>
              <a:t>Only some of the sound spectrum (the range of sound wave frequencies) is audible to the human ear, defined as the “Acoustic” range. Very low frequency sound below Acoustic is defined as “Infrasound”, with high frequency sounds above, called “Ultrasound”. </a:t>
            </a:r>
            <a:endParaRPr lang="en-US" dirty="0"/>
          </a:p>
        </p:txBody>
      </p:sp>
      <p:sp>
        <p:nvSpPr>
          <p:cNvPr id="7" name="Rectangle 6"/>
          <p:cNvSpPr/>
          <p:nvPr/>
        </p:nvSpPr>
        <p:spPr>
          <a:xfrm>
            <a:off x="838200" y="1888429"/>
            <a:ext cx="6096000" cy="1754326"/>
          </a:xfrm>
          <a:prstGeom prst="rect">
            <a:avLst/>
          </a:prstGeom>
        </p:spPr>
        <p:txBody>
          <a:bodyPr>
            <a:spAutoFit/>
          </a:bodyPr>
          <a:lstStyle/>
          <a:p>
            <a:r>
              <a:rPr lang="en-US" b="0" i="0" dirty="0">
                <a:solidFill>
                  <a:srgbClr val="5D5656"/>
                </a:solidFill>
                <a:effectLst/>
                <a:latin typeface="Roboto Slab"/>
              </a:rPr>
              <a:t>Ultrasonic sensors are designed to sense object proximity or range using ultrasound reflection, similar to radar, to calculate the time it takes to reflect ultrasound waves between the sensor and a solid object. Ultrasound is mainly used because it’s inaudible to the human ear and is relatively accurate within short distances.</a:t>
            </a:r>
            <a:endParaRPr lang="en-US" dirty="0"/>
          </a:p>
        </p:txBody>
      </p:sp>
    </p:spTree>
    <p:extLst>
      <p:ext uri="{BB962C8B-B14F-4D97-AF65-F5344CB8AC3E}">
        <p14:creationId xmlns:p14="http://schemas.microsoft.com/office/powerpoint/2010/main" val="171197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modmypi.com/image/data/tutorials/hc-sr04/hc-sr04-eq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11" y="1982594"/>
            <a:ext cx="571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modmypi.com/image/data/tutorials/hc-sr04/hc-sr04-eq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83" y="3186229"/>
            <a:ext cx="571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ultrasonic sensor how does it 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367" y="1982594"/>
            <a:ext cx="5996212" cy="274168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838200" y="365125"/>
            <a:ext cx="10515600" cy="1325563"/>
          </a:xfrm>
        </p:spPr>
        <p:txBody>
          <a:bodyPr/>
          <a:lstStyle/>
          <a:p>
            <a:r>
              <a:rPr lang="en-US" dirty="0"/>
              <a:t>How does it work?</a:t>
            </a:r>
          </a:p>
        </p:txBody>
      </p:sp>
    </p:spTree>
    <p:extLst>
      <p:ext uri="{BB962C8B-B14F-4D97-AF65-F5344CB8AC3E}">
        <p14:creationId xmlns:p14="http://schemas.microsoft.com/office/powerpoint/2010/main" val="118323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C-SR04 Ultrasonic Distance Sensor 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727" y="-655782"/>
            <a:ext cx="3917545" cy="39175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www.modmypi.com/image/data/tutorials/hc-sr04/hc-sr04-tu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819" y="2720897"/>
            <a:ext cx="3258014" cy="32580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aspberry pi 3 pin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11" y="1227187"/>
            <a:ext cx="6985035" cy="415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4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85794" y="0"/>
            <a:ext cx="7418637" cy="6858000"/>
          </a:xfrm>
          <a:prstGeom prst="rect">
            <a:avLst/>
          </a:prstGeom>
        </p:spPr>
      </p:pic>
    </p:spTree>
    <p:extLst>
      <p:ext uri="{BB962C8B-B14F-4D97-AF65-F5344CB8AC3E}">
        <p14:creationId xmlns:p14="http://schemas.microsoft.com/office/powerpoint/2010/main" val="40152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lstStyle/>
          <a:p>
            <a:r>
              <a:rPr lang="en-US" dirty="0"/>
              <a:t>https://github.com/mlherd/vikingbot/</a:t>
            </a:r>
            <a:endParaRPr lang="en-US" dirty="0"/>
          </a:p>
        </p:txBody>
      </p:sp>
    </p:spTree>
    <p:extLst>
      <p:ext uri="{BB962C8B-B14F-4D97-AF65-F5344CB8AC3E}">
        <p14:creationId xmlns:p14="http://schemas.microsoft.com/office/powerpoint/2010/main" val="199212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a:t>
            </a:r>
          </a:p>
        </p:txBody>
      </p:sp>
      <p:sp>
        <p:nvSpPr>
          <p:cNvPr id="3" name="Content Placeholder 2"/>
          <p:cNvSpPr>
            <a:spLocks noGrp="1"/>
          </p:cNvSpPr>
          <p:nvPr>
            <p:ph idx="1"/>
          </p:nvPr>
        </p:nvSpPr>
        <p:spPr>
          <a:xfrm>
            <a:off x="838200" y="1825625"/>
            <a:ext cx="10515600" cy="2384297"/>
          </a:xfrm>
        </p:spPr>
        <p:txBody>
          <a:bodyPr/>
          <a:lstStyle/>
          <a:p>
            <a:r>
              <a:rPr lang="en-US" dirty="0"/>
              <a:t>Analog to Digital Converter</a:t>
            </a:r>
          </a:p>
          <a:p>
            <a:r>
              <a:rPr lang="en-US" dirty="0"/>
              <a:t>The Raspberry Pi computer does not have a way to read analog inputs. It's a digital-only computer. </a:t>
            </a:r>
          </a:p>
          <a:p>
            <a:r>
              <a:rPr lang="en-US" dirty="0"/>
              <a:t>Therefore, we can’t use analog sensors or devices with our Raspberry Pi. We need an additional hardware to read analog inputs.</a:t>
            </a:r>
            <a:endParaRPr lang="en-US" dirty="0"/>
          </a:p>
        </p:txBody>
      </p:sp>
      <p:pic>
        <p:nvPicPr>
          <p:cNvPr id="7170" name="Picture 2" descr="https://upload.wikimedia.org/wikipedia/en/thumb/5/52/ADC_voltage_resolution.svg/250px-ADC_voltage_resolu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064" y="3905505"/>
            <a:ext cx="2636892" cy="257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5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MCP3008</a:t>
            </a:r>
            <a:endParaRPr lang="en-US" dirty="0"/>
          </a:p>
        </p:txBody>
      </p:sp>
      <p:sp>
        <p:nvSpPr>
          <p:cNvPr id="3" name="Content Placeholder 2"/>
          <p:cNvSpPr>
            <a:spLocks noGrp="1"/>
          </p:cNvSpPr>
          <p:nvPr>
            <p:ph idx="1"/>
          </p:nvPr>
        </p:nvSpPr>
        <p:spPr>
          <a:xfrm>
            <a:off x="838200" y="1825625"/>
            <a:ext cx="5611695" cy="4351338"/>
          </a:xfrm>
        </p:spPr>
        <p:txBody>
          <a:bodyPr/>
          <a:lstStyle/>
          <a:p>
            <a:r>
              <a:rPr lang="en-US" dirty="0"/>
              <a:t>This chip adds 8 channels of 10-bit analog input to our Raspberry Pi boards. </a:t>
            </a:r>
          </a:p>
          <a:p>
            <a:r>
              <a:rPr lang="en-US" dirty="0"/>
              <a:t>It uses SPI interface</a:t>
            </a:r>
          </a:p>
          <a:p>
            <a:endParaRPr lang="en-US" dirty="0"/>
          </a:p>
        </p:txBody>
      </p:sp>
      <p:pic>
        <p:nvPicPr>
          <p:cNvPr id="5122" name="Picture 2" descr="856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375" y="1825625"/>
            <a:ext cx="3732425" cy="28057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aspberry_pi_mcp3008pi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644" y="3712833"/>
            <a:ext cx="3690459" cy="276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6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45" y="604465"/>
            <a:ext cx="10515600" cy="1325563"/>
          </a:xfrm>
        </p:spPr>
        <p:txBody>
          <a:bodyPr/>
          <a:lstStyle/>
          <a:p>
            <a:r>
              <a:rPr lang="en-US" dirty="0"/>
              <a:t>SPI - </a:t>
            </a:r>
            <a:r>
              <a:rPr lang="en-US" dirty="0"/>
              <a:t>Serial Peripheral Interface</a:t>
            </a:r>
            <a:br>
              <a:rPr lang="en-US" dirty="0"/>
            </a:br>
            <a:endParaRPr lang="en-US" dirty="0"/>
          </a:p>
        </p:txBody>
      </p:sp>
      <p:pic>
        <p:nvPicPr>
          <p:cNvPr id="614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104" y="1736769"/>
            <a:ext cx="4282577" cy="364019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synchronous serial wav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808" y="4454408"/>
            <a:ext cx="3810000" cy="1704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062" y="1647057"/>
            <a:ext cx="6096000" cy="2308324"/>
          </a:xfrm>
          <a:prstGeom prst="rect">
            <a:avLst/>
          </a:prstGeom>
        </p:spPr>
        <p:txBody>
          <a:bodyPr>
            <a:spAutoFit/>
          </a:bodyPr>
          <a:lstStyle/>
          <a:p>
            <a:r>
              <a:rPr lang="en-US" b="1" i="0" dirty="0">
                <a:solidFill>
                  <a:srgbClr val="222222"/>
                </a:solidFill>
                <a:effectLst/>
                <a:latin typeface="arial" panose="020B0604020202020204" pitchFamily="34" charset="0"/>
              </a:rPr>
              <a:t>- Serial Peripheral Interface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SPI</a:t>
            </a:r>
            <a:r>
              <a:rPr lang="en-US" b="0" i="0" dirty="0">
                <a:solidFill>
                  <a:srgbClr val="222222"/>
                </a:solidFill>
                <a:effectLst/>
                <a:latin typeface="arial" panose="020B0604020202020204" pitchFamily="34" charset="0"/>
              </a:rPr>
              <a:t>) is an interface bus commonly used to send data between microcontrollers and small peripherals such as shift registers, sensors, and SD cards. It uses separate clock and data lines, along with a select line to choose the device you wish to talk to.</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 Unlike UART , It is a synchronous solution to send and receive data from devices.</a:t>
            </a:r>
            <a:endParaRPr lang="en-US" dirty="0"/>
          </a:p>
        </p:txBody>
      </p:sp>
    </p:spTree>
    <p:extLst>
      <p:ext uri="{BB962C8B-B14F-4D97-AF65-F5344CB8AC3E}">
        <p14:creationId xmlns:p14="http://schemas.microsoft.com/office/powerpoint/2010/main" val="418288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195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Calibri Light</vt:lpstr>
      <vt:lpstr>Roboto Slab</vt:lpstr>
      <vt:lpstr>Office Theme</vt:lpstr>
      <vt:lpstr>Raspberry Pi 3 </vt:lpstr>
      <vt:lpstr>Ultrasonic Sound Sensors</vt:lpstr>
      <vt:lpstr>How does it work?</vt:lpstr>
      <vt:lpstr>PowerPoint Presentation</vt:lpstr>
      <vt:lpstr>PowerPoint Presentation</vt:lpstr>
      <vt:lpstr>Code</vt:lpstr>
      <vt:lpstr>ADC</vt:lpstr>
      <vt:lpstr>MCP3008</vt:lpstr>
      <vt:lpstr>SPI - Serial Peripheral Interface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Melih Erdoğan</dc:creator>
  <cp:lastModifiedBy>Melih Erdoğan</cp:lastModifiedBy>
  <cp:revision>5</cp:revision>
  <dcterms:created xsi:type="dcterms:W3CDTF">2016-11-16T17:11:16Z</dcterms:created>
  <dcterms:modified xsi:type="dcterms:W3CDTF">2016-11-16T18:10:57Z</dcterms:modified>
</cp:coreProperties>
</file>