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53mJ2jCf50A4RDvRQou7LKkR7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1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503d3f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1503d3f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c203b7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c203b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22dc203b7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3" type="body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>
            <p:ph idx="2" type="pic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>
            <p:ph idx="2" type="pic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3"/>
          <p:cNvSpPr/>
          <p:nvPr>
            <p:ph idx="3" type="pic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" name="Google Shape;30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3"/>
          <p:cNvSpPr txBox="1"/>
          <p:nvPr>
            <p:ph idx="4" type="body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searchgate.net/publication/338286615_A_study_on_predicting_loan_default_based_on_the_random_forest_algorithm" TargetMode="External"/><Relationship Id="rId4" Type="http://schemas.openxmlformats.org/officeDocument/2006/relationships/hyperlink" Target="https://www.researchgate.net/publication/268215588_Business_Analytics_using_Random_Forest_Trees_for_Credit_Risk_Prediction_A_Comparison_Study" TargetMode="External"/><Relationship Id="rId5" Type="http://schemas.openxmlformats.org/officeDocument/2006/relationships/hyperlink" Target="http://www.gujaratresearchsociety.in/index.php/JGRS/article/view/1351" TargetMode="External"/><Relationship Id="rId6" Type="http://schemas.openxmlformats.org/officeDocument/2006/relationships/hyperlink" Target="https://www.ijrte.org/wp-content/uploads/papers/v7i4s/E2026017519.pdf" TargetMode="External"/><Relationship Id="rId7" Type="http://schemas.openxmlformats.org/officeDocument/2006/relationships/hyperlink" Target="https://www.ijsce.org/wp-content/uploads/papers/v6i4/D2904096416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647175" y="720250"/>
            <a:ext cx="10401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5300"/>
              <a:t>Home Credit Default Risk</a:t>
            </a:r>
            <a:endParaRPr sz="6300"/>
          </a:p>
        </p:txBody>
      </p:sp>
      <p:sp>
        <p:nvSpPr>
          <p:cNvPr id="43" name="Google Shape;43;p1"/>
          <p:cNvSpPr txBox="1"/>
          <p:nvPr>
            <p:ph idx="2" type="body"/>
          </p:nvPr>
        </p:nvSpPr>
        <p:spPr>
          <a:xfrm>
            <a:off x="647178" y="2419352"/>
            <a:ext cx="6586603" cy="2971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1" i="0" lang="en-US" sz="2000" u="sng">
                <a:solidFill>
                  <a:srgbClr val="FFFFFF"/>
                </a:solidFill>
              </a:rPr>
              <a:t>Course: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ENEL 645 (Winter 2022) - Data Mining &amp; Machine Learning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br>
              <a:rPr b="0" lang="en-US" sz="2000"/>
            </a:br>
            <a:r>
              <a:rPr b="1" i="0" lang="en-US" sz="2000" u="sng">
                <a:solidFill>
                  <a:srgbClr val="FFFFFF"/>
                </a:solidFill>
              </a:rPr>
              <a:t>Instructor: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Dr. Roberto Souza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br>
              <a:rPr b="0" lang="en-US" sz="2000"/>
            </a:br>
            <a:r>
              <a:rPr b="1" i="0" lang="en-US" sz="2000" u="sng">
                <a:solidFill>
                  <a:srgbClr val="FFFFFF"/>
                </a:solidFill>
              </a:rPr>
              <a:t>Presented by group 20: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Kayode Awe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Maliha Zakir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Melissa Liao Chen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FFFFFF"/>
                </a:solidFill>
              </a:rPr>
              <a:t>Serhiy Chaykovskyy</a:t>
            </a:r>
            <a:endParaRPr/>
          </a:p>
        </p:txBody>
      </p:sp>
      <p:sp>
        <p:nvSpPr>
          <p:cNvPr id="44" name="Google Shape;44;p1"/>
          <p:cNvSpPr txBox="1"/>
          <p:nvPr>
            <p:ph idx="3" type="body"/>
          </p:nvPr>
        </p:nvSpPr>
        <p:spPr>
          <a:xfrm>
            <a:off x="647700" y="5615879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None/>
            </a:pPr>
            <a:r>
              <a:rPr lang="en-US" sz="1800"/>
              <a:t>April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562625" y="1325550"/>
            <a:ext cx="100362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Research on Prediction of Loan Default</a:t>
            </a:r>
            <a:endParaRPr b="1" sz="2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○"/>
            </a:pPr>
            <a:r>
              <a:rPr lang="en-US" sz="1800" u="sng">
                <a:solidFill>
                  <a:srgbClr val="3D85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study on predicting loan default based on random forest algorithm</a:t>
            </a:r>
            <a:endParaRPr sz="1800">
              <a:solidFill>
                <a:srgbClr val="3D85C6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RandomForestClassifier - 98%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Logistic </a:t>
            </a:r>
            <a:r>
              <a:rPr lang="en-US" sz="1600"/>
              <a:t>Regression - 73%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Support Vector Machines - 75% </a:t>
            </a:r>
            <a:endParaRPr sz="16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○"/>
            </a:pPr>
            <a:r>
              <a:rPr lang="en-US" sz="1800" u="sng">
                <a:solidFill>
                  <a:srgbClr val="3D85C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analytics using random forest for credit risk prediction</a:t>
            </a:r>
            <a:endParaRPr sz="1800">
              <a:solidFill>
                <a:srgbClr val="3D85C6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Competitive classification Accuracy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Business advantages 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Char char="○"/>
            </a:pPr>
            <a:r>
              <a:rPr lang="en-US" sz="1800" u="sng">
                <a:solidFill>
                  <a:srgbClr val="3D85C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Loan prediction analysis using decision tree</a:t>
            </a:r>
            <a:endParaRPr sz="2200">
              <a:solidFill>
                <a:srgbClr val="3D85C6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Credit score of mortgage loans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Higher Acceptance Rate: Low-income applicants 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Char char="○"/>
            </a:pPr>
            <a:r>
              <a:rPr lang="en-US" sz="1800" u="sng">
                <a:solidFill>
                  <a:srgbClr val="3D85C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exploratory data analysis for loan prediction</a:t>
            </a:r>
            <a:endParaRPr sz="2200">
              <a:solidFill>
                <a:srgbClr val="3D85C6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Nature of loan applicants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Short-term loans</a:t>
            </a:r>
            <a:endParaRPr sz="16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○"/>
            </a:pPr>
            <a:r>
              <a:rPr lang="en-US" sz="1800" u="sng">
                <a:solidFill>
                  <a:srgbClr val="3D85C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Loan sanctioning prediction system</a:t>
            </a:r>
            <a:r>
              <a:rPr lang="en-US" sz="1800" u="sng">
                <a:solidFill>
                  <a:srgbClr val="3D85C6"/>
                </a:solidFill>
              </a:rPr>
              <a:t> </a:t>
            </a:r>
            <a:endParaRPr sz="1800" u="sng">
              <a:solidFill>
                <a:srgbClr val="3D85C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Data-preprocessing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/>
              <a:t>Feature Selection</a:t>
            </a:r>
            <a:endParaRPr u="sng">
              <a:solidFill>
                <a:srgbClr val="3D85C6"/>
              </a:solidFill>
            </a:endParaRPr>
          </a:p>
        </p:txBody>
      </p:sp>
      <p:sp>
        <p:nvSpPr>
          <p:cNvPr id="65" name="Google Shape;65;p4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MATERIALS AND METHODS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562625" y="1537525"/>
            <a:ext cx="11087400" cy="4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Exploratory Data Analysis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Home Credit Default Risk dataset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84% False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16% True</a:t>
            </a:r>
            <a:endParaRPr sz="1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Data Pre-processing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Eliminated bias</a:t>
            </a:r>
            <a:endParaRPr sz="16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Replaced missing values &amp; NaN</a:t>
            </a:r>
            <a:endParaRPr sz="17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Model Building &amp; Selection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LogisticRegression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RandomForestClassifier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GradientBoostingClassifier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XGBoost</a:t>
            </a:r>
            <a:endParaRPr sz="1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Models for </a:t>
            </a:r>
            <a:r>
              <a:rPr lang="en-US" sz="1900"/>
              <a:t>imbalance</a:t>
            </a:r>
            <a:r>
              <a:rPr lang="en-US" sz="1900"/>
              <a:t> Dataset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EasyEnsembleClassifier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RUSBoosterClassifier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BalancedBaggingClassifier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BalancedRandomForestClassifier</a:t>
            </a:r>
            <a:endParaRPr sz="1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Metrics Calculation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Prediction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‘predict_proba’ method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class probabilities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   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250" y="1191525"/>
            <a:ext cx="22955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798" y="3553373"/>
            <a:ext cx="5562100" cy="25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503d3fca_0_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87" name="Google Shape;87;g121503d3fca_0_0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g121503d3fca_0_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dc203b72_1_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95" name="Google Shape;95;g122dc203b72_1_0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22dc203b72_1_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24" lvl="0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 sz="1800"/>
              <a:t>[1</a:t>
            </a:r>
            <a:r>
              <a:rPr lang="en-US" sz="1800"/>
              <a:t>]  Zhu L, Qiu D, Ergu D, Ying C and Liu K 2019 A study on predicting loan default based on the random forest algorithm The 7th Int. Conf. on Information Technol. and Quantitative Management</a:t>
            </a:r>
            <a:endParaRPr sz="1800"/>
          </a:p>
          <a:p>
            <a:pPr indent="-420624" lvl="0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 sz="1800"/>
              <a:t>[2] Ghatasheh N 2014 Business analytics using random forest trees for credit risk prediction: a comparison study Int. Journal of Advanced Science and Technology</a:t>
            </a:r>
            <a:endParaRPr sz="1800"/>
          </a:p>
          <a:p>
            <a:pPr indent="-420624" lvl="0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 sz="1800"/>
              <a:t>[3] Madane N and Nanda S 2019 Loan prediction analysis using decision tree Journal of The Gujarat Research Society  </a:t>
            </a:r>
            <a:endParaRPr sz="1800"/>
          </a:p>
          <a:p>
            <a:pPr indent="-329183" lvl="0" marL="5029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 sz="1800"/>
              <a:t>[4] Jency X F, Sumathi V P and Sri J S 2018 An exploratory data analysis for loan prediction based on nature of the clients Int. Journal of Recent Technol. and Engineering</a:t>
            </a:r>
            <a:endParaRPr sz="1800"/>
          </a:p>
          <a:p>
            <a:pPr indent="-329183" lvl="0" marL="5029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 sz="1800"/>
              <a:t>[5] Kacheria A, Shivakumar N, Sawkar S and Gupta A 2016 Loan sanctioning prediction system Int. Journal of Soft Computing and Engineering</a:t>
            </a:r>
            <a:endParaRPr sz="1800"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2022-03-29T03:40:16Z</dcterms:created>
  <dc:creator>Melissa Liao Chen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