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50A886-C5B4-4F62-A94E-2313BACC5CA1}"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FB725-772C-4AC6-A71A-0151368EFD5C}" type="slidenum">
              <a:rPr lang="en-US" smtClean="0"/>
              <a:t>‹#›</a:t>
            </a:fld>
            <a:endParaRPr lang="en-US"/>
          </a:p>
        </p:txBody>
      </p:sp>
    </p:spTree>
    <p:extLst>
      <p:ext uri="{BB962C8B-B14F-4D97-AF65-F5344CB8AC3E}">
        <p14:creationId xmlns:p14="http://schemas.microsoft.com/office/powerpoint/2010/main" val="2296416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0A886-C5B4-4F62-A94E-2313BACC5CA1}"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FB725-772C-4AC6-A71A-0151368EFD5C}" type="slidenum">
              <a:rPr lang="en-US" smtClean="0"/>
              <a:t>‹#›</a:t>
            </a:fld>
            <a:endParaRPr lang="en-US"/>
          </a:p>
        </p:txBody>
      </p:sp>
    </p:spTree>
    <p:extLst>
      <p:ext uri="{BB962C8B-B14F-4D97-AF65-F5344CB8AC3E}">
        <p14:creationId xmlns:p14="http://schemas.microsoft.com/office/powerpoint/2010/main" val="394795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0A886-C5B4-4F62-A94E-2313BACC5CA1}"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FB725-772C-4AC6-A71A-0151368EFD5C}" type="slidenum">
              <a:rPr lang="en-US" smtClean="0"/>
              <a:t>‹#›</a:t>
            </a:fld>
            <a:endParaRPr lang="en-US"/>
          </a:p>
        </p:txBody>
      </p:sp>
    </p:spTree>
    <p:extLst>
      <p:ext uri="{BB962C8B-B14F-4D97-AF65-F5344CB8AC3E}">
        <p14:creationId xmlns:p14="http://schemas.microsoft.com/office/powerpoint/2010/main" val="350498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0A886-C5B4-4F62-A94E-2313BACC5CA1}"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FB725-772C-4AC6-A71A-0151368EFD5C}" type="slidenum">
              <a:rPr lang="en-US" smtClean="0"/>
              <a:t>‹#›</a:t>
            </a:fld>
            <a:endParaRPr lang="en-US"/>
          </a:p>
        </p:txBody>
      </p:sp>
    </p:spTree>
    <p:extLst>
      <p:ext uri="{BB962C8B-B14F-4D97-AF65-F5344CB8AC3E}">
        <p14:creationId xmlns:p14="http://schemas.microsoft.com/office/powerpoint/2010/main" val="109994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50A886-C5B4-4F62-A94E-2313BACC5CA1}"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FB725-772C-4AC6-A71A-0151368EFD5C}" type="slidenum">
              <a:rPr lang="en-US" smtClean="0"/>
              <a:t>‹#›</a:t>
            </a:fld>
            <a:endParaRPr lang="en-US"/>
          </a:p>
        </p:txBody>
      </p:sp>
    </p:spTree>
    <p:extLst>
      <p:ext uri="{BB962C8B-B14F-4D97-AF65-F5344CB8AC3E}">
        <p14:creationId xmlns:p14="http://schemas.microsoft.com/office/powerpoint/2010/main" val="377244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50A886-C5B4-4F62-A94E-2313BACC5CA1}"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FB725-772C-4AC6-A71A-0151368EFD5C}" type="slidenum">
              <a:rPr lang="en-US" smtClean="0"/>
              <a:t>‹#›</a:t>
            </a:fld>
            <a:endParaRPr lang="en-US"/>
          </a:p>
        </p:txBody>
      </p:sp>
    </p:spTree>
    <p:extLst>
      <p:ext uri="{BB962C8B-B14F-4D97-AF65-F5344CB8AC3E}">
        <p14:creationId xmlns:p14="http://schemas.microsoft.com/office/powerpoint/2010/main" val="126859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50A886-C5B4-4F62-A94E-2313BACC5CA1}"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9FB725-772C-4AC6-A71A-0151368EFD5C}" type="slidenum">
              <a:rPr lang="en-US" smtClean="0"/>
              <a:t>‹#›</a:t>
            </a:fld>
            <a:endParaRPr lang="en-US"/>
          </a:p>
        </p:txBody>
      </p:sp>
    </p:spTree>
    <p:extLst>
      <p:ext uri="{BB962C8B-B14F-4D97-AF65-F5344CB8AC3E}">
        <p14:creationId xmlns:p14="http://schemas.microsoft.com/office/powerpoint/2010/main" val="15659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50A886-C5B4-4F62-A94E-2313BACC5CA1}" type="datetimeFigureOut">
              <a:rPr lang="en-US" smtClean="0"/>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9FB725-772C-4AC6-A71A-0151368EFD5C}" type="slidenum">
              <a:rPr lang="en-US" smtClean="0"/>
              <a:t>‹#›</a:t>
            </a:fld>
            <a:endParaRPr lang="en-US"/>
          </a:p>
        </p:txBody>
      </p:sp>
    </p:spTree>
    <p:extLst>
      <p:ext uri="{BB962C8B-B14F-4D97-AF65-F5344CB8AC3E}">
        <p14:creationId xmlns:p14="http://schemas.microsoft.com/office/powerpoint/2010/main" val="244909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0A886-C5B4-4F62-A94E-2313BACC5CA1}" type="datetimeFigureOut">
              <a:rPr lang="en-US" smtClean="0"/>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9FB725-772C-4AC6-A71A-0151368EFD5C}" type="slidenum">
              <a:rPr lang="en-US" smtClean="0"/>
              <a:t>‹#›</a:t>
            </a:fld>
            <a:endParaRPr lang="en-US"/>
          </a:p>
        </p:txBody>
      </p:sp>
    </p:spTree>
    <p:extLst>
      <p:ext uri="{BB962C8B-B14F-4D97-AF65-F5344CB8AC3E}">
        <p14:creationId xmlns:p14="http://schemas.microsoft.com/office/powerpoint/2010/main" val="355302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0A886-C5B4-4F62-A94E-2313BACC5CA1}"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FB725-772C-4AC6-A71A-0151368EFD5C}" type="slidenum">
              <a:rPr lang="en-US" smtClean="0"/>
              <a:t>‹#›</a:t>
            </a:fld>
            <a:endParaRPr lang="en-US"/>
          </a:p>
        </p:txBody>
      </p:sp>
    </p:spTree>
    <p:extLst>
      <p:ext uri="{BB962C8B-B14F-4D97-AF65-F5344CB8AC3E}">
        <p14:creationId xmlns:p14="http://schemas.microsoft.com/office/powerpoint/2010/main" val="305128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0A886-C5B4-4F62-A94E-2313BACC5CA1}"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FB725-772C-4AC6-A71A-0151368EFD5C}" type="slidenum">
              <a:rPr lang="en-US" smtClean="0"/>
              <a:t>‹#›</a:t>
            </a:fld>
            <a:endParaRPr lang="en-US"/>
          </a:p>
        </p:txBody>
      </p:sp>
    </p:spTree>
    <p:extLst>
      <p:ext uri="{BB962C8B-B14F-4D97-AF65-F5344CB8AC3E}">
        <p14:creationId xmlns:p14="http://schemas.microsoft.com/office/powerpoint/2010/main" val="429259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0A886-C5B4-4F62-A94E-2313BACC5CA1}" type="datetimeFigureOut">
              <a:rPr lang="en-US" smtClean="0"/>
              <a:t>5/17/2020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FB725-772C-4AC6-A71A-0151368EFD5C}" type="slidenum">
              <a:rPr lang="en-US" smtClean="0"/>
              <a:t>‹#›</a:t>
            </a:fld>
            <a:endParaRPr lang="en-US"/>
          </a:p>
        </p:txBody>
      </p:sp>
    </p:spTree>
    <p:extLst>
      <p:ext uri="{BB962C8B-B14F-4D97-AF65-F5344CB8AC3E}">
        <p14:creationId xmlns:p14="http://schemas.microsoft.com/office/powerpoint/2010/main" val="314512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Autofit/>
          </a:bodyPr>
          <a:lstStyle/>
          <a:p>
            <a:r>
              <a:rPr lang="en-US" sz="5000" dirty="0"/>
              <a:t>A</a:t>
            </a:r>
            <a:r>
              <a:rPr lang="en-US" sz="5000" dirty="0" smtClean="0"/>
              <a:t>nalysis of </a:t>
            </a:r>
            <a:br>
              <a:rPr lang="en-US" sz="5000" dirty="0" smtClean="0"/>
            </a:br>
            <a:r>
              <a:rPr lang="en-US" sz="5000" dirty="0" smtClean="0"/>
              <a:t>Dow Jones Industrial Average</a:t>
            </a:r>
            <a:endParaRPr lang="en-US" sz="5000" dirty="0"/>
          </a:p>
        </p:txBody>
      </p:sp>
      <p:sp>
        <p:nvSpPr>
          <p:cNvPr id="3" name="Subtitle 2"/>
          <p:cNvSpPr>
            <a:spLocks noGrp="1"/>
          </p:cNvSpPr>
          <p:nvPr>
            <p:ph type="subTitle" idx="1"/>
          </p:nvPr>
        </p:nvSpPr>
        <p:spPr>
          <a:xfrm>
            <a:off x="457200" y="3200400"/>
            <a:ext cx="8458200" cy="3200400"/>
          </a:xfrm>
        </p:spPr>
        <p:txBody>
          <a:bodyPr>
            <a:normAutofit/>
          </a:bodyPr>
          <a:lstStyle/>
          <a:p>
            <a:endParaRPr lang="en-US" sz="2500" dirty="0"/>
          </a:p>
          <a:p>
            <a:r>
              <a:rPr lang="en-US" sz="2500" dirty="0" err="1" smtClean="0"/>
              <a:t>Mushka</a:t>
            </a:r>
            <a:r>
              <a:rPr lang="en-US" sz="2500" dirty="0" smtClean="0"/>
              <a:t> </a:t>
            </a:r>
            <a:r>
              <a:rPr lang="en-US" sz="2500" dirty="0" err="1" smtClean="0"/>
              <a:t>Liberow</a:t>
            </a:r>
            <a:endParaRPr lang="en-US" sz="2500" dirty="0" smtClean="0"/>
          </a:p>
          <a:p>
            <a:r>
              <a:rPr lang="en-US" sz="2000" dirty="0" smtClean="0"/>
              <a:t>Baruch College</a:t>
            </a:r>
          </a:p>
          <a:p>
            <a:r>
              <a:rPr lang="en-US" sz="2000" dirty="0" smtClean="0"/>
              <a:t>Spring </a:t>
            </a:r>
            <a:r>
              <a:rPr lang="en-US" sz="2000" dirty="0" smtClean="0"/>
              <a:t>2020</a:t>
            </a:r>
          </a:p>
          <a:p>
            <a:endParaRPr lang="en-US" sz="2000" dirty="0" smtClean="0"/>
          </a:p>
          <a:p>
            <a:endParaRPr lang="en-US" sz="1200" b="1" dirty="0" smtClean="0"/>
          </a:p>
          <a:p>
            <a:endParaRPr lang="en-US" sz="1200" b="1" dirty="0"/>
          </a:p>
          <a:p>
            <a:r>
              <a:rPr lang="en-US" sz="1200" b="1" dirty="0" smtClean="0"/>
              <a:t>Citation</a:t>
            </a:r>
            <a:endParaRPr lang="en-US" sz="1200" dirty="0"/>
          </a:p>
          <a:p>
            <a:r>
              <a:rPr lang="en-US" sz="1200" dirty="0"/>
              <a:t>Samuel H. Williamson, "Daily Closing Values of the DJA in the United States, 1885 to Present</a:t>
            </a:r>
            <a:r>
              <a:rPr lang="en-US" sz="1200" dirty="0" smtClean="0"/>
              <a:t>,“ </a:t>
            </a:r>
            <a:r>
              <a:rPr lang="en-US" sz="1200" dirty="0" err="1" smtClean="0"/>
              <a:t>MeasuringWorth</a:t>
            </a:r>
            <a:r>
              <a:rPr lang="en-US" sz="1200" dirty="0"/>
              <a:t>, 2020</a:t>
            </a:r>
            <a:br>
              <a:rPr lang="en-US" sz="1200" dirty="0"/>
            </a:br>
            <a:r>
              <a:rPr lang="en-US" sz="1200" dirty="0"/>
              <a:t>URL: http://www.measuringworth.com/DJA/</a:t>
            </a:r>
          </a:p>
          <a:p>
            <a:endParaRPr lang="en-US" sz="2000" dirty="0" smtClean="0"/>
          </a:p>
          <a:p>
            <a:endParaRPr lang="en-US" sz="2000" dirty="0"/>
          </a:p>
          <a:p>
            <a:endParaRPr lang="en-US" sz="2000" dirty="0" smtClean="0"/>
          </a:p>
          <a:p>
            <a:endParaRPr lang="en-US" sz="2000" dirty="0"/>
          </a:p>
        </p:txBody>
      </p:sp>
    </p:spTree>
    <p:extLst>
      <p:ext uri="{BB962C8B-B14F-4D97-AF65-F5344CB8AC3E}">
        <p14:creationId xmlns:p14="http://schemas.microsoft.com/office/powerpoint/2010/main" val="907407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52550"/>
            <a:ext cx="8838247"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1257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 y="1428750"/>
            <a:ext cx="8838248"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557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01" y="1295400"/>
            <a:ext cx="8523999"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9635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77" y="1504950"/>
            <a:ext cx="8681123"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85800" y="609600"/>
            <a:ext cx="7696200" cy="369332"/>
          </a:xfrm>
          <a:prstGeom prst="rect">
            <a:avLst/>
          </a:prstGeom>
          <a:noFill/>
        </p:spPr>
        <p:txBody>
          <a:bodyPr wrap="square" rtlCol="0">
            <a:spAutoFit/>
          </a:bodyPr>
          <a:lstStyle/>
          <a:p>
            <a:pPr algn="ctr"/>
            <a:r>
              <a:rPr lang="en-US" dirty="0" smtClean="0"/>
              <a:t>Estimated Importance of Coefficients Using Bootstrapped Errors</a:t>
            </a:r>
            <a:endParaRPr lang="en-US" dirty="0"/>
          </a:p>
        </p:txBody>
      </p:sp>
    </p:spTree>
    <p:extLst>
      <p:ext uri="{BB962C8B-B14F-4D97-AF65-F5344CB8AC3E}">
        <p14:creationId xmlns:p14="http://schemas.microsoft.com/office/powerpoint/2010/main" val="219437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6" y="1066800"/>
            <a:ext cx="8877528"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016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7467600" cy="1477328"/>
          </a:xfrm>
          <a:prstGeom prst="rect">
            <a:avLst/>
          </a:prstGeom>
          <a:noFill/>
        </p:spPr>
        <p:txBody>
          <a:bodyPr wrap="square" rtlCol="0">
            <a:spAutoFit/>
          </a:bodyPr>
          <a:lstStyle/>
          <a:p>
            <a:pPr algn="ctr"/>
            <a:r>
              <a:rPr lang="en-US" dirty="0" smtClean="0"/>
              <a:t>Summary of Run Time</a:t>
            </a:r>
          </a:p>
          <a:p>
            <a:pPr algn="ctr"/>
            <a:endParaRPr lang="en-US" dirty="0"/>
          </a:p>
          <a:p>
            <a:pPr algn="ctr"/>
            <a:endParaRPr lang="en-US" dirty="0" smtClean="0"/>
          </a:p>
          <a:p>
            <a:pPr algn="ctr"/>
            <a:endParaRPr lang="en-US" dirty="0"/>
          </a:p>
          <a:p>
            <a:pPr marL="285750" indent="-285750">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471303"/>
              </p:ext>
            </p:extLst>
          </p:nvPr>
        </p:nvGraphicFramePr>
        <p:xfrm>
          <a:off x="1524000" y="1143000"/>
          <a:ext cx="6096000" cy="1483360"/>
        </p:xfrm>
        <a:graphic>
          <a:graphicData uri="http://schemas.openxmlformats.org/drawingml/2006/table">
            <a:tbl>
              <a:tblPr firstCol="1" bandRow="1">
                <a:tableStyleId>{5C22544A-7EE6-4342-B048-85BDC9FD1C3A}</a:tableStyleId>
              </a:tblPr>
              <a:tblGrid>
                <a:gridCol w="3048000"/>
                <a:gridCol w="3048000"/>
              </a:tblGrid>
              <a:tr h="370840">
                <a:tc>
                  <a:txBody>
                    <a:bodyPr/>
                    <a:lstStyle/>
                    <a:p>
                      <a:r>
                        <a:rPr lang="en-US" sz="1200" dirty="0" smtClean="0"/>
                        <a:t>Lasso</a:t>
                      </a:r>
                      <a:endParaRPr lang="en-US" sz="1200" dirty="0"/>
                    </a:p>
                  </a:txBody>
                  <a:tcPr/>
                </a:tc>
                <a:tc>
                  <a:txBody>
                    <a:bodyPr/>
                    <a:lstStyle/>
                    <a:p>
                      <a:r>
                        <a:rPr lang="en-US" sz="1200" dirty="0" smtClean="0">
                          <a:effectLst/>
                        </a:rPr>
                        <a:t>0.1538689</a:t>
                      </a:r>
                      <a:endParaRPr lang="en-US" sz="1200" dirty="0"/>
                    </a:p>
                  </a:txBody>
                  <a:tcPr/>
                </a:tc>
              </a:tr>
              <a:tr h="370840">
                <a:tc>
                  <a:txBody>
                    <a:bodyPr/>
                    <a:lstStyle/>
                    <a:p>
                      <a:r>
                        <a:rPr lang="en-US" sz="1200" dirty="0" smtClean="0"/>
                        <a:t>Elastic Net</a:t>
                      </a:r>
                      <a:endParaRPr lang="en-US" sz="1200" dirty="0"/>
                    </a:p>
                  </a:txBody>
                  <a:tcPr/>
                </a:tc>
                <a:tc>
                  <a:txBody>
                    <a:bodyPr/>
                    <a:lstStyle/>
                    <a:p>
                      <a:r>
                        <a:rPr lang="en-US" sz="1200" dirty="0" smtClean="0">
                          <a:effectLst/>
                        </a:rPr>
                        <a:t>0.1508386</a:t>
                      </a:r>
                      <a:endParaRPr lang="en-US" sz="1200" dirty="0"/>
                    </a:p>
                  </a:txBody>
                  <a:tcPr/>
                </a:tc>
              </a:tr>
              <a:tr h="370840">
                <a:tc>
                  <a:txBody>
                    <a:bodyPr/>
                    <a:lstStyle/>
                    <a:p>
                      <a:r>
                        <a:rPr lang="en-US" sz="1200" dirty="0" smtClean="0"/>
                        <a:t>Ridge</a:t>
                      </a:r>
                      <a:endParaRPr lang="en-US" sz="1200" dirty="0"/>
                    </a:p>
                  </a:txBody>
                  <a:tcPr/>
                </a:tc>
                <a:tc>
                  <a:txBody>
                    <a:bodyPr/>
                    <a:lstStyle/>
                    <a:p>
                      <a:r>
                        <a:rPr lang="en-US" sz="1200" dirty="0" smtClean="0">
                          <a:effectLst/>
                        </a:rPr>
                        <a:t>0.1316075</a:t>
                      </a:r>
                      <a:endParaRPr lang="en-US" sz="1200" dirty="0"/>
                    </a:p>
                  </a:txBody>
                  <a:tcPr/>
                </a:tc>
              </a:tr>
              <a:tr h="370840">
                <a:tc>
                  <a:txBody>
                    <a:bodyPr/>
                    <a:lstStyle/>
                    <a:p>
                      <a:r>
                        <a:rPr lang="en-US" sz="1200" dirty="0" smtClean="0"/>
                        <a:t>Random Forest</a:t>
                      </a:r>
                      <a:endParaRPr lang="en-US" sz="1200" dirty="0"/>
                    </a:p>
                  </a:txBody>
                  <a:tcPr/>
                </a:tc>
                <a:tc>
                  <a:txBody>
                    <a:bodyPr/>
                    <a:lstStyle/>
                    <a:p>
                      <a:r>
                        <a:rPr lang="en-US" sz="1200" dirty="0" smtClean="0">
                          <a:effectLst/>
                        </a:rPr>
                        <a:t>1.309195</a:t>
                      </a:r>
                      <a:endParaRPr lang="en-US" sz="1200" dirty="0"/>
                    </a:p>
                  </a:txBody>
                  <a:tcPr/>
                </a:tc>
              </a:tr>
            </a:tbl>
          </a:graphicData>
        </a:graphic>
      </p:graphicFrame>
      <p:sp>
        <p:nvSpPr>
          <p:cNvPr id="6" name="TextBox 5"/>
          <p:cNvSpPr txBox="1"/>
          <p:nvPr/>
        </p:nvSpPr>
        <p:spPr>
          <a:xfrm>
            <a:off x="1600200" y="2971800"/>
            <a:ext cx="6096000" cy="923330"/>
          </a:xfrm>
          <a:prstGeom prst="rect">
            <a:avLst/>
          </a:prstGeom>
          <a:noFill/>
        </p:spPr>
        <p:txBody>
          <a:bodyPr wrap="square" rtlCol="0">
            <a:spAutoFit/>
          </a:bodyPr>
          <a:lstStyle/>
          <a:p>
            <a:pPr algn="ctr"/>
            <a:r>
              <a:rPr lang="en-US" dirty="0" smtClean="0"/>
              <a:t>Summary of Performance</a:t>
            </a:r>
          </a:p>
          <a:p>
            <a:pPr algn="ctr"/>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49863167"/>
              </p:ext>
            </p:extLst>
          </p:nvPr>
        </p:nvGraphicFramePr>
        <p:xfrm>
          <a:off x="1524000" y="3429000"/>
          <a:ext cx="6096000" cy="2743200"/>
        </p:xfrm>
        <a:graphic>
          <a:graphicData uri="http://schemas.openxmlformats.org/drawingml/2006/table">
            <a:tbl>
              <a:tblPr firstCol="1" bandRow="1">
                <a:tableStyleId>{5C22544A-7EE6-4342-B048-85BDC9FD1C3A}</a:tableStyleId>
              </a:tblPr>
              <a:tblGrid>
                <a:gridCol w="3048000"/>
                <a:gridCol w="3048000"/>
              </a:tblGrid>
              <a:tr h="370840">
                <a:tc>
                  <a:txBody>
                    <a:bodyPr/>
                    <a:lstStyle/>
                    <a:p>
                      <a:r>
                        <a:rPr lang="en-US" sz="1200" baseline="0" dirty="0" smtClean="0"/>
                        <a:t>Boxplots of R^2 Errors</a:t>
                      </a:r>
                      <a:endParaRPr lang="en-US" sz="1200" dirty="0"/>
                    </a:p>
                  </a:txBody>
                  <a:tcPr/>
                </a:tc>
                <a:tc>
                  <a:txBody>
                    <a:bodyPr/>
                    <a:lstStyle/>
                    <a:p>
                      <a:r>
                        <a:rPr lang="en-US" sz="1200" dirty="0" smtClean="0"/>
                        <a:t>Random Forest</a:t>
                      </a:r>
                      <a:r>
                        <a:rPr lang="en-US" sz="1200" baseline="0" dirty="0" smtClean="0"/>
                        <a:t> preforms best on train data, but is only slightly better than Lasso and Elastic net on test data.</a:t>
                      </a:r>
                      <a:endParaRPr lang="en-US" sz="1200" dirty="0"/>
                    </a:p>
                  </a:txBody>
                  <a:tcPr/>
                </a:tc>
              </a:tr>
              <a:tr h="370840">
                <a:tc>
                  <a:txBody>
                    <a:bodyPr/>
                    <a:lstStyle/>
                    <a:p>
                      <a:r>
                        <a:rPr lang="en-US" sz="1200" baseline="0" dirty="0" smtClean="0"/>
                        <a:t>Number of Predictors Used in each Model, and Their Estimated Importance</a:t>
                      </a:r>
                    </a:p>
                  </a:txBody>
                  <a:tcPr/>
                </a:tc>
                <a:tc>
                  <a:txBody>
                    <a:bodyPr/>
                    <a:lstStyle/>
                    <a:p>
                      <a:r>
                        <a:rPr lang="en-US" sz="1200" dirty="0" smtClean="0"/>
                        <a:t>Lasso and Elastic</a:t>
                      </a:r>
                      <a:r>
                        <a:rPr lang="en-US" sz="1200" baseline="0" dirty="0" smtClean="0"/>
                        <a:t> Net primarily use the first two predictors with almost the same weights, Ridge uses all forty, and Random Forest uses most, giving highest importance to the first four and somewhat less to the others.</a:t>
                      </a:r>
                      <a:endParaRPr lang="en-US" sz="1200" dirty="0"/>
                    </a:p>
                  </a:txBody>
                  <a:tcPr/>
                </a:tc>
              </a:tr>
              <a:tr h="370840">
                <a:tc>
                  <a:txBody>
                    <a:bodyPr/>
                    <a:lstStyle/>
                    <a:p>
                      <a:r>
                        <a:rPr lang="en-US" sz="1200" dirty="0" smtClean="0"/>
                        <a:t>Boxplots of</a:t>
                      </a:r>
                      <a:r>
                        <a:rPr lang="en-US" sz="1200" baseline="0" dirty="0" smtClean="0"/>
                        <a:t> </a:t>
                      </a:r>
                      <a:r>
                        <a:rPr lang="en-US" sz="1200" dirty="0" smtClean="0"/>
                        <a:t>Residuals</a:t>
                      </a:r>
                      <a:endParaRPr lang="en-US" sz="1200" dirty="0"/>
                    </a:p>
                  </a:txBody>
                  <a:tcPr/>
                </a:tc>
                <a:tc>
                  <a:txBody>
                    <a:bodyPr/>
                    <a:lstStyle/>
                    <a:p>
                      <a:r>
                        <a:rPr lang="en-US" sz="1200" dirty="0" smtClean="0"/>
                        <a:t>Random Forest</a:t>
                      </a:r>
                      <a:r>
                        <a:rPr lang="en-US" sz="1200" baseline="0" dirty="0" smtClean="0"/>
                        <a:t> outperforms all models on the train data, but nearly tie with Lasso and Elastic Net on test data. </a:t>
                      </a:r>
                      <a:endParaRPr lang="en-US" sz="1200" dirty="0"/>
                    </a:p>
                  </a:txBody>
                  <a:tcPr/>
                </a:tc>
              </a:tr>
              <a:tr h="370840">
                <a:tc>
                  <a:txBody>
                    <a:bodyPr/>
                    <a:lstStyle/>
                    <a:p>
                      <a:r>
                        <a:rPr lang="en-US" sz="1200" dirty="0" smtClean="0"/>
                        <a:t>Run</a:t>
                      </a:r>
                      <a:r>
                        <a:rPr lang="en-US" sz="1200" baseline="0" dirty="0" smtClean="0"/>
                        <a:t> Time</a:t>
                      </a:r>
                      <a:endParaRPr lang="en-US" sz="1200" dirty="0"/>
                    </a:p>
                  </a:txBody>
                  <a:tcPr/>
                </a:tc>
                <a:tc>
                  <a:txBody>
                    <a:bodyPr/>
                    <a:lstStyle/>
                    <a:p>
                      <a:r>
                        <a:rPr lang="en-US" sz="1200" dirty="0" smtClean="0"/>
                        <a:t>Lasso, Elastic Net and Ridge have</a:t>
                      </a:r>
                      <a:r>
                        <a:rPr lang="en-US" sz="1200" baseline="0" dirty="0" smtClean="0"/>
                        <a:t> comparably short run times.</a:t>
                      </a:r>
                      <a:endParaRPr lang="en-US" sz="1200" dirty="0"/>
                    </a:p>
                  </a:txBody>
                  <a:tcPr/>
                </a:tc>
              </a:tr>
            </a:tbl>
          </a:graphicData>
        </a:graphic>
      </p:graphicFrame>
    </p:spTree>
    <p:extLst>
      <p:ext uri="{BB962C8B-B14F-4D97-AF65-F5344CB8AC3E}">
        <p14:creationId xmlns:p14="http://schemas.microsoft.com/office/powerpoint/2010/main" val="2663050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2836</TotalTime>
  <Words>174</Words>
  <Application>Microsoft Office PowerPoint</Application>
  <PresentationFormat>On-screen Show (4:3)</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Analysis of  Dow Jones Industrial Average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Dow Jones Industrial Average</dc:title>
  <dc:creator>Aron</dc:creator>
  <cp:lastModifiedBy>Aron</cp:lastModifiedBy>
  <cp:revision>18</cp:revision>
  <dcterms:created xsi:type="dcterms:W3CDTF">2020-05-15T18:42:35Z</dcterms:created>
  <dcterms:modified xsi:type="dcterms:W3CDTF">2020-05-18T01:37:53Z</dcterms:modified>
</cp:coreProperties>
</file>