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5" r:id="rId3"/>
    <p:sldId id="268" r:id="rId4"/>
    <p:sldId id="261" r:id="rId5"/>
    <p:sldId id="262" r:id="rId6"/>
    <p:sldId id="285" r:id="rId7"/>
    <p:sldId id="275" r:id="rId8"/>
    <p:sldId id="284" r:id="rId9"/>
    <p:sldId id="280" r:id="rId10"/>
    <p:sldId id="283" r:id="rId11"/>
    <p:sldId id="277" r:id="rId1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050"/>
    <a:srgbClr val="FAA41F"/>
    <a:srgbClr val="433D66"/>
    <a:srgbClr val="3E3A63"/>
    <a:srgbClr val="21294D"/>
    <a:srgbClr val="FF6247"/>
    <a:srgbClr val="A3BEBE"/>
    <a:srgbClr val="2B3C62"/>
    <a:srgbClr val="F3FAF4"/>
    <a:srgbClr val="C8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82680" autoAdjust="0"/>
  </p:normalViewPr>
  <p:slideViewPr>
    <p:cSldViewPr snapToGrid="0">
      <p:cViewPr varScale="1">
        <p:scale>
          <a:sx n="68" d="100"/>
          <a:sy n="68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74DE2D-72B4-FCA5-5583-BFF98CC98C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6A68E-9A9A-85A2-3D92-63119331EC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CBFD9-DC90-6846-B0C1-C2177008BE9B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631E4-CCED-FD2C-3D9F-623A410868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00EBA-D276-A890-9A29-BCC8B6B37A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89CF7-A624-5D4C-96F1-242CACFBDED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742609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21:46:15.59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0,'7943'0'0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21:51:31.766"/>
    </inkml:context>
    <inkml:brush xml:id="br0">
      <inkml:brushProperty name="width" value="0.4" units="cm"/>
      <inkml:brushProperty name="height" value="0.8" units="cm"/>
      <inkml:brushProperty name="color" value="#D1BEB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0,'10274'0'0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21:52:33.920"/>
    </inkml:context>
    <inkml:brush xml:id="br0">
      <inkml:brushProperty name="width" value="0.4" units="cm"/>
      <inkml:brushProperty name="height" value="0.8" units="cm"/>
      <inkml:brushProperty name="color" value="#B7D7B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0,'1688'0'0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21:52:39.844"/>
    </inkml:context>
    <inkml:brush xml:id="br0">
      <inkml:brushProperty name="width" value="0.4" units="cm"/>
      <inkml:brushProperty name="height" value="0.8" units="cm"/>
      <inkml:brushProperty name="color" value="#B7D7B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0,'10937'0'0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21:47:12.396"/>
    </inkml:context>
    <inkml:brush xml:id="br0">
      <inkml:brushProperty name="width" value="0.4" units="cm"/>
      <inkml:brushProperty name="height" value="0.8" units="cm"/>
      <inkml:brushProperty name="color" value="#AAD6E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0,'8284'0'0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21:47:18.646"/>
    </inkml:context>
    <inkml:brush xml:id="br0">
      <inkml:brushProperty name="width" value="0.4" units="cm"/>
      <inkml:brushProperty name="height" value="0.8" units="cm"/>
      <inkml:brushProperty name="color" value="#AAD6E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0,'7223'0'0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21:47:29.016"/>
    </inkml:context>
    <inkml:brush xml:id="br0">
      <inkml:brushProperty name="width" value="0.4" units="cm"/>
      <inkml:brushProperty name="height" value="0.8" units="cm"/>
      <inkml:brushProperty name="color" value="#AAD6E4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 0,'10425'-38'0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21:50:40.422"/>
    </inkml:context>
    <inkml:brush xml:id="br0">
      <inkml:brushProperty name="width" value="0.4" units="cm"/>
      <inkml:brushProperty name="height" value="0.8" units="cm"/>
      <inkml:brushProperty name="color" value="#D1BEB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0,'7317'38'0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21:50:55.864"/>
    </inkml:context>
    <inkml:brush xml:id="br0">
      <inkml:brushProperty name="width" value="0.4" units="cm"/>
      <inkml:brushProperty name="height" value="0.8" units="cm"/>
      <inkml:brushProperty name="color" value="#D1BEB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0,'10596'56'0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21:51:03.747"/>
    </inkml:context>
    <inkml:brush xml:id="br0">
      <inkml:brushProperty name="width" value="0.4" units="cm"/>
      <inkml:brushProperty name="height" value="0.8" units="cm"/>
      <inkml:brushProperty name="color" value="#D1BEB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0,'2824'0'0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21:51:11.871"/>
    </inkml:context>
    <inkml:brush xml:id="br0">
      <inkml:brushProperty name="width" value="0.4" units="cm"/>
      <inkml:brushProperty name="height" value="0.8" units="cm"/>
      <inkml:brushProperty name="color" value="#D1BEB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0,'10275'0'0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21:51:21.695"/>
    </inkml:context>
    <inkml:brush xml:id="br0">
      <inkml:brushProperty name="width" value="0.4" units="cm"/>
      <inkml:brushProperty name="height" value="0.8" units="cm"/>
      <inkml:brushProperty name="color" value="#D1BEB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0,'10274'19'0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214C3-6043-3847-A647-EFE3F5B26C29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0608-CA92-A740-A869-6521E07EBFE4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6212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am the Lead Software Engineer for the Biodiversity Heritage Library, since 2007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will be talking about BHL’s process for exchanging persistent identifiers between BHL and Wikidata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to cover this material quickly, but links to this presentation and helpful code samples will be provided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0608-CA92-A740-A869-6521E07EBFE4}" type="slidenum">
              <a:rPr lang="en-CO" smtClean="0"/>
              <a:t>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7865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EC369-52F6-E856-27C2-861726CA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C9B6E-13AA-7A68-7B21-22D9B0EC3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E1D407-6B26-B5F8-2C36-F199674BB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 benefits have we seen?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workflow is repeatable and adaptable: query, compare, update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65,000 new identifiers were added to BHL.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Almost 8,000 BHL identifiers were added to Wikidata.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Discoverability and trust in the data are improved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identifiers are also available via Wikidata SPARQL queries and BHL APIs and exports, improving machine interfaces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quality issues are now easier to identify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FB698-3DBD-FBA6-2F9D-893CF40F8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0608-CA92-A740-A869-6521E07EBFE4}" type="slidenum">
              <a:rPr lang="en-CO" smtClean="0"/>
              <a:t>10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9378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7BAF8-DC87-D4B9-130D-328A22388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3DFE3-8BD2-F724-D8AA-DADE7C1D70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91D71-3D21-E461-7146-310ED3177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your time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final slide includes links to the tools that were discussed, as well as more in-depth information about these topics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link includes the slides for this presentations, example SPARQL queries, and source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support BHL!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9D7CB-09AE-55AF-D033-DA2028260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0608-CA92-A740-A869-6521E07EBFE4}" type="slidenum">
              <a:rPr lang="en-CO" smtClean="0"/>
              <a:t>11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470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BEF11-A49A-7BCC-A886-144097DD2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85F3A-A44B-57D3-8C63-48D9F5585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B6788-BF6F-70AD-C6BA-5E6328CD8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Hopefully most are aware of what BHL is and does, but here is a quick reminder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BHL is the world’s largest open access digital library for biodiversity literature and archives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BHL operates as a global consortium of natural history, botanical and national libraries that work together to digitize their library collections and make them freely available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BHL is a key component of the core infrastructure for biodiversity research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BHL provides a range of services, data exports, and APIs that allow researchers to download content, harvest source data files, and reuse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178E4-B2AD-95AD-32F2-9D7C4C5C9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0608-CA92-A740-A869-6521E07EBFE4}" type="slidenum">
              <a:rPr lang="en-CO" smtClean="0"/>
              <a:t>2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4699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10A4A-C305-D4BC-7F96-0D1F8EF73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F745F-628B-BD1E-84B2-CE3632E46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1F257-EC74-44FD-4C15-F7D47B3A8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Wikidata is a free and open knowledge base, editable by both humans and machines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Wikidata acts as central storage for the structured data of its Wikimedia sister projects, and provides support to many other non-Wikimedia sites and services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is available under a free license, can be exported using standard formats, and can be interlinked to other open data sets on the linked data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hub for persistent identifiers across diverse domains -&gt; the most relevant for BHL are publications (monographs, journals, and individual articles), authors, and scientific names</a:t>
            </a:r>
            <a:endParaRPr lang="en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F64DD-8D54-F0A2-62D8-64E3630EE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0608-CA92-A740-A869-6521E07EBFE4}" type="slidenum">
              <a:rPr lang="en-CO" smtClean="0"/>
              <a:t>3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2946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73C9A-F090-C287-08BD-A87E5EAAE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B85B5-C18C-A58D-02DB-9A9DEB2D7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44CC4-E6B1-B9D4-77C3-09D5B32F0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exchange identifiers between BHL and Wikidata to: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additional human-curated metadata to each platform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Strengthen connections across biodiversity data infrastructures.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Enhance discoverability of biodiversity literature -&gt; Identifiers provide unambiguous references to entities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curation and corrections easier.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 metadata quality in both platforms.</a:t>
            </a:r>
          </a:p>
          <a:p>
            <a:pPr marL="0" lvl="0" indent="0">
              <a:buFont typeface="Arial" panose="020B0604020202020204" pitchFamily="34" charset="0"/>
              <a:buNone/>
            </a:pP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same workflow could help other systems integrate with Wikidata.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5427C-D2BD-804B-4AED-02D7E162B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0608-CA92-A740-A869-6521E07EBFE4}" type="slidenum">
              <a:rPr lang="en-CO" smtClean="0"/>
              <a:t>4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16673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6EA35-7A04-9E14-72AD-1901083E1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FC3B7-48E0-9124-8122-883474DB0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D9DD99-DE1D-58F6-837C-B5E7434E7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SPARQL queries to extract data related to BHL entities from Wikidata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data into BHL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from BHL identifiers that need to be manually curated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Identifiers missing from Wikidata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Identifiers with irregularities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Volunteers examine identifiers extracted from BHL and apply changes to Wikidata and BHL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F937F-0A30-FE79-1108-E2C11EA27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0608-CA92-A740-A869-6521E07EBFE4}" type="slidenum">
              <a:rPr lang="en-CO" smtClean="0"/>
              <a:t>5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2297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21A46-3B68-2F6B-5D6F-0DC87037A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389CD6-F27B-0142-A8EB-A289078AC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2E328-734D-E04B-EBBD-7F9D69160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SPARQL is a query language for data represented in the Resource Description Framework (RDF) format, which is used by Wikidata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SPARQL is similar to SQL; if you have relational database experience you will find it familiar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Wikidata Query Service (WQS) provides an online workspace for crafting and executing SPARQL queries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 templates and tutorials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exporting query results in multiple formats (JSON, XML, TSV, CSV, and others)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Generates code to run queries (Python, Java,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Javscript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R, and others)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screenshot shown here shows a SPARQL query in the Wikidata Query Service workspace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growth, Wikidata has split their data store into two separate graphs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 need to query both graphs to find all relevant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 approach is to use a federated query to return data from both stores in one query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 to examples and additional supporting information will be provided</a:t>
            </a:r>
            <a:endParaRPr lang="en-CO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252BB-9568-AAB5-0B7B-3C3446E30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0608-CA92-A740-A869-6521E07EBFE4}" type="slidenum">
              <a:rPr lang="en-CO" smtClean="0"/>
              <a:t>6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10706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4797D-EAA7-EC3A-8D6F-A4262DE03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37B649-7FCE-F918-7980-90A4F1A55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A074E-9D2B-E442-BB51-B0BAE6D5C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is a SPARQL example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returns a list of Wikidata IDs, BHL Title IDs and two other related identifiers (OCLC number and DOI)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BHL Title ID is the key to matching these identifiers to entities within BHL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 wanting to perform a similar data harvesting process will need to find a similar “key” to matching entities in their own system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Parts of the query: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line shows that it returns a BHL Title ID, Wikidata Q ID, OCLC #, and DOI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section indicates the set of entities from which metadata will be returned; in this case Wikidata entries that have a BHL Title ID (P4327) -&gt; This is equivalent to the FROM portion of a SQL query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four lines are where the four distinct properties are requested; notice the Property IDs (P4327, P243, P356)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 we see the UNION statement, which indicates that this is a federated query; everything after that repeats the first query, but applies it to the scholarly graph</a:t>
            </a:r>
          </a:p>
          <a:p>
            <a:endParaRPr lang="en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32547-1FA3-9584-AC72-723BC0497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0608-CA92-A740-A869-6521E07EBFE4}" type="slidenum">
              <a:rPr lang="en-CO" smtClean="0"/>
              <a:t>7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11733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ED15D-B330-A173-FF13-60FBAEE4C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8EBB97-0B97-C94A-D638-FE80DFC8D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B50484-5FA6-66EC-EBAF-E9BB746AE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query results have been exported into a Tab-Separated-Value format – as shown here – they can be imported into BHL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BHL opted for a fully automated solution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simple workflow is: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 extracted identifiers to the identifiers already in BHL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to BHL any identifiers not found in BHL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creating similar process for your system, you may prefer a different workflow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it may make sense to include a manual review of the data before adding it to your system</a:t>
            </a:r>
            <a:endParaRPr lang="en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B2283-D553-FF9D-BAFB-87A0307F3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0608-CA92-A740-A869-6521E07EBFE4}" type="slidenum">
              <a:rPr lang="en-CO" smtClean="0"/>
              <a:t>8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72541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5D32A-54EF-A1A5-3CB2-27A649234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CFB2A-0D84-C52D-7C50-D9206545B0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514A15-4352-F90A-CB03-AAF8FB2E2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BHL is not just taking from Wikidata, it also contributes back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data is added to BHL, a report/download is produced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includes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BHL data missing from Wikidata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requiring curation: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example is a Wikidata ID attached to more than one BHL entity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Wikimedians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use of the report and Wikidata tools to apply changes to Wikidata and to investigate the anomalies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 they send issues back to BHL staff, so it becomes a collaborative feedback loop.</a:t>
            </a:r>
          </a:p>
          <a:p>
            <a:endParaRPr lang="en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93897-490F-6060-96D6-8FF85134A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0608-CA92-A740-A869-6521E07EBFE4}" type="slidenum">
              <a:rPr lang="en-CO" smtClean="0"/>
              <a:t>9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2275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A778-FA56-6B09-D9B8-6E57DE35E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5" y="1089025"/>
            <a:ext cx="10080625" cy="233997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  <a:endParaRPr lang="en-C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16C60-979F-BA32-8F18-A417C3BC1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5" y="3602038"/>
            <a:ext cx="10080625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AE91-C77F-7DF3-1DA8-E010A965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61E-6DEF-ED4D-882B-2ACB8ECE147C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CD38-C159-92E6-3FC2-997E5233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E789-F1D2-19E7-B564-3DE1F7B8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87E-911F-0C48-B759-389D4E6C8EBB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5267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A973-A8FD-A9E1-AFB5-672C5980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85F81-45B2-12D7-B691-EDF67B875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2C471-40F6-C432-9F95-3A13D9B5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61E-6DEF-ED4D-882B-2ACB8ECE147C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8653-86EA-8466-2A41-5257F82E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432CF-4480-0E22-D98D-0183AC7E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87E-911F-0C48-B759-389D4E6C8EBB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9250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CAC05-950E-9198-70AC-5EBAEACC4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AC48E-4630-41CA-3F74-C9C5C4440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942CD-4173-94F3-88C9-AE8B294B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61E-6DEF-ED4D-882B-2ACB8ECE147C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31CD7-68AD-43DC-5D4B-5F3878E9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CFD2A-B606-4447-8EAF-7773E9FA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87E-911F-0C48-B759-389D4E6C8EBB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363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7339-1807-081A-3FD8-3E3FED5A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7B97-3793-8DE9-3B70-5A8D4168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3B6D-3B2F-9062-35FB-C1EB5876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61E-6DEF-ED4D-882B-2ACB8ECE147C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1872-162D-5D90-C28A-E6F9BF00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0C6D7-0580-BA32-FF62-C45A03CBBE0C}"/>
              </a:ext>
            </a:extLst>
          </p:cNvPr>
          <p:cNvSpPr txBox="1"/>
          <p:nvPr userDrawn="1"/>
        </p:nvSpPr>
        <p:spPr>
          <a:xfrm>
            <a:off x="11472772" y="6276687"/>
            <a:ext cx="620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fld id="{46B301AA-6ED1-7248-8DF3-18113DA9F8BF}" type="slidenum">
              <a:rPr lang="en-US" sz="1800" b="1" smtClean="0">
                <a:solidFill>
                  <a:srgbClr val="21294D"/>
                </a:solidFill>
                <a:latin typeface="+mj-lt"/>
              </a:rPr>
              <a:t>‹#›</a:t>
            </a:fld>
            <a:endParaRPr lang="en-CO" sz="1800" b="1" dirty="0">
              <a:solidFill>
                <a:srgbClr val="21294D"/>
              </a:solidFill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4E2B1D-4CE7-FE65-9DD9-E3F07BA76AA7}"/>
              </a:ext>
            </a:extLst>
          </p:cNvPr>
          <p:cNvCxnSpPr>
            <a:cxnSpLocks/>
          </p:cNvCxnSpPr>
          <p:nvPr userDrawn="1"/>
        </p:nvCxnSpPr>
        <p:spPr>
          <a:xfrm>
            <a:off x="11472772" y="6366591"/>
            <a:ext cx="0" cy="1573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F62467-A55E-A59D-F200-C18DE3991EE0}"/>
              </a:ext>
            </a:extLst>
          </p:cNvPr>
          <p:cNvSpPr txBox="1"/>
          <p:nvPr userDrawn="1"/>
        </p:nvSpPr>
        <p:spPr>
          <a:xfrm>
            <a:off x="9312370" y="6276687"/>
            <a:ext cx="2129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b="1" dirty="0">
                <a:solidFill>
                  <a:srgbClr val="21294D"/>
                </a:solidFill>
                <a:latin typeface="+mj-lt"/>
              </a:rPr>
              <a:t>LIVING DATA 2025</a:t>
            </a:r>
            <a:endParaRPr lang="en-CO" sz="1800" b="1" dirty="0">
              <a:solidFill>
                <a:srgbClr val="2129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80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E571-592C-A38A-A981-8ED27241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006C3-CFC7-E326-A35F-C958AB34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8A50E-EC51-2D31-4974-F4F34392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61E-6DEF-ED4D-882B-2ACB8ECE147C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F1BF-131A-AABE-B15B-9EDD55A0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184C1-C88E-2F2A-5973-F10F70CE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87E-911F-0C48-B759-389D4E6C8EBB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6807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A284-BD5B-4E32-359E-2595447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61AA-22A1-EB37-08E9-312183EF2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0E111-FDB2-09F4-ECDF-AAC99E75D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3E2CB-82EF-869A-D2B4-28D81BD6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61E-6DEF-ED4D-882B-2ACB8ECE147C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76FC0-5786-29B6-E38E-05E0C339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DC26A-2EC8-D70C-88F5-17B5A8BD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87E-911F-0C48-B759-389D4E6C8EBB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1968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FB73-062E-0B24-1952-1F742086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DE680-CD6C-58EF-903B-A9D03BF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74F3-2457-6429-10E0-DEB664751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7723-5DE5-7717-7D10-3C312F451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A139F-EB4E-7AB4-23F9-383D6D883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44CBB-1363-5111-7571-E9923D58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61E-6DEF-ED4D-882B-2ACB8ECE147C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CCCC8-9EF1-9E51-189F-C632FECA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DEAE4-6768-B642-4E48-ADA40FE9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87E-911F-0C48-B759-389D4E6C8EBB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8314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6BD2-A526-68EC-6A9F-874F9B73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A2113-E558-E50E-6FAC-FDDB9A21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61E-6DEF-ED4D-882B-2ACB8ECE147C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32348-4526-3432-14E2-BAC83E09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F4A49-DFF2-9DC8-DAD7-D4137209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87E-911F-0C48-B759-389D4E6C8EBB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27412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A0D22-B310-B267-6D5C-9918B411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61E-6DEF-ED4D-882B-2ACB8ECE147C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C32C4-A81C-A5E8-9D0B-435FF561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90047-3DF7-8EFC-8FCE-33459873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87E-911F-0C48-B759-389D4E6C8EBB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20964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3C8B-8431-4C54-1317-DF0D1FDC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A9DE3-7592-8E45-9A32-725A6546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F1CFB-B4E3-295D-0910-A87AD1A03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1A264-A721-ACC9-E04C-009AE913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61E-6DEF-ED4D-882B-2ACB8ECE147C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F7FE-4EE3-9E3C-77DD-5E744676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B9D43-BB8F-1F6C-7BCD-655A5955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87E-911F-0C48-B759-389D4E6C8EBB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43599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F0BA-D5F2-B325-ED9E-617ACFD8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DB2BC-298F-B5BF-4A00-E38B90519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47CEC-F106-8EAD-15DD-7C8F5E0F5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7AABB-BC11-558C-F5B9-F5CF633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B61E-6DEF-ED4D-882B-2ACB8ECE147C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0DE9E-C7CE-7409-5D4F-74C64CC6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869CE-2FC5-5157-EC5D-9A294164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187E-911F-0C48-B759-389D4E6C8EBB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2975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E123D-E920-B489-AC1D-43AB783F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246170"/>
            <a:ext cx="11377613" cy="842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3F5D2-4DBB-38E4-8574-638AB334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482377"/>
            <a:ext cx="10515600" cy="422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O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36867-2ADB-050F-340F-EB8A23D1B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7375" y="6303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EB61E-6DEF-ED4D-882B-2ACB8ECE147C}" type="datetimeFigureOut">
              <a:rPr lang="en-CO" smtClean="0"/>
              <a:t>09/30/2025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0672-FE60-D624-D5E5-48B6FC512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0396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0428-AD0D-E4E5-4203-F1946E1B2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1788" y="63039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2187E-911F-0C48-B759-389D4E6C8EBB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3522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040606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F624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B3C6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F50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F505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F50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7537" userDrawn="1">
          <p15:clr>
            <a:srgbClr val="F26B43"/>
          </p15:clr>
        </p15:guide>
        <p15:guide id="4" orient="horz" pos="142" userDrawn="1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orient="horz" pos="686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18" Type="http://schemas.openxmlformats.org/officeDocument/2006/relationships/image" Target="../media/image1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17" Type="http://schemas.openxmlformats.org/officeDocument/2006/relationships/customXml" Target="../ink/ink8.xml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9.png"/><Relationship Id="rId10" Type="http://schemas.openxmlformats.org/officeDocument/2006/relationships/image" Target="../media/image13.png"/><Relationship Id="rId19" Type="http://schemas.openxmlformats.org/officeDocument/2006/relationships/customXml" Target="../ink/ink9.xml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Relationship Id="rId22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284B"/>
            </a:gs>
            <a:gs pos="98000">
              <a:srgbClr val="846692"/>
            </a:gs>
            <a:gs pos="62000">
              <a:srgbClr val="48406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23BC20C-6D12-9171-0AA8-5291E54B1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72" y="5235878"/>
            <a:ext cx="1501145" cy="14511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AC2EA-2FB4-8DFE-8D9D-065E9C88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93" y="1132862"/>
            <a:ext cx="8829634" cy="2679606"/>
          </a:xfrm>
        </p:spPr>
        <p:txBody>
          <a:bodyPr>
            <a:noAutofit/>
          </a:bodyPr>
          <a:lstStyle/>
          <a:p>
            <a:r>
              <a:rPr lang="en-US" sz="6300" dirty="0">
                <a:solidFill>
                  <a:schemeClr val="bg1"/>
                </a:solidFill>
                <a:latin typeface="+mn-lt"/>
              </a:rPr>
              <a:t>Linking Biodiversity Literature and Data</a:t>
            </a:r>
            <a:endParaRPr lang="en-CO" sz="6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8D3266E-67F6-2F86-D93B-4A4A238E4D50}"/>
              </a:ext>
            </a:extLst>
          </p:cNvPr>
          <p:cNvSpPr/>
          <p:nvPr/>
        </p:nvSpPr>
        <p:spPr>
          <a:xfrm>
            <a:off x="0" y="5749446"/>
            <a:ext cx="2240436" cy="788830"/>
          </a:xfrm>
          <a:custGeom>
            <a:avLst/>
            <a:gdLst>
              <a:gd name="connsiteX0" fmla="*/ 0 w 2968668"/>
              <a:gd name="connsiteY0" fmla="*/ 0 h 1045232"/>
              <a:gd name="connsiteX1" fmla="*/ 593217 w 2968668"/>
              <a:gd name="connsiteY1" fmla="*/ 0 h 1045232"/>
              <a:gd name="connsiteX2" fmla="*/ 826718 w 2968668"/>
              <a:gd name="connsiteY2" fmla="*/ 0 h 1045232"/>
              <a:gd name="connsiteX3" fmla="*/ 2513237 w 2968668"/>
              <a:gd name="connsiteY3" fmla="*/ 0 h 1045232"/>
              <a:gd name="connsiteX4" fmla="*/ 2968668 w 2968668"/>
              <a:gd name="connsiteY4" fmla="*/ 522616 h 1045232"/>
              <a:gd name="connsiteX5" fmla="*/ 2513237 w 2968668"/>
              <a:gd name="connsiteY5" fmla="*/ 1045232 h 1045232"/>
              <a:gd name="connsiteX6" fmla="*/ 826718 w 2968668"/>
              <a:gd name="connsiteY6" fmla="*/ 1045232 h 1045232"/>
              <a:gd name="connsiteX7" fmla="*/ 593217 w 2968668"/>
              <a:gd name="connsiteY7" fmla="*/ 1045232 h 1045232"/>
              <a:gd name="connsiteX8" fmla="*/ 0 w 2968668"/>
              <a:gd name="connsiteY8" fmla="*/ 1045232 h 104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8668" h="1045232">
                <a:moveTo>
                  <a:pt x="0" y="0"/>
                </a:moveTo>
                <a:lnTo>
                  <a:pt x="593217" y="0"/>
                </a:lnTo>
                <a:lnTo>
                  <a:pt x="826718" y="0"/>
                </a:lnTo>
                <a:lnTo>
                  <a:pt x="2513237" y="0"/>
                </a:lnTo>
                <a:cubicBezTo>
                  <a:pt x="2764740" y="0"/>
                  <a:pt x="2968668" y="233968"/>
                  <a:pt x="2968668" y="522616"/>
                </a:cubicBezTo>
                <a:cubicBezTo>
                  <a:pt x="2968668" y="811265"/>
                  <a:pt x="2764740" y="1045232"/>
                  <a:pt x="2513237" y="1045232"/>
                </a:cubicBezTo>
                <a:lnTo>
                  <a:pt x="826718" y="1045232"/>
                </a:lnTo>
                <a:lnTo>
                  <a:pt x="593217" y="1045232"/>
                </a:lnTo>
                <a:lnTo>
                  <a:pt x="0" y="10452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211C5-04FF-9FCF-6CEE-3DFC6750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14" y="5766349"/>
            <a:ext cx="1419015" cy="755024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CB727781-6272-DBE0-79A7-7330740DC2A7}"/>
              </a:ext>
            </a:extLst>
          </p:cNvPr>
          <p:cNvSpPr/>
          <p:nvPr/>
        </p:nvSpPr>
        <p:spPr>
          <a:xfrm rot="10800000">
            <a:off x="7925402" y="5749446"/>
            <a:ext cx="4266598" cy="788831"/>
          </a:xfrm>
          <a:custGeom>
            <a:avLst/>
            <a:gdLst>
              <a:gd name="connsiteX0" fmla="*/ 2997896 w 5653414"/>
              <a:gd name="connsiteY0" fmla="*/ 1045233 h 1045233"/>
              <a:gd name="connsiteX1" fmla="*/ 0 w 5653414"/>
              <a:gd name="connsiteY1" fmla="*/ 1045233 h 1045233"/>
              <a:gd name="connsiteX2" fmla="*/ 0 w 5653414"/>
              <a:gd name="connsiteY2" fmla="*/ 0 h 1045233"/>
              <a:gd name="connsiteX3" fmla="*/ 2684746 w 5653414"/>
              <a:gd name="connsiteY3" fmla="*/ 0 h 1045233"/>
              <a:gd name="connsiteX4" fmla="*/ 2997896 w 5653414"/>
              <a:gd name="connsiteY4" fmla="*/ 0 h 1045233"/>
              <a:gd name="connsiteX5" fmla="*/ 3277963 w 5653414"/>
              <a:gd name="connsiteY5" fmla="*/ 0 h 1045233"/>
              <a:gd name="connsiteX6" fmla="*/ 3511464 w 5653414"/>
              <a:gd name="connsiteY6" fmla="*/ 0 h 1045233"/>
              <a:gd name="connsiteX7" fmla="*/ 5197983 w 5653414"/>
              <a:gd name="connsiteY7" fmla="*/ 0 h 1045233"/>
              <a:gd name="connsiteX8" fmla="*/ 5653414 w 5653414"/>
              <a:gd name="connsiteY8" fmla="*/ 522616 h 1045233"/>
              <a:gd name="connsiteX9" fmla="*/ 5197983 w 5653414"/>
              <a:gd name="connsiteY9" fmla="*/ 1045232 h 1045233"/>
              <a:gd name="connsiteX10" fmla="*/ 3511464 w 5653414"/>
              <a:gd name="connsiteY10" fmla="*/ 1045232 h 1045233"/>
              <a:gd name="connsiteX11" fmla="*/ 3277963 w 5653414"/>
              <a:gd name="connsiteY11" fmla="*/ 1045232 h 1045233"/>
              <a:gd name="connsiteX12" fmla="*/ 2997896 w 5653414"/>
              <a:gd name="connsiteY12" fmla="*/ 1045232 h 104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53414" h="1045233">
                <a:moveTo>
                  <a:pt x="2997896" y="1045233"/>
                </a:moveTo>
                <a:lnTo>
                  <a:pt x="0" y="1045233"/>
                </a:lnTo>
                <a:lnTo>
                  <a:pt x="0" y="0"/>
                </a:lnTo>
                <a:lnTo>
                  <a:pt x="2684746" y="0"/>
                </a:lnTo>
                <a:lnTo>
                  <a:pt x="2997896" y="0"/>
                </a:lnTo>
                <a:lnTo>
                  <a:pt x="3277963" y="0"/>
                </a:lnTo>
                <a:lnTo>
                  <a:pt x="3511464" y="0"/>
                </a:lnTo>
                <a:lnTo>
                  <a:pt x="5197983" y="0"/>
                </a:lnTo>
                <a:cubicBezTo>
                  <a:pt x="5449486" y="0"/>
                  <a:pt x="5653414" y="233968"/>
                  <a:pt x="5653414" y="522616"/>
                </a:cubicBezTo>
                <a:cubicBezTo>
                  <a:pt x="5653414" y="811265"/>
                  <a:pt x="5449486" y="1045232"/>
                  <a:pt x="5197983" y="1045232"/>
                </a:cubicBezTo>
                <a:lnTo>
                  <a:pt x="3511464" y="1045232"/>
                </a:lnTo>
                <a:lnTo>
                  <a:pt x="3277963" y="1045232"/>
                </a:lnTo>
                <a:lnTo>
                  <a:pt x="2997896" y="10452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O" sz="140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2BB26C2-667B-0535-C0FA-C3535DEAEECB}"/>
              </a:ext>
            </a:extLst>
          </p:cNvPr>
          <p:cNvSpPr txBox="1">
            <a:spLocks/>
          </p:cNvSpPr>
          <p:nvPr/>
        </p:nvSpPr>
        <p:spPr>
          <a:xfrm>
            <a:off x="9891692" y="5832866"/>
            <a:ext cx="933161" cy="62083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rgbClr val="040606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rgbClr val="FAA41F"/>
                </a:solidFill>
              </a:rPr>
              <a:t>LOGO 2</a:t>
            </a:r>
            <a:endParaRPr lang="en-CO" sz="1400" dirty="0">
              <a:solidFill>
                <a:srgbClr val="FAA41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58D3CD-C616-9B73-F894-287D92A06B9C}"/>
              </a:ext>
            </a:extLst>
          </p:cNvPr>
          <p:cNvSpPr/>
          <p:nvPr/>
        </p:nvSpPr>
        <p:spPr>
          <a:xfrm>
            <a:off x="670576" y="0"/>
            <a:ext cx="2655643" cy="225468"/>
          </a:xfrm>
          <a:prstGeom prst="rect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4FA023-7B39-2163-3433-206D51F65D67}"/>
              </a:ext>
            </a:extLst>
          </p:cNvPr>
          <p:cNvSpPr txBox="1"/>
          <p:nvPr/>
        </p:nvSpPr>
        <p:spPr>
          <a:xfrm>
            <a:off x="2445708" y="5883463"/>
            <a:ext cx="486707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FAA41F"/>
                </a:solidFill>
                <a:latin typeface="+mj-lt"/>
              </a:rPr>
              <a:t>October 2</a:t>
            </a:r>
            <a:r>
              <a:rPr lang="en-US" i="1" dirty="0">
                <a:solidFill>
                  <a:srgbClr val="FAA41F"/>
                </a:solidFill>
                <a:latin typeface="+mj-lt"/>
              </a:rPr>
              <a:t>2</a:t>
            </a:r>
            <a:r>
              <a:rPr lang="en-US" sz="1800" i="1" dirty="0">
                <a:solidFill>
                  <a:srgbClr val="FAA41F"/>
                </a:solidFill>
                <a:latin typeface="+mj-lt"/>
              </a:rPr>
              <a:t>, 2025</a:t>
            </a:r>
          </a:p>
          <a:p>
            <a:r>
              <a:rPr lang="en-US" sz="1600" i="1" dirty="0">
                <a:solidFill>
                  <a:srgbClr val="FAA41F"/>
                </a:solidFill>
                <a:latin typeface="+mj-lt"/>
              </a:rPr>
              <a:t>© 2025. This work is openly licensed via </a:t>
            </a:r>
            <a:r>
              <a:rPr lang="en-US" sz="1600" i="1" dirty="0">
                <a:solidFill>
                  <a:srgbClr val="FAA41F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 4.0</a:t>
            </a:r>
            <a:r>
              <a:rPr lang="en-US" sz="1600" i="1" dirty="0">
                <a:solidFill>
                  <a:srgbClr val="FAA41F"/>
                </a:solidFill>
                <a:latin typeface="+mj-lt"/>
              </a:rPr>
              <a:t>.</a:t>
            </a:r>
            <a:endParaRPr lang="en-CO" sz="1600" i="1" dirty="0">
              <a:solidFill>
                <a:srgbClr val="FAA41F"/>
              </a:solidFill>
              <a:latin typeface="+mj-lt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62E6EBC6-AA86-9A46-AAD4-F36FF830EDC8}"/>
              </a:ext>
            </a:extLst>
          </p:cNvPr>
          <p:cNvSpPr txBox="1">
            <a:spLocks/>
          </p:cNvSpPr>
          <p:nvPr/>
        </p:nvSpPr>
        <p:spPr>
          <a:xfrm>
            <a:off x="587375" y="3981259"/>
            <a:ext cx="6725404" cy="788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500" dirty="0">
                <a:solidFill>
                  <a:srgbClr val="FAA41F"/>
                </a:solidFill>
              </a:rPr>
              <a:t>Persistent Identifier Exchange Between BHL and Wikidata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7D7B3A-4645-397E-F464-22D3135EB3F1}"/>
              </a:ext>
            </a:extLst>
          </p:cNvPr>
          <p:cNvCxnSpPr>
            <a:cxnSpLocks/>
          </p:cNvCxnSpPr>
          <p:nvPr/>
        </p:nvCxnSpPr>
        <p:spPr>
          <a:xfrm>
            <a:off x="7760911" y="3893745"/>
            <a:ext cx="0" cy="13922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>
            <a:extLst>
              <a:ext uri="{FF2B5EF4-FFF2-40B4-BE49-F238E27FC236}">
                <a16:creationId xmlns:a16="http://schemas.microsoft.com/office/drawing/2014/main" id="{4A49D6F1-608B-6A39-9BDB-86E5CDDD4FEA}"/>
              </a:ext>
            </a:extLst>
          </p:cNvPr>
          <p:cNvSpPr txBox="1">
            <a:spLocks/>
          </p:cNvSpPr>
          <p:nvPr/>
        </p:nvSpPr>
        <p:spPr>
          <a:xfrm>
            <a:off x="7998539" y="3893745"/>
            <a:ext cx="3308206" cy="1392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chemeClr val="bg1"/>
                </a:solidFill>
              </a:rPr>
              <a:t>Mike Lichtenberg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</a:rPr>
              <a:t>Biodiversity Heritage Library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1"/>
                </a:solidFill>
                <a:latin typeface="+mj-lt"/>
              </a:rPr>
              <a:t>United States</a:t>
            </a:r>
            <a:endParaRPr lang="en-CO" sz="16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5F384B5-AB46-B585-2EC4-A356C498E97D}"/>
              </a:ext>
            </a:extLst>
          </p:cNvPr>
          <p:cNvSpPr/>
          <p:nvPr/>
        </p:nvSpPr>
        <p:spPr>
          <a:xfrm flipH="1">
            <a:off x="10451037" y="575874"/>
            <a:ext cx="102295" cy="102295"/>
          </a:xfrm>
          <a:prstGeom prst="ellipse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23ECA0-FDD9-2641-940B-CDE34DB503AE}"/>
              </a:ext>
            </a:extLst>
          </p:cNvPr>
          <p:cNvSpPr/>
          <p:nvPr/>
        </p:nvSpPr>
        <p:spPr>
          <a:xfrm flipH="1">
            <a:off x="10824853" y="657294"/>
            <a:ext cx="216993" cy="2169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3" name="Google Shape;281;p1">
            <a:extLst>
              <a:ext uri="{FF2B5EF4-FFF2-40B4-BE49-F238E27FC236}">
                <a16:creationId xmlns:a16="http://schemas.microsoft.com/office/drawing/2014/main" id="{D9A6633C-AF8C-585C-8CB4-A710B9766C0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0954" y="5818578"/>
            <a:ext cx="1992233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0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DA650-8CA4-9C72-C8E3-80814447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6ED6C52-2FF7-DC02-6355-26D919D8929D}"/>
              </a:ext>
            </a:extLst>
          </p:cNvPr>
          <p:cNvSpPr/>
          <p:nvPr/>
        </p:nvSpPr>
        <p:spPr>
          <a:xfrm>
            <a:off x="0" y="1930398"/>
            <a:ext cx="12192000" cy="3597006"/>
          </a:xfrm>
          <a:prstGeom prst="rect">
            <a:avLst/>
          </a:prstGeom>
          <a:gradFill>
            <a:gsLst>
              <a:gs pos="0">
                <a:srgbClr val="FFFEF6"/>
              </a:gs>
              <a:gs pos="98000">
                <a:srgbClr val="C8E8E7"/>
              </a:gs>
              <a:gs pos="62000">
                <a:srgbClr val="D8EFEB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80BE66-7BE8-18DC-ED98-C94B62901DAE}"/>
              </a:ext>
            </a:extLst>
          </p:cNvPr>
          <p:cNvSpPr/>
          <p:nvPr/>
        </p:nvSpPr>
        <p:spPr>
          <a:xfrm>
            <a:off x="464266" y="1127342"/>
            <a:ext cx="5149213" cy="4836405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838C30-673F-DFE2-8CB5-36A22C38A7D9}"/>
              </a:ext>
            </a:extLst>
          </p:cNvPr>
          <p:cNvCxnSpPr>
            <a:cxnSpLocks/>
          </p:cNvCxnSpPr>
          <p:nvPr/>
        </p:nvCxnSpPr>
        <p:spPr>
          <a:xfrm>
            <a:off x="279820" y="6276687"/>
            <a:ext cx="763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7A652B2-355B-D67D-EB09-7F5A4545AE4F}"/>
              </a:ext>
            </a:extLst>
          </p:cNvPr>
          <p:cNvSpPr/>
          <p:nvPr/>
        </p:nvSpPr>
        <p:spPr>
          <a:xfrm>
            <a:off x="214028" y="5499293"/>
            <a:ext cx="164188" cy="164188"/>
          </a:xfrm>
          <a:prstGeom prst="ellipse">
            <a:avLst/>
          </a:prstGeom>
          <a:solidFill>
            <a:srgbClr val="2129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62EC52-1EB7-CF61-B5C9-2037D0694737}"/>
              </a:ext>
            </a:extLst>
          </p:cNvPr>
          <p:cNvSpPr/>
          <p:nvPr/>
        </p:nvSpPr>
        <p:spPr>
          <a:xfrm>
            <a:off x="11813730" y="1342112"/>
            <a:ext cx="89030" cy="89030"/>
          </a:xfrm>
          <a:prstGeom prst="ellipse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37D01-60CF-E234-01FE-5F2DF76F8A41}"/>
              </a:ext>
            </a:extLst>
          </p:cNvPr>
          <p:cNvSpPr txBox="1"/>
          <p:nvPr/>
        </p:nvSpPr>
        <p:spPr>
          <a:xfrm>
            <a:off x="283464" y="6276687"/>
            <a:ext cx="9178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21294D"/>
                </a:solidFill>
                <a:latin typeface="+mj-lt"/>
              </a:rPr>
              <a:t>Linking Biodiversity Literature and Data: Persistent Identifier Exchange Between BHL and Wikidata</a:t>
            </a:r>
            <a:endParaRPr lang="en-CO" sz="1800" i="1" dirty="0">
              <a:solidFill>
                <a:srgbClr val="21294D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C4DE34-B5B1-44F1-7014-A93B6411C402}"/>
              </a:ext>
            </a:extLst>
          </p:cNvPr>
          <p:cNvSpPr/>
          <p:nvPr/>
        </p:nvSpPr>
        <p:spPr>
          <a:xfrm>
            <a:off x="6372181" y="1127342"/>
            <a:ext cx="5149213" cy="4836405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F88295-359E-0352-057D-5FB2F43D1F05}"/>
              </a:ext>
            </a:extLst>
          </p:cNvPr>
          <p:cNvSpPr/>
          <p:nvPr/>
        </p:nvSpPr>
        <p:spPr>
          <a:xfrm>
            <a:off x="164377" y="4151016"/>
            <a:ext cx="89030" cy="89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05E60E2-E4E5-51F6-43E4-BC2605D3C577}"/>
              </a:ext>
            </a:extLst>
          </p:cNvPr>
          <p:cNvSpPr txBox="1">
            <a:spLocks/>
          </p:cNvSpPr>
          <p:nvPr/>
        </p:nvSpPr>
        <p:spPr>
          <a:xfrm>
            <a:off x="758952" y="1465275"/>
            <a:ext cx="4696581" cy="4315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4F505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5050"/>
                </a:solidFill>
              </a:rPr>
              <a:t>Repeatable, adaptable workflow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5050"/>
                </a:solidFill>
              </a:rPr>
              <a:t>65000 identifiers added to BHL and 8000 to Wikidata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Improved discoverability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Improved trust in the metadata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All identifiers available via Wikidata SPARQL queries and BHL APIs/Exports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5050"/>
                </a:solidFill>
              </a:rPr>
              <a:t>Discoverable data quality issues</a:t>
            </a:r>
            <a:endParaRPr lang="en-US" sz="2000" dirty="0">
              <a:solidFill>
                <a:srgbClr val="4F505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227768-5394-8F9A-300E-5DA6422333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78358"/>
          </a:xfrm>
          <a:prstGeom prst="rect">
            <a:avLst/>
          </a:prstGeom>
          <a:gradFill>
            <a:gsLst>
              <a:gs pos="0">
                <a:srgbClr val="1F284B"/>
              </a:gs>
              <a:gs pos="98000">
                <a:srgbClr val="846692"/>
              </a:gs>
              <a:gs pos="62000">
                <a:srgbClr val="48406A"/>
              </a:gs>
            </a:gsLst>
            <a:lin ang="2700000" scaled="1"/>
          </a:gradFill>
        </p:spPr>
        <p:txBody>
          <a:bodyPr vert="horz" lIns="324000" tIns="108000" rIns="144000" bIns="72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040606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+mn-lt"/>
              </a:rPr>
              <a:t>Benefits</a:t>
            </a:r>
            <a:endParaRPr lang="en-CO" sz="3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Picture 1" descr="Andean Condor">
            <a:extLst>
              <a:ext uri="{FF2B5EF4-FFF2-40B4-BE49-F238E27FC236}">
                <a16:creationId xmlns:a16="http://schemas.microsoft.com/office/drawing/2014/main" id="{B8E044EA-87DB-5981-40A0-C6B09C1F1E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30" r="10998"/>
          <a:stretch>
            <a:fillRect/>
          </a:stretch>
        </p:blipFill>
        <p:spPr>
          <a:xfrm>
            <a:off x="6675120" y="1389888"/>
            <a:ext cx="4583880" cy="4389120"/>
          </a:xfrm>
          <a:prstGeom prst="rect">
            <a:avLst/>
          </a:prstGeom>
        </p:spPr>
      </p:pic>
      <p:grpSp>
        <p:nvGrpSpPr>
          <p:cNvPr id="10" name="Moths">
            <a:extLst>
              <a:ext uri="{FF2B5EF4-FFF2-40B4-BE49-F238E27FC236}">
                <a16:creationId xmlns:a16="http://schemas.microsoft.com/office/drawing/2014/main" id="{AB96BE7E-E92F-FCC9-A748-8B17D0CF9A34}"/>
              </a:ext>
            </a:extLst>
          </p:cNvPr>
          <p:cNvGrpSpPr/>
          <p:nvPr/>
        </p:nvGrpSpPr>
        <p:grpSpPr>
          <a:xfrm>
            <a:off x="6695801" y="5259379"/>
            <a:ext cx="2825046" cy="504352"/>
            <a:chOff x="112118" y="5512586"/>
            <a:chExt cx="2825046" cy="5043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7B16ED-E76C-0E68-ED63-2C6B8C710980}"/>
                </a:ext>
              </a:extLst>
            </p:cNvPr>
            <p:cNvSpPr/>
            <p:nvPr/>
          </p:nvSpPr>
          <p:spPr>
            <a:xfrm>
              <a:off x="413657" y="5778488"/>
              <a:ext cx="2353733" cy="2057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61F35A-16F4-A242-B025-AF36F99F9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3732" y="5797409"/>
              <a:ext cx="381000" cy="1651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AA03EC-186C-33B0-0387-E1F7BDE1B77E}"/>
                </a:ext>
              </a:extLst>
            </p:cNvPr>
            <p:cNvSpPr txBox="1"/>
            <p:nvPr/>
          </p:nvSpPr>
          <p:spPr>
            <a:xfrm>
              <a:off x="413657" y="5755328"/>
              <a:ext cx="205219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100" i="1" dirty="0">
                  <a:solidFill>
                    <a:srgbClr val="21294D"/>
                  </a:solidFill>
                  <a:latin typeface="+mj-lt"/>
                </a:rPr>
                <a:t>Photo by </a:t>
              </a:r>
              <a:r>
                <a:rPr lang="en-US" sz="1100" b="1" i="1" dirty="0">
                  <a:solidFill>
                    <a:srgbClr val="21294D"/>
                  </a:solidFill>
                  <a:latin typeface="+mj-lt"/>
                </a:rPr>
                <a:t>Marcos Paulo Prado</a:t>
              </a:r>
              <a:endParaRPr lang="en-CO" sz="1100" b="1" i="1" dirty="0">
                <a:solidFill>
                  <a:srgbClr val="21294D"/>
                </a:solidFill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D7F6524-8F8B-D698-0485-5B5A49CDA12E}"/>
                </a:ext>
              </a:extLst>
            </p:cNvPr>
            <p:cNvSpPr/>
            <p:nvPr/>
          </p:nvSpPr>
          <p:spPr>
            <a:xfrm>
              <a:off x="112118" y="5512586"/>
              <a:ext cx="2825046" cy="487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O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399597-37EC-0758-D8C2-CD6DBEA43204}"/>
                </a:ext>
              </a:extLst>
            </p:cNvPr>
            <p:cNvSpPr txBox="1"/>
            <p:nvPr/>
          </p:nvSpPr>
          <p:spPr>
            <a:xfrm>
              <a:off x="112118" y="5530270"/>
              <a:ext cx="282504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100" i="1" dirty="0">
                  <a:solidFill>
                    <a:srgbClr val="21294D"/>
                  </a:solidFill>
                  <a:latin typeface="+mj-lt"/>
                </a:rPr>
                <a:t>Vultur </a:t>
              </a:r>
              <a:r>
                <a:rPr lang="en-US" sz="1100" i="1" dirty="0" err="1">
                  <a:solidFill>
                    <a:srgbClr val="21294D"/>
                  </a:solidFill>
                  <a:latin typeface="+mj-lt"/>
                </a:rPr>
                <a:t>gryphus</a:t>
              </a:r>
              <a:endParaRPr lang="en-US" sz="1100" i="1" dirty="0">
                <a:solidFill>
                  <a:srgbClr val="21294D"/>
                </a:solidFill>
                <a:latin typeface="+mj-lt"/>
              </a:endParaRPr>
            </a:p>
            <a:p>
              <a:r>
                <a:rPr lang="en-CO" sz="1100" i="1" dirty="0">
                  <a:solidFill>
                    <a:srgbClr val="21294D"/>
                  </a:solidFill>
                  <a:latin typeface="+mj-lt"/>
                </a:rPr>
                <a:t>https://biodiversitylibrary.org/page/29568719</a:t>
              </a:r>
            </a:p>
          </p:txBody>
        </p:sp>
        <p:pic>
          <p:nvPicPr>
            <p:cNvPr id="25" name="Picture 24" descr="A black circle with a white letter c in it&#10;&#10;AI-generated content may be incorrect.">
              <a:extLst>
                <a:ext uri="{FF2B5EF4-FFF2-40B4-BE49-F238E27FC236}">
                  <a16:creationId xmlns:a16="http://schemas.microsoft.com/office/drawing/2014/main" id="{77C62F7F-2E9A-6C05-2B66-877EC66A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4599" y="5551889"/>
              <a:ext cx="164592" cy="164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146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B4141-AF84-0525-3B40-8DA211BF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98CFCF-70C8-CEB8-D171-1AEA1D86CE63}"/>
              </a:ext>
            </a:extLst>
          </p:cNvPr>
          <p:cNvSpPr/>
          <p:nvPr/>
        </p:nvSpPr>
        <p:spPr>
          <a:xfrm>
            <a:off x="279820" y="2037339"/>
            <a:ext cx="1531279" cy="2916825"/>
          </a:xfrm>
          <a:prstGeom prst="rect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CDA0A-D9F9-48F0-FDA5-52A3E373B6DD}"/>
              </a:ext>
            </a:extLst>
          </p:cNvPr>
          <p:cNvSpPr/>
          <p:nvPr/>
        </p:nvSpPr>
        <p:spPr>
          <a:xfrm>
            <a:off x="464266" y="1127342"/>
            <a:ext cx="6649189" cy="4836405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017C6B-739A-A33D-B172-BDFF170BC619}"/>
              </a:ext>
            </a:extLst>
          </p:cNvPr>
          <p:cNvCxnSpPr>
            <a:cxnSpLocks/>
          </p:cNvCxnSpPr>
          <p:nvPr/>
        </p:nvCxnSpPr>
        <p:spPr>
          <a:xfrm>
            <a:off x="279820" y="6276687"/>
            <a:ext cx="763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94E953F-5974-38BB-1CAB-C92FF9D2B077}"/>
              </a:ext>
            </a:extLst>
          </p:cNvPr>
          <p:cNvSpPr/>
          <p:nvPr/>
        </p:nvSpPr>
        <p:spPr>
          <a:xfrm>
            <a:off x="11129375" y="1700104"/>
            <a:ext cx="164188" cy="164188"/>
          </a:xfrm>
          <a:prstGeom prst="ellipse">
            <a:avLst/>
          </a:prstGeom>
          <a:solidFill>
            <a:srgbClr val="2129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A8C217-F6D4-16C9-DD19-B03630F24573}"/>
              </a:ext>
            </a:extLst>
          </p:cNvPr>
          <p:cNvSpPr/>
          <p:nvPr/>
        </p:nvSpPr>
        <p:spPr>
          <a:xfrm>
            <a:off x="11813730" y="1342112"/>
            <a:ext cx="89030" cy="89030"/>
          </a:xfrm>
          <a:prstGeom prst="ellipse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948B5-DC58-7A04-3503-292D1E23BDB7}"/>
              </a:ext>
            </a:extLst>
          </p:cNvPr>
          <p:cNvSpPr txBox="1"/>
          <p:nvPr/>
        </p:nvSpPr>
        <p:spPr>
          <a:xfrm>
            <a:off x="283463" y="6276687"/>
            <a:ext cx="9110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21294D"/>
                </a:solidFill>
                <a:latin typeface="+mj-lt"/>
              </a:rPr>
              <a:t>Linking Biodiversity Literature and Data: Persistent Identifier Exchange Between BHL and Wikidata</a:t>
            </a:r>
            <a:endParaRPr lang="en-CO" sz="1800" i="1" dirty="0">
              <a:solidFill>
                <a:srgbClr val="21294D"/>
              </a:solidFill>
              <a:latin typeface="+mj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747401-64B5-A633-2CFF-18CE461EE035}"/>
              </a:ext>
            </a:extLst>
          </p:cNvPr>
          <p:cNvSpPr/>
          <p:nvPr/>
        </p:nvSpPr>
        <p:spPr>
          <a:xfrm>
            <a:off x="10660461" y="1342112"/>
            <a:ext cx="89030" cy="89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83A3B9D-1439-7A7F-951A-2C1FA1A43AB2}"/>
              </a:ext>
            </a:extLst>
          </p:cNvPr>
          <p:cNvSpPr txBox="1">
            <a:spLocks/>
          </p:cNvSpPr>
          <p:nvPr/>
        </p:nvSpPr>
        <p:spPr>
          <a:xfrm>
            <a:off x="661524" y="1127341"/>
            <a:ext cx="6265749" cy="46531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FAA41F"/>
                </a:solidFill>
              </a:rPr>
              <a:t>Presentation Slides and Code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F5050"/>
                </a:solidFill>
              </a:rPr>
              <a:t>https://github.com/mlichtenberg/LivingData2025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F5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FAA41F"/>
                </a:solidFill>
              </a:rPr>
              <a:t>11-Minute Introduction to SPARQL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F5050"/>
                </a:solidFill>
              </a:rPr>
              <a:t>https://youtu.be/FvGndkpa4K0?si=wLus8Qk1MxF5ycHQ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FAA41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FAA41F"/>
                </a:solidFill>
              </a:rPr>
              <a:t>Wikidata Query Service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F5050"/>
                </a:solidFill>
              </a:rPr>
              <a:t>https://query.wikidata.org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F5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FAA41F"/>
                </a:solidFill>
              </a:rPr>
              <a:t>Wikidata Property Lookup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F5050"/>
                </a:solidFill>
              </a:rPr>
              <a:t>https://www.wikidata.org/wiki/Wikidata:List_of_properties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4F5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FAA41F"/>
                </a:solidFill>
              </a:rPr>
              <a:t>Background Information:  Wikidata Graph Split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F5050"/>
                </a:solidFill>
              </a:rPr>
              <a:t>https://meta.wikimedia.org/wiki/WikiCite/WDQS_graph_split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4F5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FAA41F"/>
                </a:solidFill>
              </a:rPr>
              <a:t>BHL Wikidata Harvest Source Code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F5050"/>
                </a:solidFill>
              </a:rPr>
              <a:t>https://github.com/gbhl/bhl-us/tree/master/WDHarvest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4F5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4F5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69ABF-623B-8747-CD2A-D633C4D0F5D4}"/>
              </a:ext>
            </a:extLst>
          </p:cNvPr>
          <p:cNvSpPr txBox="1"/>
          <p:nvPr/>
        </p:nvSpPr>
        <p:spPr>
          <a:xfrm>
            <a:off x="7063631" y="2037339"/>
            <a:ext cx="44668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5400" dirty="0" err="1"/>
              <a:t>Thank</a:t>
            </a:r>
            <a:r>
              <a:rPr lang="es-419" sz="5400" dirty="0"/>
              <a:t> </a:t>
            </a:r>
            <a:r>
              <a:rPr lang="es-419" sz="5400" dirty="0" err="1"/>
              <a:t>you</a:t>
            </a:r>
            <a:r>
              <a:rPr lang="es-419" sz="5400" dirty="0"/>
              <a:t>! </a:t>
            </a:r>
            <a:endParaRPr lang="en-CO" sz="5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81173C-6A33-BF26-37B9-782D91E5BC16}"/>
              </a:ext>
            </a:extLst>
          </p:cNvPr>
          <p:cNvSpPr/>
          <p:nvPr/>
        </p:nvSpPr>
        <p:spPr>
          <a:xfrm>
            <a:off x="10607040" y="4073557"/>
            <a:ext cx="9144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859E1-4C51-DCD5-D32E-9F423C56AC77}"/>
              </a:ext>
            </a:extLst>
          </p:cNvPr>
          <p:cNvSpPr/>
          <p:nvPr/>
        </p:nvSpPr>
        <p:spPr>
          <a:xfrm>
            <a:off x="8093810" y="0"/>
            <a:ext cx="3392557" cy="569843"/>
          </a:xfrm>
          <a:prstGeom prst="rect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8009A-1B05-38ED-BAE9-C641296935CD}"/>
              </a:ext>
            </a:extLst>
          </p:cNvPr>
          <p:cNvSpPr txBox="1"/>
          <p:nvPr/>
        </p:nvSpPr>
        <p:spPr>
          <a:xfrm>
            <a:off x="419626" y="569843"/>
            <a:ext cx="49384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Supporting Information</a:t>
            </a:r>
            <a:endParaRPr lang="en-US" sz="2400" dirty="0">
              <a:solidFill>
                <a:srgbClr val="2129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BF6CA8-9E97-7152-8589-63511B0C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62866" y="4306583"/>
            <a:ext cx="1612125" cy="1612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020FA-2015-2B75-3394-CE53A8595652}"/>
              </a:ext>
            </a:extLst>
          </p:cNvPr>
          <p:cNvSpPr txBox="1"/>
          <p:nvPr/>
        </p:nvSpPr>
        <p:spPr>
          <a:xfrm>
            <a:off x="7592290" y="3156040"/>
            <a:ext cx="38940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2400" dirty="0">
                <a:solidFill>
                  <a:srgbClr val="21294D"/>
                </a:solidFill>
              </a:rPr>
              <a:t>Please Support BHL!</a:t>
            </a:r>
          </a:p>
        </p:txBody>
      </p:sp>
    </p:spTree>
    <p:extLst>
      <p:ext uri="{BB962C8B-B14F-4D97-AF65-F5344CB8AC3E}">
        <p14:creationId xmlns:p14="http://schemas.microsoft.com/office/powerpoint/2010/main" val="98090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B88AE5-15B1-B3B0-1296-E837421EC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9879B87-28B9-09CD-BDFE-A0ED102256EA}"/>
              </a:ext>
            </a:extLst>
          </p:cNvPr>
          <p:cNvSpPr/>
          <p:nvPr/>
        </p:nvSpPr>
        <p:spPr>
          <a:xfrm>
            <a:off x="0" y="1930398"/>
            <a:ext cx="12192000" cy="3597006"/>
          </a:xfrm>
          <a:prstGeom prst="rect">
            <a:avLst/>
          </a:prstGeom>
          <a:gradFill>
            <a:gsLst>
              <a:gs pos="0">
                <a:srgbClr val="FFFEF6"/>
              </a:gs>
              <a:gs pos="98000">
                <a:srgbClr val="C8E8E7"/>
              </a:gs>
              <a:gs pos="62000">
                <a:srgbClr val="D8EFEB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02AA0F-0194-4569-3EA3-E87C69E55A0F}"/>
              </a:ext>
            </a:extLst>
          </p:cNvPr>
          <p:cNvSpPr/>
          <p:nvPr/>
        </p:nvSpPr>
        <p:spPr>
          <a:xfrm>
            <a:off x="464266" y="1127342"/>
            <a:ext cx="5149213" cy="4836405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7C5627-439E-1D46-1EB5-39C9521C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4"/>
            <a:ext cx="12192000" cy="878358"/>
          </a:xfrm>
          <a:solidFill>
            <a:srgbClr val="FAA41F"/>
          </a:solidFill>
        </p:spPr>
        <p:txBody>
          <a:bodyPr lIns="324000" tIns="108000" rIns="144000" bIns="72000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The Biodiversity Heritage Library</a:t>
            </a:r>
            <a:endParaRPr lang="en-CO" sz="3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8B0FF5-D219-5D40-9A65-4B7B6899D61F}"/>
              </a:ext>
            </a:extLst>
          </p:cNvPr>
          <p:cNvCxnSpPr>
            <a:cxnSpLocks/>
          </p:cNvCxnSpPr>
          <p:nvPr/>
        </p:nvCxnSpPr>
        <p:spPr>
          <a:xfrm>
            <a:off x="279820" y="6276687"/>
            <a:ext cx="763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A828147-DA89-B73D-8950-FE25B42F2EA0}"/>
              </a:ext>
            </a:extLst>
          </p:cNvPr>
          <p:cNvSpPr/>
          <p:nvPr/>
        </p:nvSpPr>
        <p:spPr>
          <a:xfrm>
            <a:off x="11813730" y="1342112"/>
            <a:ext cx="89030" cy="89030"/>
          </a:xfrm>
          <a:prstGeom prst="ellipse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FBC07-3DBA-4870-54F3-D12ADA6EB9E5}"/>
              </a:ext>
            </a:extLst>
          </p:cNvPr>
          <p:cNvSpPr txBox="1"/>
          <p:nvPr/>
        </p:nvSpPr>
        <p:spPr>
          <a:xfrm>
            <a:off x="283463" y="6276687"/>
            <a:ext cx="937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21294D"/>
                </a:solidFill>
                <a:latin typeface="+mj-lt"/>
              </a:rPr>
              <a:t>Linking Biodiversity Literature and Data: Persistent Identifier Exchange Between BHL and Wikidata</a:t>
            </a:r>
            <a:endParaRPr lang="en-CO" sz="1800" i="1" dirty="0">
              <a:solidFill>
                <a:srgbClr val="21294D"/>
              </a:solidFill>
              <a:latin typeface="+mj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44A2B62-531D-A6AC-CA08-03DFC4005E30}"/>
              </a:ext>
            </a:extLst>
          </p:cNvPr>
          <p:cNvSpPr/>
          <p:nvPr/>
        </p:nvSpPr>
        <p:spPr>
          <a:xfrm>
            <a:off x="164377" y="4151016"/>
            <a:ext cx="89030" cy="89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402B48E-2D7C-BC60-777F-9384CE2360F5}"/>
              </a:ext>
            </a:extLst>
          </p:cNvPr>
          <p:cNvSpPr txBox="1">
            <a:spLocks/>
          </p:cNvSpPr>
          <p:nvPr/>
        </p:nvSpPr>
        <p:spPr>
          <a:xfrm>
            <a:off x="661524" y="1465275"/>
            <a:ext cx="4696581" cy="4315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An open access digital library for biodiversity literature and archives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Global consortium working to digitize library collections and make them freely available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A key component of the core infrastructure for biodiversity research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Services, data exports, and APIs allow researchers to download and reuse content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4F5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50C9A6-8451-654D-1579-11A7D81C796C}"/>
              </a:ext>
            </a:extLst>
          </p:cNvPr>
          <p:cNvSpPr/>
          <p:nvPr/>
        </p:nvSpPr>
        <p:spPr>
          <a:xfrm>
            <a:off x="6478473" y="1124712"/>
            <a:ext cx="5149213" cy="4836405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1" name="Picture Placeholder 8">
            <a:extLst>
              <a:ext uri="{FF2B5EF4-FFF2-40B4-BE49-F238E27FC236}">
                <a16:creationId xmlns:a16="http://schemas.microsoft.com/office/drawing/2014/main" id="{E3C5EDE1-41E1-C078-F6B0-D244768A6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7" b="-1422"/>
          <a:stretch/>
        </p:blipFill>
        <p:spPr>
          <a:xfrm>
            <a:off x="7189292" y="1545218"/>
            <a:ext cx="3727573" cy="39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5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77CAA-A388-336E-5D62-4E89F3C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0CD9F695-EF06-0ACA-A9B1-D21EF51E7D40}"/>
              </a:ext>
            </a:extLst>
          </p:cNvPr>
          <p:cNvSpPr/>
          <p:nvPr/>
        </p:nvSpPr>
        <p:spPr>
          <a:xfrm>
            <a:off x="0" y="1930398"/>
            <a:ext cx="12192000" cy="3597006"/>
          </a:xfrm>
          <a:prstGeom prst="rect">
            <a:avLst/>
          </a:prstGeom>
          <a:gradFill>
            <a:gsLst>
              <a:gs pos="0">
                <a:srgbClr val="FFFEF6"/>
              </a:gs>
              <a:gs pos="98000">
                <a:srgbClr val="C8E8E7"/>
              </a:gs>
              <a:gs pos="62000">
                <a:srgbClr val="D8EFEB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9CCF9-D9F2-6687-2125-64844B36DCAB}"/>
              </a:ext>
            </a:extLst>
          </p:cNvPr>
          <p:cNvSpPr/>
          <p:nvPr/>
        </p:nvSpPr>
        <p:spPr>
          <a:xfrm>
            <a:off x="6546628" y="1127342"/>
            <a:ext cx="5149213" cy="4836405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0369D-DCFE-C43F-5855-4F3C123A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4"/>
            <a:ext cx="12192000" cy="878358"/>
          </a:xfrm>
          <a:gradFill>
            <a:gsLst>
              <a:gs pos="0">
                <a:srgbClr val="1F284B"/>
              </a:gs>
              <a:gs pos="98000">
                <a:srgbClr val="846692"/>
              </a:gs>
              <a:gs pos="62000">
                <a:srgbClr val="48406A"/>
              </a:gs>
            </a:gsLst>
            <a:lin ang="2700000" scaled="1"/>
          </a:gradFill>
        </p:spPr>
        <p:txBody>
          <a:bodyPr lIns="324000" tIns="108000" rIns="144000" bIns="72000"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n-lt"/>
              </a:rPr>
              <a:t>Wikidata</a:t>
            </a:r>
            <a:endParaRPr lang="en-CO" sz="3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D92FDD-9762-0A35-EA17-2C0D114CF78D}"/>
              </a:ext>
            </a:extLst>
          </p:cNvPr>
          <p:cNvCxnSpPr>
            <a:cxnSpLocks/>
          </p:cNvCxnSpPr>
          <p:nvPr/>
        </p:nvCxnSpPr>
        <p:spPr>
          <a:xfrm>
            <a:off x="279820" y="6276687"/>
            <a:ext cx="763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D959BB0-C1B9-8C3F-EE80-99C9B79184ED}"/>
              </a:ext>
            </a:extLst>
          </p:cNvPr>
          <p:cNvSpPr/>
          <p:nvPr/>
        </p:nvSpPr>
        <p:spPr>
          <a:xfrm>
            <a:off x="11813730" y="1342112"/>
            <a:ext cx="89030" cy="89030"/>
          </a:xfrm>
          <a:prstGeom prst="ellipse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A51F1-7EC8-4A59-056B-2224B6BE0D51}"/>
              </a:ext>
            </a:extLst>
          </p:cNvPr>
          <p:cNvSpPr txBox="1"/>
          <p:nvPr/>
        </p:nvSpPr>
        <p:spPr>
          <a:xfrm>
            <a:off x="283463" y="6276687"/>
            <a:ext cx="937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21294D"/>
                </a:solidFill>
                <a:latin typeface="+mj-lt"/>
              </a:rPr>
              <a:t>Linking Biodiversity Literature and Data: Persistent Identifier Exchange Between BHL and Wikidata</a:t>
            </a:r>
            <a:endParaRPr lang="en-CO" sz="1800" i="1" dirty="0">
              <a:solidFill>
                <a:srgbClr val="21294D"/>
              </a:solidFill>
              <a:latin typeface="+mj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FD18B9-9492-640C-DBBC-E43FA11B8B53}"/>
              </a:ext>
            </a:extLst>
          </p:cNvPr>
          <p:cNvSpPr/>
          <p:nvPr/>
        </p:nvSpPr>
        <p:spPr>
          <a:xfrm>
            <a:off x="164377" y="4151016"/>
            <a:ext cx="89030" cy="89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BB35C5A-12E4-7741-CBA2-C43FCDB8C944}"/>
              </a:ext>
            </a:extLst>
          </p:cNvPr>
          <p:cNvSpPr txBox="1">
            <a:spLocks/>
          </p:cNvSpPr>
          <p:nvPr/>
        </p:nvSpPr>
        <p:spPr>
          <a:xfrm>
            <a:off x="6768566" y="1736618"/>
            <a:ext cx="4696581" cy="3922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F505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F5050"/>
                </a:solidFill>
              </a:rPr>
              <a:t>Free and open knowledge base that can be read and edited by both humans and machines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F5050"/>
                </a:solidFill>
              </a:rPr>
              <a:t>Central storage for the structured data of its Wikimedia sister projects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F5050"/>
                </a:solidFill>
              </a:rPr>
              <a:t>Content is freely available, exportable in standard formats, and linkable to other open data sets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F5050"/>
                </a:solidFill>
              </a:rPr>
              <a:t>A hub for persistent identifiers (PIDs) for domains such as publications, authors, and scientific names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4F5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E6D757-E3A4-FDF2-F397-ADB8AE5C6ED2}"/>
              </a:ext>
            </a:extLst>
          </p:cNvPr>
          <p:cNvSpPr/>
          <p:nvPr/>
        </p:nvSpPr>
        <p:spPr>
          <a:xfrm>
            <a:off x="726853" y="1279742"/>
            <a:ext cx="5149213" cy="4836405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3724E42-0E7B-5AF9-3BC8-B8E3C2B1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5" y="1854147"/>
            <a:ext cx="5297047" cy="374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1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DD6EC-59E3-9C34-1A6C-F12FCD2C2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B79C15-D04C-30B9-C54E-95622EDCD121}"/>
              </a:ext>
            </a:extLst>
          </p:cNvPr>
          <p:cNvSpPr/>
          <p:nvPr/>
        </p:nvSpPr>
        <p:spPr>
          <a:xfrm>
            <a:off x="0" y="0"/>
            <a:ext cx="2144486" cy="6858000"/>
          </a:xfrm>
          <a:prstGeom prst="rect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721BD5-B842-E0FE-473B-383B5D23858A}"/>
              </a:ext>
            </a:extLst>
          </p:cNvPr>
          <p:cNvCxnSpPr>
            <a:cxnSpLocks/>
          </p:cNvCxnSpPr>
          <p:nvPr/>
        </p:nvCxnSpPr>
        <p:spPr>
          <a:xfrm>
            <a:off x="279820" y="6276687"/>
            <a:ext cx="763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00DDE74-2020-5220-A340-8B0B81F8567A}"/>
              </a:ext>
            </a:extLst>
          </p:cNvPr>
          <p:cNvSpPr/>
          <p:nvPr/>
        </p:nvSpPr>
        <p:spPr>
          <a:xfrm>
            <a:off x="5733114" y="5885126"/>
            <a:ext cx="164188" cy="164188"/>
          </a:xfrm>
          <a:prstGeom prst="ellipse">
            <a:avLst/>
          </a:prstGeom>
          <a:solidFill>
            <a:srgbClr val="2129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ADBA7C-3A49-B321-C40C-268C1A3E1CD4}"/>
              </a:ext>
            </a:extLst>
          </p:cNvPr>
          <p:cNvSpPr/>
          <p:nvPr/>
        </p:nvSpPr>
        <p:spPr>
          <a:xfrm>
            <a:off x="11745716" y="2007280"/>
            <a:ext cx="89030" cy="89030"/>
          </a:xfrm>
          <a:prstGeom prst="ellipse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70A16-BBB6-B55A-D3E0-A10DBBB1773D}"/>
              </a:ext>
            </a:extLst>
          </p:cNvPr>
          <p:cNvSpPr txBox="1"/>
          <p:nvPr/>
        </p:nvSpPr>
        <p:spPr>
          <a:xfrm>
            <a:off x="283464" y="6276687"/>
            <a:ext cx="9119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21294D"/>
                </a:solidFill>
                <a:latin typeface="+mj-lt"/>
              </a:rPr>
              <a:t>Linking Biodiversity Literature and Data: Persistent Identifier Exchange Between BHL and Wikidata</a:t>
            </a:r>
            <a:endParaRPr lang="en-CO" sz="1800" i="1" dirty="0">
              <a:solidFill>
                <a:srgbClr val="21294D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8B2972-B598-DB1B-B192-0BA4C33AAE94}"/>
              </a:ext>
            </a:extLst>
          </p:cNvPr>
          <p:cNvSpPr/>
          <p:nvPr/>
        </p:nvSpPr>
        <p:spPr>
          <a:xfrm>
            <a:off x="705633" y="663982"/>
            <a:ext cx="5523978" cy="5075117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F8847AA4-DAE4-2982-004C-D5DE4D0BB169}"/>
              </a:ext>
            </a:extLst>
          </p:cNvPr>
          <p:cNvSpPr txBox="1">
            <a:spLocks/>
          </p:cNvSpPr>
          <p:nvPr/>
        </p:nvSpPr>
        <p:spPr>
          <a:xfrm>
            <a:off x="1076159" y="931145"/>
            <a:ext cx="4696581" cy="459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F5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F5050"/>
              </a:solidFill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5050"/>
                </a:solidFill>
              </a:rPr>
              <a:t>Build stronger links between BHL and other biodiversity platforms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5050"/>
                </a:solidFill>
              </a:rPr>
              <a:t>Enhance discoverability of biodiversity literature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5050"/>
                </a:solidFill>
              </a:rPr>
              <a:t>Make curation and corrections easier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8BDAE6-69AE-B55B-73B7-FBECF309FBB6}"/>
              </a:ext>
            </a:extLst>
          </p:cNvPr>
          <p:cNvSpPr/>
          <p:nvPr/>
        </p:nvSpPr>
        <p:spPr>
          <a:xfrm>
            <a:off x="6480972" y="5303955"/>
            <a:ext cx="89030" cy="89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5E0D7-4D88-E9EE-10CA-8A74E9A7782E}"/>
              </a:ext>
            </a:extLst>
          </p:cNvPr>
          <p:cNvSpPr txBox="1"/>
          <p:nvPr/>
        </p:nvSpPr>
        <p:spPr>
          <a:xfrm>
            <a:off x="7019522" y="1988362"/>
            <a:ext cx="44668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800" dirty="0"/>
              <a:t>Why Exchange Identifiers?</a:t>
            </a:r>
            <a:endParaRPr lang="en-CO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F9492-78F9-2092-55CE-390E8216BC95}"/>
              </a:ext>
            </a:extLst>
          </p:cNvPr>
          <p:cNvSpPr/>
          <p:nvPr/>
        </p:nvSpPr>
        <p:spPr>
          <a:xfrm>
            <a:off x="10772384" y="3563937"/>
            <a:ext cx="7139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288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003CB0-0BB0-4A5D-FEF3-3E391A9C6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ED60AAE-8A50-112A-A4E3-B1F3CC5F74B4}"/>
              </a:ext>
            </a:extLst>
          </p:cNvPr>
          <p:cNvSpPr/>
          <p:nvPr/>
        </p:nvSpPr>
        <p:spPr>
          <a:xfrm>
            <a:off x="0" y="1930398"/>
            <a:ext cx="12192000" cy="3597006"/>
          </a:xfrm>
          <a:prstGeom prst="rect">
            <a:avLst/>
          </a:prstGeom>
          <a:gradFill>
            <a:gsLst>
              <a:gs pos="0">
                <a:srgbClr val="FFFEF6"/>
              </a:gs>
              <a:gs pos="98000">
                <a:srgbClr val="C8E8E7"/>
              </a:gs>
              <a:gs pos="62000">
                <a:srgbClr val="D8EFEB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B99B0-1D7B-FC71-BD2B-1BE533B2A775}"/>
              </a:ext>
            </a:extLst>
          </p:cNvPr>
          <p:cNvSpPr/>
          <p:nvPr/>
        </p:nvSpPr>
        <p:spPr>
          <a:xfrm>
            <a:off x="464266" y="1127342"/>
            <a:ext cx="5149213" cy="4836405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79ABF2-9EA7-DBCD-9EDD-BD2AB9253F52}"/>
              </a:ext>
            </a:extLst>
          </p:cNvPr>
          <p:cNvCxnSpPr>
            <a:cxnSpLocks/>
          </p:cNvCxnSpPr>
          <p:nvPr/>
        </p:nvCxnSpPr>
        <p:spPr>
          <a:xfrm>
            <a:off x="279820" y="6276687"/>
            <a:ext cx="763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1A0A9C7-A0AA-20BA-E191-49A21B6ECAA5}"/>
              </a:ext>
            </a:extLst>
          </p:cNvPr>
          <p:cNvSpPr/>
          <p:nvPr/>
        </p:nvSpPr>
        <p:spPr>
          <a:xfrm>
            <a:off x="11813730" y="1342112"/>
            <a:ext cx="89030" cy="89030"/>
          </a:xfrm>
          <a:prstGeom prst="ellipse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894E7-8031-729F-ADDF-38A84FCC195B}"/>
              </a:ext>
            </a:extLst>
          </p:cNvPr>
          <p:cNvSpPr txBox="1"/>
          <p:nvPr/>
        </p:nvSpPr>
        <p:spPr>
          <a:xfrm>
            <a:off x="283464" y="6276687"/>
            <a:ext cx="9178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21294D"/>
                </a:solidFill>
                <a:latin typeface="+mj-lt"/>
              </a:rPr>
              <a:t>Linking Biodiversity Literature and Data: Persistent Identifier Exchange Between BHL and Wikidata</a:t>
            </a:r>
            <a:endParaRPr lang="en-CO" sz="1800" i="1" dirty="0">
              <a:solidFill>
                <a:srgbClr val="21294D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971AC-A77E-12FD-2CD1-82E9EAD6E92E}"/>
              </a:ext>
            </a:extLst>
          </p:cNvPr>
          <p:cNvSpPr/>
          <p:nvPr/>
        </p:nvSpPr>
        <p:spPr>
          <a:xfrm>
            <a:off x="6372181" y="1127342"/>
            <a:ext cx="5149213" cy="4836405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8D946BD-12F1-ADA9-AA0D-34B90487EB70}"/>
              </a:ext>
            </a:extLst>
          </p:cNvPr>
          <p:cNvSpPr/>
          <p:nvPr/>
        </p:nvSpPr>
        <p:spPr>
          <a:xfrm>
            <a:off x="164377" y="4151016"/>
            <a:ext cx="89030" cy="89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053D0D4-4CA3-08DA-0814-F33750C7E4E9}"/>
              </a:ext>
            </a:extLst>
          </p:cNvPr>
          <p:cNvSpPr txBox="1">
            <a:spLocks/>
          </p:cNvSpPr>
          <p:nvPr/>
        </p:nvSpPr>
        <p:spPr>
          <a:xfrm>
            <a:off x="6598498" y="1465275"/>
            <a:ext cx="4696581" cy="4315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4F5050"/>
                </a:solidFill>
              </a:rPr>
              <a:t>Use SPARQL queries to extract identifiers from Wikidata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srgbClr val="4F505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4F5050"/>
                </a:solidFill>
              </a:rPr>
              <a:t>Import data into BHL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srgbClr val="4F505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4F5050"/>
                </a:solidFill>
              </a:rPr>
              <a:t>Extract from BHL lists of identifiers requiring curation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5050"/>
                </a:solidFill>
              </a:rPr>
              <a:t>Identifiers missing from Wikidata</a:t>
            </a:r>
          </a:p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5050"/>
                </a:solidFill>
              </a:rPr>
              <a:t>Identifiers with irregularities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srgbClr val="4F505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4F5050"/>
                </a:solidFill>
              </a:rPr>
              <a:t>Use Wikidata tools to examine data extracted from BHL and apply changes to Wikidata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F5050"/>
              </a:solidFill>
            </a:endParaRPr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7C632C92-50CD-66C6-90C7-4A3B1531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09" y="1709497"/>
            <a:ext cx="4020111" cy="34390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8068E0-B261-80E5-5B9E-C65A35ED4F7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78358"/>
          </a:xfrm>
          <a:prstGeom prst="rect">
            <a:avLst/>
          </a:prstGeom>
          <a:gradFill>
            <a:gsLst>
              <a:gs pos="0">
                <a:srgbClr val="1F284B"/>
              </a:gs>
              <a:gs pos="98000">
                <a:srgbClr val="846692"/>
              </a:gs>
              <a:gs pos="62000">
                <a:srgbClr val="48406A"/>
              </a:gs>
            </a:gsLst>
            <a:lin ang="2700000" scaled="1"/>
          </a:gradFill>
        </p:spPr>
        <p:txBody>
          <a:bodyPr vert="horz" lIns="324000" tIns="108000" rIns="144000" bIns="72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040606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+mn-lt"/>
              </a:rPr>
              <a:t>The Workflow</a:t>
            </a:r>
            <a:endParaRPr lang="en-CO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71AF19-ED5E-8C16-F30B-CD7952DF86BB}"/>
              </a:ext>
            </a:extLst>
          </p:cNvPr>
          <p:cNvSpPr/>
          <p:nvPr/>
        </p:nvSpPr>
        <p:spPr>
          <a:xfrm>
            <a:off x="664874" y="5570195"/>
            <a:ext cx="1627950" cy="251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8A3439-C937-DF26-40DD-367E07B2346B}"/>
              </a:ext>
            </a:extLst>
          </p:cNvPr>
          <p:cNvSpPr txBox="1"/>
          <p:nvPr/>
        </p:nvSpPr>
        <p:spPr>
          <a:xfrm>
            <a:off x="664874" y="5560584"/>
            <a:ext cx="16279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21294D"/>
                </a:solidFill>
                <a:latin typeface="+mj-lt"/>
              </a:rPr>
              <a:t>Source: Mike Lichtenberg</a:t>
            </a:r>
            <a:endParaRPr lang="en-CO" sz="1100" i="1" dirty="0">
              <a:solidFill>
                <a:srgbClr val="21294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476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6CF011-4AFF-FEE6-AB11-FB26B9E1B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EBFDEF7-DCEB-39FC-D91C-04750C81AD09}"/>
              </a:ext>
            </a:extLst>
          </p:cNvPr>
          <p:cNvSpPr/>
          <p:nvPr/>
        </p:nvSpPr>
        <p:spPr>
          <a:xfrm>
            <a:off x="0" y="1930398"/>
            <a:ext cx="12192000" cy="3597006"/>
          </a:xfrm>
          <a:prstGeom prst="rect">
            <a:avLst/>
          </a:prstGeom>
          <a:gradFill>
            <a:gsLst>
              <a:gs pos="0">
                <a:srgbClr val="FFFEF6"/>
              </a:gs>
              <a:gs pos="98000">
                <a:srgbClr val="C8E8E7"/>
              </a:gs>
              <a:gs pos="62000">
                <a:srgbClr val="D8EFEB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B90CAC-03B0-97DC-4F68-2630245F3D0F}"/>
              </a:ext>
            </a:extLst>
          </p:cNvPr>
          <p:cNvSpPr/>
          <p:nvPr/>
        </p:nvSpPr>
        <p:spPr>
          <a:xfrm>
            <a:off x="464266" y="1127342"/>
            <a:ext cx="5149213" cy="4836405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DA70C-67BE-293C-DE0C-CFEABDAB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4"/>
            <a:ext cx="12192000" cy="878358"/>
          </a:xfrm>
          <a:solidFill>
            <a:srgbClr val="FAA41F"/>
          </a:solidFill>
        </p:spPr>
        <p:txBody>
          <a:bodyPr lIns="324000" tIns="108000" rIns="144000" bIns="72000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Querying Wikidata With SPARQL</a:t>
            </a:r>
            <a:endParaRPr lang="en-CO" sz="3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68494-90C1-B56B-8EF0-2B90EBB12931}"/>
              </a:ext>
            </a:extLst>
          </p:cNvPr>
          <p:cNvCxnSpPr>
            <a:cxnSpLocks/>
          </p:cNvCxnSpPr>
          <p:nvPr/>
        </p:nvCxnSpPr>
        <p:spPr>
          <a:xfrm>
            <a:off x="279820" y="6276687"/>
            <a:ext cx="763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F2E51B3-C66B-33C3-5158-497723366A6F}"/>
              </a:ext>
            </a:extLst>
          </p:cNvPr>
          <p:cNvSpPr/>
          <p:nvPr/>
        </p:nvSpPr>
        <p:spPr>
          <a:xfrm>
            <a:off x="11813730" y="1342112"/>
            <a:ext cx="89030" cy="89030"/>
          </a:xfrm>
          <a:prstGeom prst="ellipse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DB8B3-7C67-4D30-BB31-7BBD4F8FE9C8}"/>
              </a:ext>
            </a:extLst>
          </p:cNvPr>
          <p:cNvSpPr txBox="1"/>
          <p:nvPr/>
        </p:nvSpPr>
        <p:spPr>
          <a:xfrm>
            <a:off x="283463" y="6276687"/>
            <a:ext cx="937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21294D"/>
                </a:solidFill>
                <a:latin typeface="+mj-lt"/>
              </a:rPr>
              <a:t>Linking Biodiversity Literature and Data: Persistent Identifier Exchange Between BHL and Wikidata</a:t>
            </a:r>
            <a:endParaRPr lang="en-CO" sz="1800" i="1" dirty="0">
              <a:solidFill>
                <a:srgbClr val="21294D"/>
              </a:solidFill>
              <a:latin typeface="+mj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C112B2D-9F86-B3F9-B2E2-08D5809DB836}"/>
              </a:ext>
            </a:extLst>
          </p:cNvPr>
          <p:cNvSpPr/>
          <p:nvPr/>
        </p:nvSpPr>
        <p:spPr>
          <a:xfrm>
            <a:off x="164377" y="4151016"/>
            <a:ext cx="89030" cy="89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5789A1C-30C4-92D4-C624-B834B6DFC610}"/>
              </a:ext>
            </a:extLst>
          </p:cNvPr>
          <p:cNvSpPr txBox="1">
            <a:spLocks/>
          </p:cNvSpPr>
          <p:nvPr/>
        </p:nvSpPr>
        <p:spPr>
          <a:xfrm>
            <a:off x="661524" y="1382147"/>
            <a:ext cx="4696581" cy="4315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4F505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SPARQL is a query language for metadata stored in the Resource Description Framework (RDF) format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SPARQL is similar to SQL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The Wikidata Query Service is a tool for writing and executing SPARQL queries, exporting results, and generating code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Includes templates and tutorials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Use federated queries to include results from all of Wikidata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4F5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5CC568-ECA3-4829-5253-2C66DE603A18}"/>
              </a:ext>
            </a:extLst>
          </p:cNvPr>
          <p:cNvSpPr/>
          <p:nvPr/>
        </p:nvSpPr>
        <p:spPr>
          <a:xfrm>
            <a:off x="6478473" y="1124712"/>
            <a:ext cx="5149213" cy="4836405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EA4135-72ED-3E62-2518-293E8F80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9" t="146" r="57908" b="39820"/>
          <a:stretch>
            <a:fillRect/>
          </a:stretch>
        </p:blipFill>
        <p:spPr>
          <a:xfrm>
            <a:off x="6880826" y="1124711"/>
            <a:ext cx="4354215" cy="460857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B1A1A51-FB47-F144-BDA6-DC4175F33EC8}"/>
              </a:ext>
            </a:extLst>
          </p:cNvPr>
          <p:cNvSpPr/>
          <p:nvPr/>
        </p:nvSpPr>
        <p:spPr>
          <a:xfrm>
            <a:off x="246180" y="5537642"/>
            <a:ext cx="164188" cy="164188"/>
          </a:xfrm>
          <a:prstGeom prst="ellipse">
            <a:avLst/>
          </a:prstGeom>
          <a:solidFill>
            <a:srgbClr val="2129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1527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2980CF-DB8F-8474-E42E-2E7C3EE8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A86DE79-EA9A-23FA-15C8-CF0E425709AE}"/>
              </a:ext>
            </a:extLst>
          </p:cNvPr>
          <p:cNvSpPr/>
          <p:nvPr/>
        </p:nvSpPr>
        <p:spPr>
          <a:xfrm>
            <a:off x="0" y="1930398"/>
            <a:ext cx="12192000" cy="3597006"/>
          </a:xfrm>
          <a:prstGeom prst="rect">
            <a:avLst/>
          </a:prstGeom>
          <a:gradFill>
            <a:gsLst>
              <a:gs pos="0">
                <a:srgbClr val="FFFEF6"/>
              </a:gs>
              <a:gs pos="98000">
                <a:srgbClr val="C8E8E7"/>
              </a:gs>
              <a:gs pos="62000">
                <a:srgbClr val="D8EFEB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6EC73-23A0-2A64-92CE-E5BACA972CEB}"/>
              </a:ext>
            </a:extLst>
          </p:cNvPr>
          <p:cNvSpPr/>
          <p:nvPr/>
        </p:nvSpPr>
        <p:spPr>
          <a:xfrm>
            <a:off x="464266" y="1127342"/>
            <a:ext cx="5149213" cy="4836405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6609A-3D1F-923E-D276-C75F87A1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4"/>
            <a:ext cx="12192000" cy="878358"/>
          </a:xfrm>
          <a:solidFill>
            <a:srgbClr val="FAA41F"/>
          </a:solidFill>
        </p:spPr>
        <p:txBody>
          <a:bodyPr lIns="324000" tIns="108000" rIns="144000" bIns="72000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Querying </a:t>
            </a:r>
            <a:r>
              <a:rPr lang="en-CO" sz="3600" dirty="0">
                <a:solidFill>
                  <a:schemeClr val="tx1"/>
                </a:solidFill>
                <a:latin typeface="+mn-lt"/>
              </a:rPr>
              <a:t>Wikidata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 With SPARQL:  An Example Query</a:t>
            </a:r>
            <a:endParaRPr lang="en-CO" sz="3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B763B3-8BAD-2ED8-D185-72E22781E828}"/>
              </a:ext>
            </a:extLst>
          </p:cNvPr>
          <p:cNvCxnSpPr>
            <a:cxnSpLocks/>
          </p:cNvCxnSpPr>
          <p:nvPr/>
        </p:nvCxnSpPr>
        <p:spPr>
          <a:xfrm>
            <a:off x="279820" y="6276687"/>
            <a:ext cx="763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3EA6634-DBFF-F24D-0A7C-AE1D43B8A13A}"/>
              </a:ext>
            </a:extLst>
          </p:cNvPr>
          <p:cNvSpPr/>
          <p:nvPr/>
        </p:nvSpPr>
        <p:spPr>
          <a:xfrm>
            <a:off x="11813730" y="1342112"/>
            <a:ext cx="89030" cy="89030"/>
          </a:xfrm>
          <a:prstGeom prst="ellipse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36D38-2CEC-43BE-D49B-10AD49A47066}"/>
              </a:ext>
            </a:extLst>
          </p:cNvPr>
          <p:cNvSpPr txBox="1"/>
          <p:nvPr/>
        </p:nvSpPr>
        <p:spPr>
          <a:xfrm>
            <a:off x="283464" y="6276687"/>
            <a:ext cx="9178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21294D"/>
                </a:solidFill>
                <a:latin typeface="+mj-lt"/>
              </a:rPr>
              <a:t>Linking Biodiversity Literature and Data: Persistent Identifier Exchange Between BHL and Wikidata</a:t>
            </a:r>
            <a:endParaRPr lang="en-CO" sz="1800" i="1" dirty="0">
              <a:solidFill>
                <a:srgbClr val="21294D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2677E5-9970-81B9-966B-4F3B2FC44AC2}"/>
              </a:ext>
            </a:extLst>
          </p:cNvPr>
          <p:cNvSpPr/>
          <p:nvPr/>
        </p:nvSpPr>
        <p:spPr>
          <a:xfrm>
            <a:off x="6372181" y="1127342"/>
            <a:ext cx="5149213" cy="4836405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D7B7357-F513-ED0F-AE5B-61114CD6670D}"/>
              </a:ext>
            </a:extLst>
          </p:cNvPr>
          <p:cNvSpPr/>
          <p:nvPr/>
        </p:nvSpPr>
        <p:spPr>
          <a:xfrm>
            <a:off x="164377" y="4151016"/>
            <a:ext cx="89030" cy="89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A75B42C-097F-47B6-18CB-8FDD521A8C95}"/>
              </a:ext>
            </a:extLst>
          </p:cNvPr>
          <p:cNvSpPr txBox="1">
            <a:spLocks/>
          </p:cNvSpPr>
          <p:nvPr/>
        </p:nvSpPr>
        <p:spPr>
          <a:xfrm>
            <a:off x="6598498" y="1280160"/>
            <a:ext cx="4696581" cy="4315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UNION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{ SERVICE </a:t>
            </a:r>
            <a:r>
              <a:rPr lang="en-US" sz="1800" dirty="0" err="1">
                <a:solidFill>
                  <a:srgbClr val="4F5050"/>
                </a:solidFill>
              </a:rPr>
              <a:t>wdsubgraph:scholarly_articles</a:t>
            </a:r>
            <a:r>
              <a:rPr lang="en-US" sz="1800" dirty="0">
                <a:solidFill>
                  <a:srgbClr val="4F5050"/>
                </a:solidFill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  SELECT DISTINCT ?item WHERE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    ?item p:P4327 ?statement0.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    ?statement0 ps:P4327 _:anyValueP43272.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BIND(REPLACE(STR(?item), "http://www.wikidata.org/entity/", "") AS ?Wikidata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OPTIONAL { ?item wdt:P4327 ?</a:t>
            </a:r>
            <a:r>
              <a:rPr lang="en-US" sz="1800" dirty="0" err="1">
                <a:solidFill>
                  <a:srgbClr val="4F5050"/>
                </a:solidFill>
              </a:rPr>
              <a:t>TitleID</a:t>
            </a:r>
            <a:r>
              <a:rPr lang="en-US" sz="1800" dirty="0">
                <a:solidFill>
                  <a:srgbClr val="4F5050"/>
                </a:solidFill>
              </a:rPr>
              <a:t>.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OPTIONAL { ?item wdt:P243 ?OCLC.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OPTIONAL { ?item wdt:P356 ?DOI.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4F505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ED9912-4276-D293-579B-765D899016EA}"/>
              </a:ext>
            </a:extLst>
          </p:cNvPr>
          <p:cNvSpPr txBox="1">
            <a:spLocks/>
          </p:cNvSpPr>
          <p:nvPr/>
        </p:nvSpPr>
        <p:spPr>
          <a:xfrm>
            <a:off x="661524" y="1280160"/>
            <a:ext cx="4696581" cy="4315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SELECT DISTINCT ?</a:t>
            </a:r>
            <a:r>
              <a:rPr lang="en-US" sz="1800" dirty="0" err="1">
                <a:solidFill>
                  <a:srgbClr val="4F5050"/>
                </a:solidFill>
              </a:rPr>
              <a:t>TitleID</a:t>
            </a:r>
            <a:r>
              <a:rPr lang="en-US" sz="1800" dirty="0">
                <a:solidFill>
                  <a:srgbClr val="4F5050"/>
                </a:solidFill>
              </a:rPr>
              <a:t> ?Wikidata ?OCLC ?DOI WHERE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  SELECT DISTINCT ?item WHERE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    ?item p:P4327 ?statement0.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    ?statement0 ps:P4327 _:anyValueP4327.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BIND(REPLACE(STR(?item), "http://www.wikidata.org/entity/", "") AS ?Wikidata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OPTIONAL { ?item wdt:P4327 ?</a:t>
            </a:r>
            <a:r>
              <a:rPr lang="en-US" sz="1800" dirty="0" err="1">
                <a:solidFill>
                  <a:srgbClr val="4F5050"/>
                </a:solidFill>
              </a:rPr>
              <a:t>TitleID</a:t>
            </a:r>
            <a:r>
              <a:rPr lang="en-US" sz="1800" dirty="0">
                <a:solidFill>
                  <a:srgbClr val="4F5050"/>
                </a:solidFill>
              </a:rPr>
              <a:t>.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OPTIONAL { ?item wdt:P243 ?OCLC. 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OPTIONAL { ?item wdt:P356 ?DOI. }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  }</a:t>
            </a:r>
          </a:p>
        </p:txBody>
      </p:sp>
      <p:grpSp>
        <p:nvGrpSpPr>
          <p:cNvPr id="77" name="Group 1">
            <a:extLst>
              <a:ext uri="{FF2B5EF4-FFF2-40B4-BE49-F238E27FC236}">
                <a16:creationId xmlns:a16="http://schemas.microsoft.com/office/drawing/2014/main" id="{069C7035-3141-0AD7-B20A-70CA67C3F955}"/>
              </a:ext>
            </a:extLst>
          </p:cNvPr>
          <p:cNvGrpSpPr/>
          <p:nvPr/>
        </p:nvGrpSpPr>
        <p:grpSpPr>
          <a:xfrm>
            <a:off x="2401834" y="1466909"/>
            <a:ext cx="3164937" cy="499655"/>
            <a:chOff x="2401834" y="1466909"/>
            <a:chExt cx="3164937" cy="4996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259A10-B89C-3ABD-6517-4026D9DFFCBB}"/>
                    </a:ext>
                  </a:extLst>
                </p14:cNvPr>
                <p14:cNvContentPartPr/>
                <p14:nvPr/>
              </p14:nvContentPartPr>
              <p14:xfrm>
                <a:off x="2401834" y="1466909"/>
                <a:ext cx="2859840" cy="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259A10-B89C-3ABD-6517-4026D9DFFC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9834" y="1178909"/>
                  <a:ext cx="3003480" cy="57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86768DF-4458-9756-FF5A-133D694E028F}"/>
                </a:ext>
              </a:extLst>
            </p:cNvPr>
            <p:cNvSpPr/>
            <p:nvPr/>
          </p:nvSpPr>
          <p:spPr>
            <a:xfrm>
              <a:off x="5225401" y="1626997"/>
              <a:ext cx="341370" cy="339567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78" name="Group 2">
            <a:extLst>
              <a:ext uri="{FF2B5EF4-FFF2-40B4-BE49-F238E27FC236}">
                <a16:creationId xmlns:a16="http://schemas.microsoft.com/office/drawing/2014/main" id="{31BE8AF4-1A9F-BDFD-74FE-3E29837AC234}"/>
              </a:ext>
            </a:extLst>
          </p:cNvPr>
          <p:cNvGrpSpPr/>
          <p:nvPr/>
        </p:nvGrpSpPr>
        <p:grpSpPr>
          <a:xfrm>
            <a:off x="1016554" y="2180746"/>
            <a:ext cx="3841920" cy="958363"/>
            <a:chOff x="1016554" y="2180746"/>
            <a:chExt cx="3841920" cy="9583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3468C3-200F-F4DD-E46B-972047DC77CB}"/>
                    </a:ext>
                  </a:extLst>
                </p14:cNvPr>
                <p14:cNvContentPartPr/>
                <p14:nvPr/>
              </p14:nvContentPartPr>
              <p14:xfrm>
                <a:off x="1016554" y="2565269"/>
                <a:ext cx="2982600" cy="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3468C3-200F-F4DD-E46B-972047DC77C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4554" y="2277269"/>
                  <a:ext cx="312624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F9213C1-A7B5-5A78-74C2-CCF021B2227A}"/>
                    </a:ext>
                  </a:extLst>
                </p14:cNvPr>
                <p14:cNvContentPartPr/>
                <p14:nvPr/>
              </p14:nvContentPartPr>
              <p14:xfrm>
                <a:off x="1118794" y="2851829"/>
                <a:ext cx="2600640" cy="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F9213C1-A7B5-5A78-74C2-CCF021B222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6794" y="2563829"/>
                  <a:ext cx="27442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6404FE9-E1D3-01C1-E9F2-48376C69460B}"/>
                    </a:ext>
                  </a:extLst>
                </p14:cNvPr>
                <p14:cNvContentPartPr/>
                <p14:nvPr/>
              </p14:nvContentPartPr>
              <p14:xfrm>
                <a:off x="1105114" y="3125069"/>
                <a:ext cx="3753360" cy="14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6404FE9-E1D3-01C1-E9F2-48376C6946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3114" y="2981069"/>
                  <a:ext cx="3897000" cy="3016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A52B514-51F7-9CD3-523C-B50C8D617EAB}"/>
                </a:ext>
              </a:extLst>
            </p:cNvPr>
            <p:cNvSpPr/>
            <p:nvPr/>
          </p:nvSpPr>
          <p:spPr>
            <a:xfrm>
              <a:off x="4135144" y="2180746"/>
              <a:ext cx="341370" cy="339567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79" name="Group 3">
            <a:extLst>
              <a:ext uri="{FF2B5EF4-FFF2-40B4-BE49-F238E27FC236}">
                <a16:creationId xmlns:a16="http://schemas.microsoft.com/office/drawing/2014/main" id="{5CD222E3-79F6-9CA7-FCB0-A459243F37D7}"/>
              </a:ext>
            </a:extLst>
          </p:cNvPr>
          <p:cNvGrpSpPr/>
          <p:nvPr/>
        </p:nvGrpSpPr>
        <p:grpSpPr>
          <a:xfrm>
            <a:off x="784354" y="3570507"/>
            <a:ext cx="3814920" cy="1763357"/>
            <a:chOff x="784354" y="3570507"/>
            <a:chExt cx="3814920" cy="176335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75D56D-0D9E-5666-3908-D8E42B463594}"/>
                    </a:ext>
                  </a:extLst>
                </p14:cNvPr>
                <p14:cNvContentPartPr/>
                <p14:nvPr/>
              </p14:nvContentPartPr>
              <p14:xfrm>
                <a:off x="784354" y="3944069"/>
                <a:ext cx="2634480" cy="1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75D56D-0D9E-5666-3908-D8E42B46359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2354" y="3800069"/>
                  <a:ext cx="2778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C28E07-2863-9D29-0826-D71EEB5D7451}"/>
                    </a:ext>
                  </a:extLst>
                </p14:cNvPr>
                <p14:cNvContentPartPr/>
                <p14:nvPr/>
              </p14:nvContentPartPr>
              <p14:xfrm>
                <a:off x="784354" y="4216949"/>
                <a:ext cx="3814920" cy="20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C28E07-2863-9D29-0826-D71EEB5D745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2354" y="4072949"/>
                  <a:ext cx="3958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8BD26E-D596-CF11-39B3-A05494403AD5}"/>
                    </a:ext>
                  </a:extLst>
                </p14:cNvPr>
                <p14:cNvContentPartPr/>
                <p14:nvPr/>
              </p14:nvContentPartPr>
              <p14:xfrm>
                <a:off x="791194" y="4496669"/>
                <a:ext cx="101700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8BD26E-D596-CF11-39B3-A05494403A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9194" y="4352669"/>
                  <a:ext cx="1160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A7E69C8-8D9F-A6F8-A3DF-165986BECFC8}"/>
                    </a:ext>
                  </a:extLst>
                </p14:cNvPr>
                <p14:cNvContentPartPr/>
                <p14:nvPr/>
              </p14:nvContentPartPr>
              <p14:xfrm>
                <a:off x="784354" y="4783229"/>
                <a:ext cx="3699360" cy="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A7E69C8-8D9F-A6F8-A3DF-165986BECF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2354" y="4495229"/>
                  <a:ext cx="384300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4DB177-6A22-477D-B723-7CC04FAC04A4}"/>
                    </a:ext>
                  </a:extLst>
                </p14:cNvPr>
                <p14:cNvContentPartPr/>
                <p14:nvPr/>
              </p14:nvContentPartPr>
              <p14:xfrm>
                <a:off x="787039" y="5050739"/>
                <a:ext cx="3699000" cy="7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4DB177-6A22-477D-B723-7CC04FAC04A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039" y="4906739"/>
                  <a:ext cx="3842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13D0C8D-CE14-E3BA-B3EE-EBB4C6917269}"/>
                    </a:ext>
                  </a:extLst>
                </p14:cNvPr>
                <p14:cNvContentPartPr/>
                <p14:nvPr/>
              </p14:nvContentPartPr>
              <p14:xfrm>
                <a:off x="801934" y="5333504"/>
                <a:ext cx="369900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13D0C8D-CE14-E3BA-B3EE-EBB4C69172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9934" y="5189504"/>
                  <a:ext cx="3842640" cy="28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F0F835E-C611-B588-C33D-FF1C6E87AC32}"/>
                </a:ext>
              </a:extLst>
            </p:cNvPr>
            <p:cNvSpPr/>
            <p:nvPr/>
          </p:nvSpPr>
          <p:spPr>
            <a:xfrm>
              <a:off x="3548749" y="3570507"/>
              <a:ext cx="341370" cy="339567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80" name="Group 4">
            <a:extLst>
              <a:ext uri="{FF2B5EF4-FFF2-40B4-BE49-F238E27FC236}">
                <a16:creationId xmlns:a16="http://schemas.microsoft.com/office/drawing/2014/main" id="{B0C26AB7-8EA2-B356-639A-208089F548D0}"/>
              </a:ext>
            </a:extLst>
          </p:cNvPr>
          <p:cNvGrpSpPr/>
          <p:nvPr/>
        </p:nvGrpSpPr>
        <p:grpSpPr>
          <a:xfrm>
            <a:off x="6755556" y="1216843"/>
            <a:ext cx="4311796" cy="516826"/>
            <a:chOff x="6755556" y="1216843"/>
            <a:chExt cx="4311796" cy="51682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05F122C-5894-2491-964E-A0A1DFBDC576}"/>
                    </a:ext>
                  </a:extLst>
                </p14:cNvPr>
                <p14:cNvContentPartPr/>
                <p14:nvPr/>
              </p14:nvContentPartPr>
              <p14:xfrm>
                <a:off x="6762036" y="1460069"/>
                <a:ext cx="608040" cy="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05F122C-5894-2491-964E-A0A1DFBDC5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90036" y="1172069"/>
                  <a:ext cx="7516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5B347E2-3443-C3FF-2A03-FFBB1ED11E2E}"/>
                    </a:ext>
                  </a:extLst>
                </p14:cNvPr>
                <p14:cNvContentPartPr/>
                <p14:nvPr/>
              </p14:nvContentPartPr>
              <p14:xfrm>
                <a:off x="6755556" y="1732949"/>
                <a:ext cx="3937680" cy="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5B347E2-3443-C3FF-2A03-FFBB1ED11E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83556" y="1444949"/>
                  <a:ext cx="4081320" cy="57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57681F1-3552-3863-7102-E8AF5B3A1D7A}"/>
                </a:ext>
              </a:extLst>
            </p:cNvPr>
            <p:cNvSpPr/>
            <p:nvPr/>
          </p:nvSpPr>
          <p:spPr>
            <a:xfrm>
              <a:off x="10725982" y="1216843"/>
              <a:ext cx="341370" cy="339567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CFB7CDB8-0007-A711-B919-1EC7F9BF5D39}"/>
              </a:ext>
            </a:extLst>
          </p:cNvPr>
          <p:cNvSpPr/>
          <p:nvPr/>
        </p:nvSpPr>
        <p:spPr>
          <a:xfrm>
            <a:off x="246180" y="5537642"/>
            <a:ext cx="164188" cy="164188"/>
          </a:xfrm>
          <a:prstGeom prst="ellipse">
            <a:avLst/>
          </a:prstGeom>
          <a:solidFill>
            <a:srgbClr val="2129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589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8560BF-2CF2-B266-2E0F-9BF71B392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19CBEF7-A9E8-84FE-212E-2F0414C9236A}"/>
              </a:ext>
            </a:extLst>
          </p:cNvPr>
          <p:cNvSpPr/>
          <p:nvPr/>
        </p:nvSpPr>
        <p:spPr>
          <a:xfrm>
            <a:off x="0" y="1930398"/>
            <a:ext cx="12192000" cy="3597006"/>
          </a:xfrm>
          <a:prstGeom prst="rect">
            <a:avLst/>
          </a:prstGeom>
          <a:gradFill>
            <a:gsLst>
              <a:gs pos="0">
                <a:srgbClr val="FFFEF6"/>
              </a:gs>
              <a:gs pos="98000">
                <a:srgbClr val="C8E8E7"/>
              </a:gs>
              <a:gs pos="62000">
                <a:srgbClr val="D8EFEB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EAE11-5193-F7FF-9884-1FDA02827652}"/>
              </a:ext>
            </a:extLst>
          </p:cNvPr>
          <p:cNvSpPr/>
          <p:nvPr/>
        </p:nvSpPr>
        <p:spPr>
          <a:xfrm>
            <a:off x="464266" y="1127342"/>
            <a:ext cx="11222909" cy="2136363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DF595-5979-5C22-9298-41DF5D92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4"/>
            <a:ext cx="12192000" cy="878358"/>
          </a:xfrm>
          <a:solidFill>
            <a:srgbClr val="FAA41F"/>
          </a:solidFill>
        </p:spPr>
        <p:txBody>
          <a:bodyPr lIns="324000" tIns="108000" rIns="144000" bIns="72000"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From Wikidata to BHL</a:t>
            </a:r>
            <a:endParaRPr lang="en-CO" sz="3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B822C1-8695-6DE5-94A3-A4A0E7720CBB}"/>
              </a:ext>
            </a:extLst>
          </p:cNvPr>
          <p:cNvCxnSpPr>
            <a:cxnSpLocks/>
          </p:cNvCxnSpPr>
          <p:nvPr/>
        </p:nvCxnSpPr>
        <p:spPr>
          <a:xfrm>
            <a:off x="279820" y="6276687"/>
            <a:ext cx="763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A362EFA-466C-718E-13D1-9A512036462E}"/>
              </a:ext>
            </a:extLst>
          </p:cNvPr>
          <p:cNvSpPr/>
          <p:nvPr/>
        </p:nvSpPr>
        <p:spPr>
          <a:xfrm>
            <a:off x="246180" y="5537642"/>
            <a:ext cx="164188" cy="164188"/>
          </a:xfrm>
          <a:prstGeom prst="ellipse">
            <a:avLst/>
          </a:prstGeom>
          <a:solidFill>
            <a:srgbClr val="2129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4E8D91-E8ED-1BC8-E9A5-F611BA703A9B}"/>
              </a:ext>
            </a:extLst>
          </p:cNvPr>
          <p:cNvSpPr/>
          <p:nvPr/>
        </p:nvSpPr>
        <p:spPr>
          <a:xfrm>
            <a:off x="11813730" y="1342112"/>
            <a:ext cx="89030" cy="89030"/>
          </a:xfrm>
          <a:prstGeom prst="ellipse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88673-73AF-9581-8330-829FCDE60DDA}"/>
              </a:ext>
            </a:extLst>
          </p:cNvPr>
          <p:cNvSpPr txBox="1"/>
          <p:nvPr/>
        </p:nvSpPr>
        <p:spPr>
          <a:xfrm>
            <a:off x="283464" y="6276687"/>
            <a:ext cx="9178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21294D"/>
                </a:solidFill>
                <a:latin typeface="+mj-lt"/>
              </a:rPr>
              <a:t>Linking Biodiversity Literature and Data: Persistent Identifier Exchange Between BHL and Wikidata</a:t>
            </a:r>
            <a:endParaRPr lang="en-CO" sz="1800" i="1" dirty="0">
              <a:solidFill>
                <a:srgbClr val="21294D"/>
              </a:solidFill>
              <a:latin typeface="+mj-lt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43AE9FB-EAD0-CAD8-5129-255D8825CD37}"/>
              </a:ext>
            </a:extLst>
          </p:cNvPr>
          <p:cNvSpPr/>
          <p:nvPr/>
        </p:nvSpPr>
        <p:spPr>
          <a:xfrm>
            <a:off x="164377" y="4151016"/>
            <a:ext cx="89030" cy="89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83631B-BB25-634C-77CE-564576ADF19F}"/>
              </a:ext>
            </a:extLst>
          </p:cNvPr>
          <p:cNvSpPr txBox="1">
            <a:spLocks/>
          </p:cNvSpPr>
          <p:nvPr/>
        </p:nvSpPr>
        <p:spPr>
          <a:xfrm>
            <a:off x="661524" y="1280161"/>
            <a:ext cx="10739901" cy="173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4F5050"/>
                </a:solidFill>
              </a:rPr>
              <a:t>TitleID</a:t>
            </a:r>
            <a:r>
              <a:rPr lang="en-US" sz="1800" dirty="0">
                <a:solidFill>
                  <a:srgbClr val="4F5050"/>
                </a:solidFill>
              </a:rPr>
              <a:t>	Wikidata		OCLC		DOI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4F5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29753	Q51381722	31896870	10.5962/BHL.TITLE.29753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110114	Q51386632			10.5962/BHL.TITLE.110114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169133	Q97683524	1290604141	10.1206/0003-0082(2006)3539[1:RCIBAN]2.0.CO;2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4F5050"/>
                </a:solidFill>
              </a:rPr>
              <a:t>169133	Q97683524	442549156	10.1206/0003-0082(2006)3539[1:RCIBAN]2.0.CO;2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4F5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4F843C-C6BC-0102-84C1-4F4A42F23929}"/>
              </a:ext>
            </a:extLst>
          </p:cNvPr>
          <p:cNvSpPr/>
          <p:nvPr/>
        </p:nvSpPr>
        <p:spPr>
          <a:xfrm>
            <a:off x="460364" y="3575706"/>
            <a:ext cx="11222909" cy="2136363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CO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FC6AB39-16BC-D9D2-ACF0-CE25CA309E70}"/>
              </a:ext>
            </a:extLst>
          </p:cNvPr>
          <p:cNvSpPr txBox="1">
            <a:spLocks/>
          </p:cNvSpPr>
          <p:nvPr/>
        </p:nvSpPr>
        <p:spPr>
          <a:xfrm>
            <a:off x="661523" y="3728901"/>
            <a:ext cx="10739901" cy="1730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F5050"/>
                </a:solidFill>
              </a:rPr>
              <a:t>BHL import process is fully automated, with no human curation of data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4F5050"/>
                </a:solidFill>
              </a:rPr>
              <a:t>Identifiers are compared to existing BHL data</a:t>
            </a:r>
          </a:p>
          <a:p>
            <a:pPr marL="914400" lvl="1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4F5050"/>
                </a:solidFill>
              </a:rPr>
              <a:t>Any identifiers not already in BHL are added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4F505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F5050"/>
                </a:solidFill>
              </a:rPr>
              <a:t>Others creating similar processes may prefer a different workflow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4F505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A345B4-0D41-CF59-9C2F-66234B3B842F}"/>
              </a:ext>
            </a:extLst>
          </p:cNvPr>
          <p:cNvSpPr/>
          <p:nvPr/>
        </p:nvSpPr>
        <p:spPr>
          <a:xfrm>
            <a:off x="8158163" y="1454588"/>
            <a:ext cx="2908890" cy="46557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Wikidata Query Results</a:t>
            </a:r>
          </a:p>
        </p:txBody>
      </p:sp>
    </p:spTree>
    <p:extLst>
      <p:ext uri="{BB962C8B-B14F-4D97-AF65-F5344CB8AC3E}">
        <p14:creationId xmlns:p14="http://schemas.microsoft.com/office/powerpoint/2010/main" val="346058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DB87CF-70BB-C5F4-A374-F97777569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DF1F43-8796-ECEB-8A72-28B655090284}"/>
              </a:ext>
            </a:extLst>
          </p:cNvPr>
          <p:cNvSpPr/>
          <p:nvPr/>
        </p:nvSpPr>
        <p:spPr>
          <a:xfrm>
            <a:off x="0" y="0"/>
            <a:ext cx="2144486" cy="6858000"/>
          </a:xfrm>
          <a:prstGeom prst="rect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07443A-F4D0-C31E-0297-B47906EE1B41}"/>
              </a:ext>
            </a:extLst>
          </p:cNvPr>
          <p:cNvCxnSpPr>
            <a:cxnSpLocks/>
          </p:cNvCxnSpPr>
          <p:nvPr/>
        </p:nvCxnSpPr>
        <p:spPr>
          <a:xfrm>
            <a:off x="279820" y="6276687"/>
            <a:ext cx="7634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600E2A6-225B-5E4F-61C7-1EB79804C62C}"/>
              </a:ext>
            </a:extLst>
          </p:cNvPr>
          <p:cNvSpPr/>
          <p:nvPr/>
        </p:nvSpPr>
        <p:spPr>
          <a:xfrm>
            <a:off x="5733114" y="5885126"/>
            <a:ext cx="164188" cy="164188"/>
          </a:xfrm>
          <a:prstGeom prst="ellipse">
            <a:avLst/>
          </a:prstGeom>
          <a:solidFill>
            <a:srgbClr val="2129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1A51A4-8DBC-AE28-5185-81F1108E5177}"/>
              </a:ext>
            </a:extLst>
          </p:cNvPr>
          <p:cNvSpPr/>
          <p:nvPr/>
        </p:nvSpPr>
        <p:spPr>
          <a:xfrm>
            <a:off x="11745716" y="2007280"/>
            <a:ext cx="89030" cy="89030"/>
          </a:xfrm>
          <a:prstGeom prst="ellipse">
            <a:avLst/>
          </a:prstGeom>
          <a:solidFill>
            <a:srgbClr val="FAA4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495F7-722F-97DE-8BB5-C1FE50D49B67}"/>
              </a:ext>
            </a:extLst>
          </p:cNvPr>
          <p:cNvSpPr txBox="1"/>
          <p:nvPr/>
        </p:nvSpPr>
        <p:spPr>
          <a:xfrm>
            <a:off x="283464" y="6276687"/>
            <a:ext cx="9119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>
                <a:solidFill>
                  <a:srgbClr val="21294D"/>
                </a:solidFill>
                <a:latin typeface="+mj-lt"/>
              </a:rPr>
              <a:t>Linking Biodiversity Literature and Data: Persistent Identifier Exchange Between BHL and Wikidata</a:t>
            </a:r>
            <a:endParaRPr lang="en-CO" sz="1800" i="1" dirty="0">
              <a:solidFill>
                <a:srgbClr val="21294D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736EF2-6997-77EB-7B52-1586E160C984}"/>
              </a:ext>
            </a:extLst>
          </p:cNvPr>
          <p:cNvSpPr/>
          <p:nvPr/>
        </p:nvSpPr>
        <p:spPr>
          <a:xfrm>
            <a:off x="705633" y="663982"/>
            <a:ext cx="5523978" cy="5075117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50800" dist="88418" dir="2700000" algn="tl" rotWithShape="0">
              <a:prstClr val="black">
                <a:alpha val="9079"/>
              </a:prstClr>
            </a:outerShdw>
            <a:reflection endPos="0" dir="5400000" sy="-100000" algn="bl" rotWithShape="0"/>
            <a:softEdge rad="8846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B44903F-AEA3-D581-C441-E6899B32CD50}"/>
              </a:ext>
            </a:extLst>
          </p:cNvPr>
          <p:cNvSpPr txBox="1">
            <a:spLocks/>
          </p:cNvSpPr>
          <p:nvPr/>
        </p:nvSpPr>
        <p:spPr>
          <a:xfrm>
            <a:off x="1076159" y="888941"/>
            <a:ext cx="4696581" cy="4597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6247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B3C6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F505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4F505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BHL does not just take from Wikidata; it also contributes back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After data is added to BHL, a downloadable report is produced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Report includes 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BHL data missing from Wikidata</a:t>
            </a:r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Data requiring curation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4F5050"/>
                </a:solidFill>
              </a:rPr>
              <a:t>Wikimedians</a:t>
            </a:r>
            <a:r>
              <a:rPr lang="en-US" sz="2200" dirty="0">
                <a:solidFill>
                  <a:srgbClr val="4F5050"/>
                </a:solidFill>
              </a:rPr>
              <a:t> make use of the report and Wikidata tools to curate the data and apply changes to Wikidata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F5050"/>
                </a:solidFill>
              </a:rPr>
              <a:t>Feedback loop with BHL staff for corrections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F5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solidFill>
                <a:srgbClr val="4F505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3FFBB9-B286-FFF3-9684-549AFD74834A}"/>
              </a:ext>
            </a:extLst>
          </p:cNvPr>
          <p:cNvSpPr/>
          <p:nvPr/>
        </p:nvSpPr>
        <p:spPr>
          <a:xfrm>
            <a:off x="6480972" y="5303955"/>
            <a:ext cx="89030" cy="890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95A5A-700A-77C2-5D67-419A72BF3F74}"/>
              </a:ext>
            </a:extLst>
          </p:cNvPr>
          <p:cNvSpPr txBox="1"/>
          <p:nvPr/>
        </p:nvSpPr>
        <p:spPr>
          <a:xfrm>
            <a:off x="7019522" y="1988362"/>
            <a:ext cx="44668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800" dirty="0"/>
              <a:t>From BHL To Wikidata</a:t>
            </a:r>
            <a:endParaRPr lang="en-CO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9EA50-D711-D478-ED50-96FF5F4CC0D1}"/>
              </a:ext>
            </a:extLst>
          </p:cNvPr>
          <p:cNvSpPr/>
          <p:nvPr/>
        </p:nvSpPr>
        <p:spPr>
          <a:xfrm>
            <a:off x="10772384" y="3563937"/>
            <a:ext cx="7139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3258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9865</TotalTime>
  <Words>1980</Words>
  <Application>Microsoft Office PowerPoint</Application>
  <PresentationFormat>Widescreen</PresentationFormat>
  <Paragraphs>223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</vt:lpstr>
      <vt:lpstr>Office Theme</vt:lpstr>
      <vt:lpstr>Linking Biodiversity Literature and Data</vt:lpstr>
      <vt:lpstr>The Biodiversity Heritage Library</vt:lpstr>
      <vt:lpstr>Wikidata</vt:lpstr>
      <vt:lpstr>PowerPoint Presentation</vt:lpstr>
      <vt:lpstr>PowerPoint Presentation</vt:lpstr>
      <vt:lpstr>Querying Wikidata With SPARQL</vt:lpstr>
      <vt:lpstr>Querying Wikidata With SPARQL:  An Example Query</vt:lpstr>
      <vt:lpstr>From Wikidata to BHL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von Humboldt</dc:creator>
  <cp:lastModifiedBy>Mike Lichtenberg</cp:lastModifiedBy>
  <cp:revision>58</cp:revision>
  <dcterms:created xsi:type="dcterms:W3CDTF">2025-07-31T13:48:04Z</dcterms:created>
  <dcterms:modified xsi:type="dcterms:W3CDTF">2025-09-30T23:26:46Z</dcterms:modified>
</cp:coreProperties>
</file>