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04" r:id="rId2"/>
    <p:sldId id="316" r:id="rId3"/>
    <p:sldId id="314" r:id="rId4"/>
    <p:sldId id="322" r:id="rId5"/>
    <p:sldId id="320" r:id="rId6"/>
    <p:sldId id="347" r:id="rId7"/>
    <p:sldId id="321" r:id="rId8"/>
    <p:sldId id="324" r:id="rId9"/>
    <p:sldId id="325" r:id="rId10"/>
    <p:sldId id="330" r:id="rId11"/>
    <p:sldId id="331" r:id="rId12"/>
    <p:sldId id="333" r:id="rId13"/>
    <p:sldId id="335" r:id="rId14"/>
    <p:sldId id="337" r:id="rId15"/>
    <p:sldId id="353" r:id="rId16"/>
    <p:sldId id="350" r:id="rId17"/>
    <p:sldId id="323" r:id="rId18"/>
    <p:sldId id="328" r:id="rId19"/>
    <p:sldId id="306" r:id="rId20"/>
    <p:sldId id="351" r:id="rId21"/>
    <p:sldId id="327" r:id="rId22"/>
    <p:sldId id="334" r:id="rId23"/>
    <p:sldId id="354"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2469"/>
    <a:srgbClr val="333A90"/>
    <a:srgbClr val="1E2268"/>
    <a:srgbClr val="A4004A"/>
    <a:srgbClr val="B41D70"/>
    <a:srgbClr val="909C45"/>
    <a:srgbClr val="31ABAB"/>
    <a:srgbClr val="614194"/>
    <a:srgbClr val="E5A53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71553" autoAdjust="0"/>
  </p:normalViewPr>
  <p:slideViewPr>
    <p:cSldViewPr>
      <p:cViewPr>
        <p:scale>
          <a:sx n="76" d="100"/>
          <a:sy n="76" d="100"/>
        </p:scale>
        <p:origin x="-1194"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201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076B97-77BE-4089-B3C3-FDBC79649A58}" type="datetimeFigureOut">
              <a:rPr lang="en-US" smtClean="0"/>
              <a:pPr/>
              <a:t>10/3/2017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7AB783-FBE9-4B9A-9F96-15D46A6F34B0}" type="slidenum">
              <a:rPr lang="en-US" smtClean="0"/>
              <a:pPr/>
              <a:t>‹#›</a:t>
            </a:fld>
            <a:endParaRPr lang="en-US"/>
          </a:p>
        </p:txBody>
      </p:sp>
    </p:spTree>
    <p:extLst>
      <p:ext uri="{BB962C8B-B14F-4D97-AF65-F5344CB8AC3E}">
        <p14:creationId xmlns:p14="http://schemas.microsoft.com/office/powerpoint/2010/main" xmlns="" val="1542679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20EE3F-066A-464D-B097-D1A3B5F04D50}" type="datetimeFigureOut">
              <a:rPr lang="en-US" smtClean="0"/>
              <a:pPr/>
              <a:t>10/3/2017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4C1C16-8A1E-A748-AC57-34D47FC97964}" type="slidenum">
              <a:rPr lang="en-US" smtClean="0"/>
              <a:pPr/>
              <a:t>‹#›</a:t>
            </a:fld>
            <a:endParaRPr lang="en-US"/>
          </a:p>
        </p:txBody>
      </p:sp>
    </p:spTree>
    <p:extLst>
      <p:ext uri="{BB962C8B-B14F-4D97-AF65-F5344CB8AC3E}">
        <p14:creationId xmlns:p14="http://schemas.microsoft.com/office/powerpoint/2010/main" xmlns="" val="14653510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Good morning, </a:t>
            </a:r>
            <a:r>
              <a:rPr lang="en-US" dirty="0" smtClean="0"/>
              <a:t>my name is Mike Lichtenberg, and I am a developer for</a:t>
            </a:r>
            <a:r>
              <a:rPr lang="en-US" baseline="0" dirty="0" smtClean="0"/>
              <a:t> the Biodiversity Heritage Library.  I have been with BHL for about 10 years.</a:t>
            </a:r>
          </a:p>
          <a:p>
            <a:endParaRPr lang="en-US" baseline="0" dirty="0" smtClean="0"/>
          </a:p>
          <a:p>
            <a:r>
              <a:rPr lang="en-US" baseline="0" dirty="0" smtClean="0"/>
              <a:t>Today I will discuss the various ways in which BHL makes its collection available for re-use.</a:t>
            </a:r>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a:t>
            </a:fld>
            <a:endParaRPr lang="en-US"/>
          </a:p>
        </p:txBody>
      </p:sp>
    </p:spTree>
    <p:extLst>
      <p:ext uri="{BB962C8B-B14F-4D97-AF65-F5344CB8AC3E}">
        <p14:creationId xmlns:p14="http://schemas.microsoft.com/office/powerpoint/2010/main" xmlns="" val="4098884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The Open Archives Initiative Protocol for Metadata Harvesting (OAI-PMH) is a protocol for harvesting and</a:t>
            </a:r>
            <a:r>
              <a:rPr lang="en-US" sz="1200" b="0" kern="1200" baseline="0" dirty="0" smtClean="0">
                <a:solidFill>
                  <a:schemeClr val="tx1"/>
                </a:solidFill>
                <a:effectLst/>
                <a:latin typeface="+mn-lt"/>
                <a:ea typeface="+mn-ea"/>
                <a:cs typeface="+mn-cs"/>
              </a:rPr>
              <a:t> publishing </a:t>
            </a:r>
            <a:r>
              <a:rPr lang="en-US" sz="1200" b="0" kern="1200" dirty="0" smtClean="0">
                <a:solidFill>
                  <a:schemeClr val="tx1"/>
                </a:solidFill>
                <a:effectLst/>
                <a:latin typeface="+mn-lt"/>
                <a:ea typeface="+mn-ea"/>
                <a:cs typeface="+mn-cs"/>
              </a:rPr>
              <a:t>metadata from an archive. It is supported by </a:t>
            </a:r>
            <a:r>
              <a:rPr lang="en-US" sz="1200" b="0" kern="1200" baseline="0" dirty="0" smtClean="0">
                <a:solidFill>
                  <a:schemeClr val="tx1"/>
                </a:solidFill>
                <a:effectLst/>
                <a:latin typeface="+mn-lt"/>
                <a:ea typeface="+mn-ea"/>
                <a:cs typeface="+mn-cs"/>
              </a:rPr>
              <a:t>many repositories and software systems.</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BHL is an OAI publisher.</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OAI requests are</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sent via HTTP GET requests, and responses</a:t>
            </a:r>
            <a:r>
              <a:rPr lang="en-US" sz="1200" b="0" kern="1200" baseline="0" dirty="0" smtClean="0">
                <a:solidFill>
                  <a:schemeClr val="tx1"/>
                </a:solidFill>
                <a:effectLst/>
                <a:latin typeface="+mn-lt"/>
                <a:ea typeface="+mn-ea"/>
                <a:cs typeface="+mn-cs"/>
              </a:rPr>
              <a:t> are returned as XML.</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There are six verbs (or commands) recognized by an OAI publishing server.  Three return information about the publisher and data available, and three return the published data.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 OAI protocol supports requests for individual records or for only data that is new or has changed, so data can be harvested incrementally.  Other BHL data access methods do not allow for incremental harvesting.</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 OAI protocol dictates that data be published in Dublin Core format, but that it can also be published in other formats.</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4C1C16-8A1E-A748-AC57-34D47FC97964}" type="slidenum">
              <a:rPr lang="en-US" smtClean="0"/>
              <a:pPr/>
              <a:t>10</a:t>
            </a:fld>
            <a:endParaRPr lang="en-US"/>
          </a:p>
        </p:txBody>
      </p:sp>
    </p:spTree>
    <p:extLst>
      <p:ext uri="{BB962C8B-B14F-4D97-AF65-F5344CB8AC3E}">
        <p14:creationId xmlns:p14="http://schemas.microsoft.com/office/powerpoint/2010/main" xmlns="" val="1056626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three formats supported</a:t>
            </a:r>
            <a:r>
              <a:rPr lang="en-US" baseline="0" dirty="0" smtClean="0"/>
              <a:t> by BHL’s OAI publishing service are Dublin Core, MODS, and OLEF.</a:t>
            </a:r>
            <a:endParaRPr lang="en-US" dirty="0" smtClean="0"/>
          </a:p>
          <a:p>
            <a:endParaRPr lang="en-US" dirty="0" smtClean="0"/>
          </a:p>
          <a:p>
            <a:r>
              <a:rPr lang="en-US" dirty="0" smtClean="0"/>
              <a:t>Dublin Core has a limited set of tags for specifying bibliographic metadata,</a:t>
            </a:r>
            <a:r>
              <a:rPr lang="en-US" baseline="0" dirty="0" smtClean="0"/>
              <a:t> and n</a:t>
            </a:r>
            <a:r>
              <a:rPr lang="en-US" dirty="0" smtClean="0"/>
              <a:t>o support for page-level information</a:t>
            </a:r>
            <a:r>
              <a:rPr lang="en-US" baseline="0" dirty="0" smtClean="0"/>
              <a:t> (including </a:t>
            </a:r>
            <a:r>
              <a:rPr lang="en-US" dirty="0" smtClean="0"/>
              <a:t>names and text).  </a:t>
            </a:r>
          </a:p>
          <a:p>
            <a:r>
              <a:rPr lang="en-US" dirty="0" smtClean="0"/>
              <a:t>MODS contains bibliographic information,</a:t>
            </a:r>
            <a:r>
              <a:rPr lang="en-US" baseline="0" dirty="0" smtClean="0"/>
              <a:t> and again has n</a:t>
            </a:r>
            <a:r>
              <a:rPr lang="en-US" dirty="0" smtClean="0"/>
              <a:t>o support for page-level information.</a:t>
            </a:r>
          </a:p>
          <a:p>
            <a:endParaRPr lang="en-US" dirty="0" smtClean="0"/>
          </a:p>
          <a:p>
            <a:r>
              <a:rPr lang="en-US" dirty="0" smtClean="0"/>
              <a:t>OLEF is a XML Schema created by BHL-Europe.  The advantage of OLEF</a:t>
            </a:r>
            <a:r>
              <a:rPr lang="en-US" baseline="0" dirty="0" smtClean="0"/>
              <a:t> over the other formats is that </a:t>
            </a:r>
            <a:r>
              <a:rPr lang="en-US" dirty="0" smtClean="0"/>
              <a:t>it does support page-level metadata, including names</a:t>
            </a:r>
            <a:r>
              <a:rPr lang="en-US" baseline="0" dirty="0" smtClean="0"/>
              <a:t> and links to page scans.  Still no text, though.</a:t>
            </a:r>
            <a:endParaRPr lang="en-US" dirty="0" smtClean="0"/>
          </a:p>
          <a:p>
            <a:endParaRPr lang="en-US" dirty="0" smtClean="0"/>
          </a:p>
          <a:p>
            <a:r>
              <a:rPr lang="en-US" dirty="0" smtClean="0"/>
              <a:t>Stats:</a:t>
            </a:r>
          </a:p>
          <a:p>
            <a:r>
              <a:rPr lang="en-US" baseline="0" dirty="0" smtClean="0"/>
              <a:t>0.5 million requests per month</a:t>
            </a:r>
          </a:p>
          <a:p>
            <a:r>
              <a:rPr lang="en-US" baseline="0" dirty="0" smtClean="0"/>
              <a:t>75% MODS</a:t>
            </a:r>
          </a:p>
          <a:p>
            <a:r>
              <a:rPr lang="en-US" baseline="0" dirty="0" smtClean="0"/>
              <a:t>25% Dublin Core</a:t>
            </a:r>
          </a:p>
          <a:p>
            <a:r>
              <a:rPr lang="en-US" baseline="0" dirty="0" smtClean="0"/>
              <a:t>&lt; 1% OLEF</a:t>
            </a:r>
            <a:endParaRPr lang="en-US" dirty="0" smtClean="0"/>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11</a:t>
            </a:fld>
            <a:endParaRPr lang="en-US"/>
          </a:p>
        </p:txBody>
      </p:sp>
    </p:spTree>
    <p:extLst>
      <p:ext uri="{BB962C8B-B14F-4D97-AF65-F5344CB8AC3E}">
        <p14:creationId xmlns:p14="http://schemas.microsoft.com/office/powerpoint/2010/main" xmlns="" val="186999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Point out the endpoint and explain the various parameters (including “from” and “until”) with the </a:t>
            </a:r>
            <a:r>
              <a:rPr lang="en-US" baseline="0" dirty="0" err="1" smtClean="0"/>
              <a:t>ListRecords</a:t>
            </a:r>
            <a:r>
              <a:rPr lang="en-US" baseline="0" dirty="0" smtClean="0"/>
              <a:t> example.</a:t>
            </a:r>
          </a:p>
          <a:p>
            <a:endParaRPr lang="en-US" baseline="0" dirty="0" smtClean="0"/>
          </a:p>
          <a:p>
            <a:r>
              <a:rPr lang="en-US" baseline="0" dirty="0" smtClean="0"/>
              <a:t>Show differences between DC, MODS, and OLEF.</a:t>
            </a:r>
          </a:p>
          <a:p>
            <a:endParaRPr lang="en-US" baseline="0" dirty="0" smtClean="0"/>
          </a:p>
          <a:p>
            <a:r>
              <a:rPr lang="en-US" baseline="0" dirty="0" smtClean="0"/>
              <a:t>Within OLEF, show page-level metadata, including page types, pagination data, names, and image links.</a:t>
            </a:r>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12</a:t>
            </a:fld>
            <a:endParaRPr lang="en-US"/>
          </a:p>
        </p:txBody>
      </p:sp>
    </p:spTree>
    <p:extLst>
      <p:ext uri="{BB962C8B-B14F-4D97-AF65-F5344CB8AC3E}">
        <p14:creationId xmlns:p14="http://schemas.microsoft.com/office/powerpoint/2010/main" xmlns="" val="1984052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The</a:t>
            </a:r>
            <a:r>
              <a:rPr lang="en-US" sz="1200" b="0" kern="1200" baseline="0" dirty="0" smtClean="0">
                <a:solidFill>
                  <a:schemeClr val="tx1"/>
                </a:solidFill>
                <a:effectLst/>
                <a:latin typeface="+mn-lt"/>
                <a:ea typeface="+mn-ea"/>
                <a:cs typeface="+mn-cs"/>
              </a:rPr>
              <a:t> BHL Application Programming Interface is another way to get data from BHL.</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 API endpoint accepts HTTP GET requests. Each request includes the name of an operation to perform and may also include one or more parameters.  Essentially, each API method implements a query over the BHL data.</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Responses by default are in XML, but can also be received as JSON.</a:t>
            </a:r>
          </a:p>
          <a:p>
            <a:endParaRPr lang="en-US" sz="1200" b="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There are 35-40</a:t>
            </a:r>
            <a:r>
              <a:rPr lang="en-US" sz="1200" b="0" kern="1200" baseline="0" dirty="0" smtClean="0">
                <a:solidFill>
                  <a:schemeClr val="tx1"/>
                </a:solidFill>
                <a:effectLst/>
                <a:latin typeface="+mn-lt"/>
                <a:ea typeface="+mn-ea"/>
                <a:cs typeface="+mn-cs"/>
              </a:rPr>
              <a:t> APIs available that allow many different types of requests for BHL data.  Searches can be performed, metadata can be retrieved, and page text is available.</a:t>
            </a:r>
          </a:p>
          <a:p>
            <a:endParaRPr lang="en-US" sz="1200" b="0" kern="1200" baseline="0" dirty="0" smtClean="0">
              <a:solidFill>
                <a:schemeClr val="tx1"/>
              </a:solidFill>
              <a:effectLst/>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dirty="0" smtClean="0"/>
              <a:t>Registration is required</a:t>
            </a:r>
            <a:r>
              <a:rPr lang="en-US" sz="1200" baseline="0" dirty="0" smtClean="0"/>
              <a:t> to use the BHL APIs.  Submit a name and email address at the page listed here and you will receive an API key.  This key must be submitted with each API request.</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p>
          <a:p>
            <a:endParaRPr lang="en-US" sz="1200" b="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Since February 2010, an average of 4.25 million APIs requests are submitted per year. There are an equal number of requests for page text and name metadata as there are for bibliographic metadata.</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4C1C16-8A1E-A748-AC57-34D47FC97964}" type="slidenum">
              <a:rPr lang="en-US" smtClean="0"/>
              <a:pPr/>
              <a:t>13</a:t>
            </a:fld>
            <a:endParaRPr lang="en-US"/>
          </a:p>
        </p:txBody>
      </p:sp>
    </p:spTree>
    <p:extLst>
      <p:ext uri="{BB962C8B-B14F-4D97-AF65-F5344CB8AC3E}">
        <p14:creationId xmlns:p14="http://schemas.microsoft.com/office/powerpoint/2010/main" xmlns="" val="2255951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Point out the endpoint and explain the various parameters with the “</a:t>
            </a:r>
            <a:r>
              <a:rPr lang="en-US" baseline="0" dirty="0" err="1" smtClean="0"/>
              <a:t>GetItemMetadata</a:t>
            </a:r>
            <a:r>
              <a:rPr lang="en-US" baseline="0" dirty="0" smtClean="0"/>
              <a:t>” example.</a:t>
            </a:r>
          </a:p>
          <a:p>
            <a:endParaRPr lang="en-US" baseline="0" dirty="0" smtClean="0"/>
          </a:p>
          <a:p>
            <a:r>
              <a:rPr lang="en-US" baseline="0" dirty="0" smtClean="0"/>
              <a:t>Show a JSON response to a simple request.</a:t>
            </a:r>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14</a:t>
            </a:fld>
            <a:endParaRPr lang="en-US"/>
          </a:p>
        </p:txBody>
      </p:sp>
    </p:spTree>
    <p:extLst>
      <p:ext uri="{BB962C8B-B14F-4D97-AF65-F5344CB8AC3E}">
        <p14:creationId xmlns:p14="http://schemas.microsoft.com/office/powerpoint/2010/main" xmlns="" val="1368255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baseline="0" dirty="0" smtClean="0"/>
              <a:t>concludes the discussion of the various ways of getting data from BHL:  Data exports, OAI-PMH, and the APIs.</a:t>
            </a:r>
          </a:p>
          <a:p>
            <a:endParaRPr lang="en-US" baseline="0" dirty="0" smtClean="0"/>
          </a:p>
          <a:p>
            <a:r>
              <a:rPr lang="en-US" baseline="0" dirty="0" smtClean="0"/>
              <a:t>The table presented here summarizes the key </a:t>
            </a:r>
            <a:r>
              <a:rPr lang="en-US" baseline="0" dirty="0" smtClean="0"/>
              <a:t>points.  </a:t>
            </a:r>
            <a:r>
              <a:rPr lang="en-US" baseline="0" dirty="0" smtClean="0"/>
              <a:t>It shows the types of data that each access method makes available, as well as some other characteristics of each method.</a:t>
            </a:r>
          </a:p>
          <a:p>
            <a:endParaRPr lang="en-US" baseline="0" dirty="0" smtClean="0"/>
          </a:p>
          <a:p>
            <a:r>
              <a:rPr lang="en-US" baseline="0" dirty="0" smtClean="0"/>
              <a:t>You can see that if you just need metadata (no text or images), then you can use any method, but the data exports might be the easiest approach.  The APIs are the most full-featured data access point in terms of what data is available.  However, if you would like to do incremental harvesting, retrieving only what is new/changed, then OAI-PMH is the way to go.  In some cases, it makes sense to combine one or more of these methods.  (For example, use OAI-PMH to get a list of new/changed items, and the APIs to get the details).</a:t>
            </a:r>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15</a:t>
            </a:fld>
            <a:endParaRPr lang="en-US"/>
          </a:p>
        </p:txBody>
      </p:sp>
    </p:spTree>
    <p:extLst>
      <p:ext uri="{BB962C8B-B14F-4D97-AF65-F5344CB8AC3E}">
        <p14:creationId xmlns:p14="http://schemas.microsoft.com/office/powerpoint/2010/main" xmlns="" val="3091952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What</a:t>
            </a:r>
            <a:r>
              <a:rPr lang="en-US" baseline="0" dirty="0" smtClean="0"/>
              <a:t> can be done with BHL data?</a:t>
            </a:r>
            <a:endParaRPr lang="en-US" dirty="0" smtClean="0"/>
          </a:p>
          <a:p>
            <a:endParaRPr lang="en-US" dirty="0" smtClean="0"/>
          </a:p>
          <a:p>
            <a:r>
              <a:rPr lang="en-US" dirty="0" smtClean="0"/>
              <a:t>To</a:t>
            </a:r>
            <a:r>
              <a:rPr lang="en-US" baseline="0" dirty="0" smtClean="0"/>
              <a:t> date, we have seen BHL data put to use in a variety of ways.  </a:t>
            </a:r>
            <a:r>
              <a:rPr lang="en-US" dirty="0" smtClean="0"/>
              <a:t>Digital </a:t>
            </a:r>
            <a:r>
              <a:rPr lang="en-US" dirty="0" smtClean="0"/>
              <a:t>libraries</a:t>
            </a:r>
            <a:r>
              <a:rPr lang="en-US" baseline="0" dirty="0" smtClean="0"/>
              <a:t> have integrated BHL metadata into their catalogs.  Individual developers have created interesting visualizations of the data.  </a:t>
            </a:r>
            <a:r>
              <a:rPr lang="en-US" baseline="0" dirty="0" smtClean="0"/>
              <a:t>Individual contributors have created wrappers for the BHL APIs in Ruby and R, so that BHL data can easily be consumed in applications written in those languages.</a:t>
            </a:r>
            <a:endParaRPr lang="en-US" baseline="0" dirty="0" smtClean="0"/>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 common definition of Big Data Analysis is “the process of examining large data sets and uncovering previously unknown patterns, correlations, and trends”.  This is an area that has not seen as much development.  The 53+ million pages and (roughly) 17 billion words in BHL would seem to be a great data source for such analysis.  So, </a:t>
            </a:r>
            <a:r>
              <a:rPr lang="en-US" baseline="0" dirty="0" smtClean="0"/>
              <a:t>what are some potential “Big Data” uses of the data?</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16</a:t>
            </a:fld>
            <a:endParaRPr lang="en-US"/>
          </a:p>
        </p:txBody>
      </p:sp>
    </p:spTree>
    <p:extLst>
      <p:ext uri="{BB962C8B-B14F-4D97-AF65-F5344CB8AC3E}">
        <p14:creationId xmlns:p14="http://schemas.microsoft.com/office/powerpoint/2010/main" xmlns="" val="1420271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Here </a:t>
            </a:r>
            <a:r>
              <a:rPr lang="en-US" baseline="0" dirty="0" smtClean="0"/>
              <a:t>are some possibilities for Big Data Analysis of BHL </a:t>
            </a:r>
            <a:r>
              <a:rPr lang="en-US" baseline="0" dirty="0" smtClean="0"/>
              <a:t>data.</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Improved identification of scientific and common names </a:t>
            </a:r>
            <a:r>
              <a:rPr lang="en-US" baseline="0" dirty="0" smtClean="0"/>
              <a:t>(The Global </a:t>
            </a:r>
            <a:r>
              <a:rPr lang="en-US" baseline="0" dirty="0" smtClean="0"/>
              <a:t>Names </a:t>
            </a:r>
            <a:r>
              <a:rPr lang="en-US" baseline="0" dirty="0" smtClean="0"/>
              <a:t>team is already working on this)</a:t>
            </a:r>
            <a:endParaRPr lang="en-US" baseline="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Image recognition.  </a:t>
            </a:r>
            <a:r>
              <a:rPr lang="en-US" baseline="0" dirty="0" smtClean="0"/>
              <a:t>That is, programmatically examining an illustration and determining what it is an image of.  There </a:t>
            </a:r>
            <a:r>
              <a:rPr lang="en-US" baseline="0" dirty="0" smtClean="0"/>
              <a:t>are already commercial services for this from the big players (Amazon, Microsoft, IBM</a:t>
            </a:r>
            <a:r>
              <a:rPr lang="en-US" baseline="0" dirty="0" smtClean="0"/>
              <a:t>).</a:t>
            </a:r>
            <a:endParaRPr lang="en-US" baseline="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Identify relationships between occurrences of names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Extract information about organisms, climate, and geography from </a:t>
            </a:r>
            <a:r>
              <a:rPr lang="en-US" baseline="0" dirty="0" smtClean="0"/>
              <a:t>text, and find correlations between them.</a:t>
            </a:r>
            <a:endParaRPr lang="en-US" baseline="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Include page and bibliographic metadata to expand the scope of text analysis.  Dates in particular may be valuable.</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These are just some ideas that I have though of; I’m sure the audience can come up with many more possibilities.</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17</a:t>
            </a:fld>
            <a:endParaRPr lang="en-US"/>
          </a:p>
        </p:txBody>
      </p:sp>
    </p:spTree>
    <p:extLst>
      <p:ext uri="{BB962C8B-B14F-4D97-AF65-F5344CB8AC3E}">
        <p14:creationId xmlns:p14="http://schemas.microsoft.com/office/powerpoint/2010/main" xmlns="" val="519396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concludes</a:t>
            </a:r>
            <a:r>
              <a:rPr lang="en-US" baseline="0" dirty="0" smtClean="0"/>
              <a:t> my presentation</a:t>
            </a:r>
            <a:r>
              <a:rPr lang="en-US" baseline="0" dirty="0" smtClean="0"/>
              <a:t>.  I hope you have learned something about the data in BHL and how to get it, and I hope you have interesting ideas about how it can be used.</a:t>
            </a:r>
            <a:endParaRPr lang="en-US" baseline="0" dirty="0" smtClean="0"/>
          </a:p>
          <a:p>
            <a:endParaRPr lang="en-US" baseline="0" dirty="0" smtClean="0"/>
          </a:p>
          <a:p>
            <a:r>
              <a:rPr lang="en-US" dirty="0" smtClean="0"/>
              <a:t>Here are </a:t>
            </a:r>
            <a:r>
              <a:rPr lang="en-US" baseline="0" dirty="0" smtClean="0"/>
              <a:t>links to the slides and demos, as well as additional documentation on the topics that were covered.  At the bottom is a link to BHL’s GitHub repository, which includes the source code for all things BHL.</a:t>
            </a:r>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18</a:t>
            </a:fld>
            <a:endParaRPr lang="en-US"/>
          </a:p>
        </p:txBody>
      </p:sp>
    </p:spTree>
    <p:extLst>
      <p:ext uri="{BB962C8B-B14F-4D97-AF65-F5344CB8AC3E}">
        <p14:creationId xmlns:p14="http://schemas.microsoft.com/office/powerpoint/2010/main" xmlns="" val="2492857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Thank you for your time.  Are there</a:t>
            </a:r>
            <a:r>
              <a:rPr lang="en-US" baseline="0" dirty="0" smtClean="0"/>
              <a:t> any questions?  </a:t>
            </a:r>
          </a:p>
          <a:p>
            <a:endParaRPr lang="en-US" baseline="0" dirty="0" smtClean="0"/>
          </a:p>
          <a:p>
            <a:r>
              <a:rPr lang="en-US" baseline="0" dirty="0" smtClean="0"/>
              <a:t>If you think of anything additional questions after this session, feel free to contact me at the email address listed here.</a:t>
            </a:r>
          </a:p>
          <a:p>
            <a:r>
              <a:rPr lang="en-US" baseline="0" dirty="0" smtClean="0"/>
              <a:t/>
            </a:r>
            <a:br>
              <a:rPr lang="en-US" baseline="0" dirty="0" smtClean="0"/>
            </a:br>
            <a:r>
              <a:rPr lang="en-US" baseline="0" dirty="0" smtClean="0"/>
              <a:t>Enjoy the rest of the conference.</a:t>
            </a:r>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19</a:t>
            </a:fld>
            <a:endParaRPr lang="en-US"/>
          </a:p>
        </p:txBody>
      </p:sp>
    </p:spTree>
    <p:extLst>
      <p:ext uri="{BB962C8B-B14F-4D97-AF65-F5344CB8AC3E}">
        <p14:creationId xmlns:p14="http://schemas.microsoft.com/office/powerpoint/2010/main" xmlns="" val="3161249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Biodiversity Heritage Library (BHL) is a consortium of libraries that cooperate to do two things:</a:t>
            </a:r>
            <a:r>
              <a:rPr lang="en-US" baseline="0" dirty="0" smtClean="0"/>
              <a:t> 1) </a:t>
            </a:r>
            <a:r>
              <a:rPr lang="en-US" dirty="0" smtClean="0"/>
              <a:t>digitize the</a:t>
            </a:r>
            <a:r>
              <a:rPr lang="en-US" baseline="0" dirty="0" smtClean="0"/>
              <a:t> </a:t>
            </a:r>
            <a:r>
              <a:rPr lang="en-US" dirty="0" smtClean="0"/>
              <a:t>biodiversity literature held in their collections and 2) make that literature available for open access and reuse.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As of September 2017, BHL has 37 Members and Affiliates, and over 60 Partners around the world contributing to BHL.</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BHL also collaborates with and contributes</a:t>
            </a:r>
            <a:r>
              <a:rPr lang="en-US" baseline="0" dirty="0" smtClean="0"/>
              <a:t> content to a wide variety of partners, including: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EOL</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Global Biodiversity Information Facility (GBIF)</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a:t>
            </a:r>
            <a:r>
              <a:rPr lang="en-US" baseline="0" dirty="0" err="1" smtClean="0"/>
              <a:t>Europeana</a:t>
            </a:r>
            <a:endParaRPr lang="en-US" baseline="0" dirty="0" smtClean="0"/>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Digital Public Library of America (DPLA)</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Internet Archive</a:t>
            </a:r>
          </a:p>
        </p:txBody>
      </p:sp>
      <p:sp>
        <p:nvSpPr>
          <p:cNvPr id="4" name="Slide Number Placeholder 3"/>
          <p:cNvSpPr>
            <a:spLocks noGrp="1"/>
          </p:cNvSpPr>
          <p:nvPr>
            <p:ph type="sldNum" sz="quarter" idx="10"/>
          </p:nvPr>
        </p:nvSpPr>
        <p:spPr/>
        <p:txBody>
          <a:bodyPr/>
          <a:lstStyle/>
          <a:p>
            <a:fld id="{154C1C16-8A1E-A748-AC57-34D47FC97964}" type="slidenum">
              <a:rPr lang="en-US" smtClean="0"/>
              <a:pPr/>
              <a:t>2</a:t>
            </a:fld>
            <a:endParaRPr lang="en-US"/>
          </a:p>
        </p:txBody>
      </p:sp>
    </p:spTree>
    <p:extLst>
      <p:ext uri="{BB962C8B-B14F-4D97-AF65-F5344CB8AC3E}">
        <p14:creationId xmlns:p14="http://schemas.microsoft.com/office/powerpoint/2010/main" xmlns="" val="2163336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Before</a:t>
            </a:r>
            <a:r>
              <a:rPr lang="en-US" baseline="0" dirty="0" smtClean="0"/>
              <a:t> talking about how to get the data, I want to take a quick moment to talk about the data entities found in BHL.</a:t>
            </a:r>
          </a:p>
          <a:p>
            <a:endParaRPr lang="en-US" baseline="0" dirty="0" smtClean="0"/>
          </a:p>
          <a:p>
            <a:pPr marL="228600" indent="-228600">
              <a:buAutoNum type="arabicParenR"/>
            </a:pPr>
            <a:r>
              <a:rPr lang="en-US" baseline="0" dirty="0" smtClean="0"/>
              <a:t>Title – Represents a work, such as a monograph or serial.  For example, “The Journal of the </a:t>
            </a:r>
            <a:r>
              <a:rPr lang="en-US" baseline="0" dirty="0" err="1" smtClean="0"/>
              <a:t>Linnaen</a:t>
            </a:r>
            <a:r>
              <a:rPr lang="en-US" baseline="0" dirty="0" smtClean="0"/>
              <a:t> Society”.  Does NOT represent an individual manifestation of the work.</a:t>
            </a:r>
          </a:p>
          <a:p>
            <a:pPr marL="228600" indent="-228600">
              <a:buAutoNum type="arabicParenR"/>
            </a:pPr>
            <a:r>
              <a:rPr lang="en-US" baseline="0" dirty="0" smtClean="0"/>
              <a:t>Item – Represents a manifestation of an individual serial volume or monograph.  For example, Volume 8 of “The Journal of the </a:t>
            </a:r>
            <a:r>
              <a:rPr lang="en-US" baseline="0" dirty="0" err="1" smtClean="0"/>
              <a:t>Linnean</a:t>
            </a:r>
            <a:r>
              <a:rPr lang="en-US" baseline="0" dirty="0" smtClean="0"/>
              <a:t> Society”.</a:t>
            </a:r>
          </a:p>
          <a:p>
            <a:pPr marL="228600" indent="-228600">
              <a:buAutoNum type="arabicParenR"/>
            </a:pPr>
            <a:r>
              <a:rPr lang="en-US" baseline="0" dirty="0" smtClean="0"/>
              <a:t>Part – Represents a subset of an item.  In BHL, this is typically an article, but it could also represent a chapter or other subdivision of an item.</a:t>
            </a:r>
          </a:p>
          <a:p>
            <a:pPr marL="228600" indent="-228600">
              <a:buAutoNum type="arabicParenR"/>
            </a:pPr>
            <a:r>
              <a:rPr lang="en-US" baseline="0" dirty="0" smtClean="0"/>
              <a:t>Page – Represents a single page in an Item.</a:t>
            </a:r>
          </a:p>
          <a:p>
            <a:pPr marL="228600" indent="-228600">
              <a:buAutoNum type="arabicParenR"/>
            </a:pPr>
            <a:endParaRPr lang="en-US" baseline="0" dirty="0" smtClean="0"/>
          </a:p>
          <a:p>
            <a:pPr marL="228600" indent="-228600">
              <a:buNone/>
            </a:pPr>
            <a:r>
              <a:rPr lang="en-US" baseline="0" dirty="0" smtClean="0"/>
              <a:t>Understanding these entities helps to understand the data that is made available via exports, OAI, and APIs.</a:t>
            </a:r>
          </a:p>
          <a:p>
            <a:pPr marL="228600" indent="-228600">
              <a:buNone/>
            </a:pPr>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20</a:t>
            </a:fld>
            <a:endParaRPr lang="en-US"/>
          </a:p>
        </p:txBody>
      </p:sp>
    </p:spTree>
    <p:extLst>
      <p:ext uri="{BB962C8B-B14F-4D97-AF65-F5344CB8AC3E}">
        <p14:creationId xmlns:p14="http://schemas.microsoft.com/office/powerpoint/2010/main" xmlns="" val="1254822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There</a:t>
            </a:r>
            <a:r>
              <a:rPr lang="en-US" baseline="0" dirty="0" smtClean="0"/>
              <a:t> is r</a:t>
            </a:r>
            <a:r>
              <a:rPr lang="en-US" dirty="0" smtClean="0"/>
              <a:t>elatively limited</a:t>
            </a:r>
            <a:r>
              <a:rPr lang="en-US" baseline="0" dirty="0" smtClean="0"/>
              <a:t> use of the data exports.  </a:t>
            </a:r>
          </a:p>
          <a:p>
            <a:endParaRPr lang="en-US" baseline="0" dirty="0" smtClean="0"/>
          </a:p>
          <a:p>
            <a:r>
              <a:rPr lang="en-US" baseline="0" dirty="0" smtClean="0"/>
              <a:t>As you can see here, there was almost no downloads of MODS, </a:t>
            </a:r>
            <a:r>
              <a:rPr lang="en-US" baseline="0" dirty="0" err="1" smtClean="0"/>
              <a:t>BibTeX</a:t>
            </a:r>
            <a:r>
              <a:rPr lang="en-US" baseline="0" dirty="0" smtClean="0"/>
              <a:t>, and RIS during the three month period that was measured.</a:t>
            </a:r>
          </a:p>
          <a:p>
            <a:endParaRPr lang="en-US" baseline="0" dirty="0" smtClean="0"/>
          </a:p>
          <a:p>
            <a:r>
              <a:rPr lang="en-US" baseline="0" dirty="0" smtClean="0"/>
              <a:t>Although there were 700 downloads of Delimited Text files, none of those downloads included Name or Page data.  So whoever is using this data seems to be focused on the bibliographic metadata.</a:t>
            </a:r>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21</a:t>
            </a:fld>
            <a:endParaRPr lang="en-US"/>
          </a:p>
        </p:txBody>
      </p:sp>
    </p:spTree>
    <p:extLst>
      <p:ext uri="{BB962C8B-B14F-4D97-AF65-F5344CB8AC3E}">
        <p14:creationId xmlns:p14="http://schemas.microsoft.com/office/powerpoint/2010/main" xmlns="" val="3860997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ctr"/>
            <a:r>
              <a:rPr lang="en-US" sz="1200" kern="1200" dirty="0" smtClean="0">
                <a:solidFill>
                  <a:schemeClr val="tx1"/>
                </a:solidFill>
                <a:effectLst/>
                <a:latin typeface="+mn-lt"/>
                <a:ea typeface="+mn-ea"/>
                <a:cs typeface="+mn-cs"/>
              </a:rPr>
              <a:t>The number of OAI requests</a:t>
            </a:r>
            <a:r>
              <a:rPr lang="en-US" sz="1200" kern="1200" baseline="0" dirty="0" smtClean="0">
                <a:solidFill>
                  <a:schemeClr val="tx1"/>
                </a:solidFill>
                <a:effectLst/>
                <a:latin typeface="+mn-lt"/>
                <a:ea typeface="+mn-ea"/>
                <a:cs typeface="+mn-cs"/>
              </a:rPr>
              <a:t> submitted to BHL in a 90-day period are shown here.  As you can see, the OAI publisher receives a healthy amount of use; it is far more popular than the Data Exports.</a:t>
            </a:r>
          </a:p>
          <a:p>
            <a:pPr rtl="0" fontAlgn="ctr"/>
            <a:endParaRPr lang="en-US" sz="1200" kern="1200" baseline="0" dirty="0" smtClean="0">
              <a:solidFill>
                <a:schemeClr val="tx1"/>
              </a:solidFill>
              <a:effectLst/>
              <a:latin typeface="+mn-lt"/>
              <a:ea typeface="+mn-ea"/>
              <a:cs typeface="+mn-cs"/>
            </a:endParaRPr>
          </a:p>
          <a:p>
            <a:pPr rtl="0" fontAlgn="ctr"/>
            <a:r>
              <a:rPr lang="en-US" sz="1200" kern="1200" baseline="0" dirty="0" smtClean="0">
                <a:solidFill>
                  <a:schemeClr val="tx1"/>
                </a:solidFill>
                <a:effectLst/>
                <a:latin typeface="+mn-lt"/>
                <a:ea typeface="+mn-ea"/>
                <a:cs typeface="+mn-cs"/>
              </a:rPr>
              <a:t>There were 1.45 million total OAI-PMH requests, which returned about 5.9 million individual BHL records.  About 25% of those requests were for Dublin Core, and 75% for MODS.  Far less than 1% of requests were for OLEF.  Understandable, given that it requires custom development to parse the responses, and that most consumers seem to be aggregators such as the Digital Public Libraries of America that are more interested in the bibliographic metadata than page-level metadata and names.  Still, OLEF is a rich format, and provides a way to get most everything (except page text) at once, so it is worth a look.</a:t>
            </a:r>
          </a:p>
          <a:p>
            <a:pPr rtl="0" fontAlgn="ctr"/>
            <a:endParaRPr lang="en-US" sz="1200" kern="1200" dirty="0" smtClean="0">
              <a:solidFill>
                <a:schemeClr val="tx1"/>
              </a:solidFill>
              <a:effectLst/>
              <a:latin typeface="+mn-lt"/>
              <a:ea typeface="+mn-ea"/>
              <a:cs typeface="+mn-cs"/>
            </a:endParaRPr>
          </a:p>
          <a:p>
            <a:pPr rtl="0" fontAlgn="ctr"/>
            <a:r>
              <a:rPr lang="en-US" sz="1200" kern="1200" dirty="0" smtClean="0">
                <a:solidFill>
                  <a:schemeClr val="tx1"/>
                </a:solidFill>
                <a:effectLst/>
                <a:latin typeface="+mn-lt"/>
                <a:ea typeface="+mn-ea"/>
                <a:cs typeface="+mn-cs"/>
              </a:rPr>
              <a:t>DETAILED</a:t>
            </a:r>
            <a:r>
              <a:rPr lang="en-US" sz="1200" kern="1200" baseline="0" dirty="0" smtClean="0">
                <a:solidFill>
                  <a:schemeClr val="tx1"/>
                </a:solidFill>
                <a:effectLst/>
                <a:latin typeface="+mn-lt"/>
                <a:ea typeface="+mn-ea"/>
                <a:cs typeface="+mn-cs"/>
              </a:rPr>
              <a:t> STATS</a:t>
            </a:r>
            <a:endParaRPr lang="en-US" sz="1200" kern="1200" dirty="0" smtClean="0">
              <a:solidFill>
                <a:schemeClr val="tx1"/>
              </a:solidFill>
              <a:effectLst/>
              <a:latin typeface="+mn-lt"/>
              <a:ea typeface="+mn-ea"/>
              <a:cs typeface="+mn-cs"/>
            </a:endParaRPr>
          </a:p>
          <a:p>
            <a:pPr rtl="0" fontAlgn="ctr"/>
            <a:r>
              <a:rPr lang="en-US" sz="1000" kern="1200" dirty="0" smtClean="0">
                <a:solidFill>
                  <a:schemeClr val="tx1"/>
                </a:solidFill>
                <a:effectLst/>
              </a:rPr>
              <a:t>1.45 million total OAI-PMH requests.</a:t>
            </a:r>
          </a:p>
          <a:p>
            <a:pPr fontAlgn="ctr"/>
            <a:r>
              <a:rPr lang="en-US" sz="1000" kern="1200" dirty="0" smtClean="0">
                <a:solidFill>
                  <a:schemeClr val="tx1"/>
                </a:solidFill>
                <a:effectLst/>
              </a:rPr>
              <a:t>	899 "</a:t>
            </a:r>
            <a:r>
              <a:rPr lang="en-US" sz="1000" dirty="0"/>
              <a:t>Identify“				7583"ListIdentifiers</a:t>
            </a:r>
            <a:r>
              <a:rPr lang="en-US" sz="1000" dirty="0" smtClean="0"/>
              <a:t>"</a:t>
            </a:r>
            <a:endParaRPr lang="en-US" sz="1000" kern="1200" dirty="0" smtClean="0">
              <a:solidFill>
                <a:schemeClr val="tx1"/>
              </a:solidFill>
              <a:effectLst/>
            </a:endParaRPr>
          </a:p>
          <a:p>
            <a:pPr fontAlgn="ctr"/>
            <a:r>
              <a:rPr lang="en-US" sz="1000" kern="1200" dirty="0" smtClean="0">
                <a:solidFill>
                  <a:schemeClr val="tx1"/>
                </a:solidFill>
                <a:effectLst/>
              </a:rPr>
              <a:t>	155 "</a:t>
            </a:r>
            <a:r>
              <a:rPr lang="en-US" sz="1000" kern="1200" dirty="0" err="1" smtClean="0">
                <a:solidFill>
                  <a:schemeClr val="tx1"/>
                </a:solidFill>
                <a:effectLst/>
              </a:rPr>
              <a:t>ListSets</a:t>
            </a:r>
            <a:r>
              <a:rPr lang="en-US" sz="1000" kern="1200" dirty="0" smtClean="0">
                <a:solidFill>
                  <a:schemeClr val="tx1"/>
                </a:solidFill>
                <a:effectLst/>
              </a:rPr>
              <a:t>" </a:t>
            </a:r>
            <a:r>
              <a:rPr lang="en-US" sz="1000" dirty="0"/>
              <a:t>				87868 "</a:t>
            </a:r>
            <a:r>
              <a:rPr lang="en-US" sz="1000" dirty="0" err="1"/>
              <a:t>ListRecords</a:t>
            </a:r>
            <a:r>
              <a:rPr lang="en-US" sz="1000" dirty="0" smtClean="0"/>
              <a:t>"</a:t>
            </a:r>
            <a:endParaRPr lang="en-US" sz="1000" kern="1200" dirty="0" smtClean="0">
              <a:solidFill>
                <a:schemeClr val="tx1"/>
              </a:solidFill>
              <a:effectLst/>
            </a:endParaRPr>
          </a:p>
          <a:p>
            <a:pPr fontAlgn="ctr"/>
            <a:r>
              <a:rPr lang="en-US" sz="1000" kern="1200" dirty="0" smtClean="0">
                <a:solidFill>
                  <a:schemeClr val="tx1"/>
                </a:solidFill>
                <a:effectLst/>
              </a:rPr>
              <a:t>	51 "</a:t>
            </a:r>
            <a:r>
              <a:rPr lang="en-US" sz="1000" kern="1200" dirty="0" err="1" smtClean="0">
                <a:solidFill>
                  <a:schemeClr val="tx1"/>
                </a:solidFill>
                <a:effectLst/>
              </a:rPr>
              <a:t>ListMetadataFormats</a:t>
            </a:r>
            <a:r>
              <a:rPr lang="en-US" sz="1000" dirty="0"/>
              <a:t>“	</a:t>
            </a:r>
            <a:r>
              <a:rPr lang="en-US" sz="1000" dirty="0" smtClean="0"/>
              <a:t>	</a:t>
            </a:r>
            <a:r>
              <a:rPr lang="en-US" sz="1000" dirty="0"/>
              <a:t>	1.35 million "</a:t>
            </a:r>
            <a:r>
              <a:rPr lang="en-US" sz="1000" dirty="0" err="1"/>
              <a:t>GetRecord</a:t>
            </a:r>
            <a:r>
              <a:rPr lang="en-US" sz="1000" dirty="0" smtClean="0"/>
              <a:t>"</a:t>
            </a:r>
            <a:endParaRPr lang="en-US" sz="1000" kern="1200" dirty="0" smtClean="0">
              <a:solidFill>
                <a:schemeClr val="tx1"/>
              </a:solidFill>
              <a:effectLst/>
            </a:endParaRPr>
          </a:p>
          <a:p>
            <a:pPr rtl="0" fontAlgn="ctr"/>
            <a:r>
              <a:rPr lang="en-US" sz="1000" kern="1200" dirty="0" smtClean="0">
                <a:solidFill>
                  <a:schemeClr val="tx1"/>
                </a:solidFill>
                <a:effectLst/>
              </a:rPr>
              <a:t>1.4 million requests for Dublin Core data (Mostly </a:t>
            </a:r>
            <a:r>
              <a:rPr lang="en-US" sz="1000" kern="1200" dirty="0" err="1" smtClean="0">
                <a:solidFill>
                  <a:schemeClr val="tx1"/>
                </a:solidFill>
                <a:effectLst/>
              </a:rPr>
              <a:t>GetRecord</a:t>
            </a:r>
            <a:r>
              <a:rPr lang="en-US" sz="1000" kern="1200" dirty="0" smtClean="0">
                <a:solidFill>
                  <a:schemeClr val="tx1"/>
                </a:solidFill>
                <a:effectLst/>
              </a:rPr>
              <a:t> requests, so about 1.4 million records retrieved)</a:t>
            </a:r>
          </a:p>
          <a:p>
            <a:pPr rtl="0" fontAlgn="ctr"/>
            <a:r>
              <a:rPr lang="en-US" sz="1000" kern="1200" dirty="0" smtClean="0">
                <a:solidFill>
                  <a:schemeClr val="tx1"/>
                </a:solidFill>
                <a:effectLst/>
              </a:rPr>
              <a:t>55591 requests for MODS data (Mostly </a:t>
            </a:r>
            <a:r>
              <a:rPr lang="en-US" sz="1000" kern="1200" dirty="0" err="1" smtClean="0">
                <a:solidFill>
                  <a:schemeClr val="tx1"/>
                </a:solidFill>
                <a:effectLst/>
              </a:rPr>
              <a:t>ListRecords</a:t>
            </a:r>
            <a:r>
              <a:rPr lang="en-US" sz="1000" kern="1200" dirty="0" smtClean="0">
                <a:solidFill>
                  <a:schemeClr val="tx1"/>
                </a:solidFill>
                <a:effectLst/>
              </a:rPr>
              <a:t> requests, so about 5.5 million records retrieved)</a:t>
            </a:r>
          </a:p>
          <a:p>
            <a:pPr rtl="0" fontAlgn="ctr"/>
            <a:r>
              <a:rPr lang="en-US" sz="1000" kern="1200" dirty="0" smtClean="0">
                <a:solidFill>
                  <a:schemeClr val="tx1"/>
                </a:solidFill>
                <a:effectLst/>
              </a:rPr>
              <a:t>29 requests for data in OLEF format</a:t>
            </a:r>
          </a:p>
          <a:p>
            <a:pPr rtl="0" fontAlgn="ctr"/>
            <a:r>
              <a:rPr lang="en-US" sz="1000" kern="1200" dirty="0" smtClean="0">
                <a:solidFill>
                  <a:schemeClr val="tx1"/>
                </a:solidFill>
                <a:effectLst/>
              </a:rPr>
              <a:t>Requests from 298 unique IP addresses</a:t>
            </a:r>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22</a:t>
            </a:fld>
            <a:endParaRPr lang="en-US"/>
          </a:p>
        </p:txBody>
      </p:sp>
    </p:spTree>
    <p:extLst>
      <p:ext uri="{BB962C8B-B14F-4D97-AF65-F5344CB8AC3E}">
        <p14:creationId xmlns:p14="http://schemas.microsoft.com/office/powerpoint/2010/main" xmlns="" val="881293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fontAlgn="ctr"/>
            <a:r>
              <a:rPr lang="en-US" sz="1200" kern="1200" dirty="0" smtClean="0">
                <a:solidFill>
                  <a:schemeClr val="tx1"/>
                </a:solidFill>
                <a:effectLst/>
                <a:latin typeface="+mn-lt"/>
                <a:ea typeface="+mn-ea"/>
                <a:cs typeface="+mn-cs"/>
              </a:rPr>
              <a:t>As</a:t>
            </a:r>
            <a:r>
              <a:rPr lang="en-US" sz="1200" kern="1200" baseline="0" dirty="0" smtClean="0">
                <a:solidFill>
                  <a:schemeClr val="tx1"/>
                </a:solidFill>
                <a:effectLst/>
                <a:latin typeface="+mn-lt"/>
                <a:ea typeface="+mn-ea"/>
                <a:cs typeface="+mn-cs"/>
              </a:rPr>
              <a:t> mentioned, the APIs are a popular method of getting BHL data.  This slide shows annual statistics on users and requests, as well as the most popular API methods.</a:t>
            </a:r>
          </a:p>
          <a:p>
            <a:pPr rtl="0" fontAlgn="ctr"/>
            <a:endParaRPr lang="en-US" sz="1200" kern="1200" baseline="0" dirty="0" smtClean="0">
              <a:solidFill>
                <a:schemeClr val="tx1"/>
              </a:solidFill>
              <a:effectLst/>
              <a:latin typeface="+mn-lt"/>
              <a:ea typeface="+mn-ea"/>
              <a:cs typeface="+mn-cs"/>
            </a:endParaRPr>
          </a:p>
          <a:p>
            <a:pPr rtl="0" fontAlgn="ctr"/>
            <a:r>
              <a:rPr lang="en-US" sz="1200" kern="1200" baseline="0" dirty="0" smtClean="0">
                <a:solidFill>
                  <a:schemeClr val="tx1"/>
                </a:solidFill>
                <a:effectLst/>
                <a:latin typeface="+mn-lt"/>
                <a:ea typeface="+mn-ea"/>
                <a:cs typeface="+mn-cs"/>
              </a:rPr>
              <a:t>As of August 2017, there were 236 registered API users, and </a:t>
            </a:r>
            <a:r>
              <a:rPr lang="en-US" sz="1200" b="1" kern="1200" baseline="0" dirty="0" smtClean="0">
                <a:solidFill>
                  <a:schemeClr val="tx1"/>
                </a:solidFill>
                <a:effectLst/>
                <a:latin typeface="+mn-lt"/>
                <a:ea typeface="+mn-ea"/>
                <a:cs typeface="+mn-cs"/>
              </a:rPr>
              <a:t>more than 60 of those had done more than just “kick the tires” and leave… they had submitted at least 1000 requests</a:t>
            </a:r>
            <a:r>
              <a:rPr lang="en-US" sz="1200" kern="1200" baseline="0" dirty="0" smtClean="0">
                <a:solidFill>
                  <a:schemeClr val="tx1"/>
                </a:solidFill>
                <a:effectLst/>
                <a:latin typeface="+mn-lt"/>
                <a:ea typeface="+mn-ea"/>
                <a:cs typeface="+mn-cs"/>
              </a:rPr>
              <a:t>.  Since February 2010, an average of 4.25 million APIs requests have been handled per year.  The most popular API methods (as measured by the number of requests) are requests for title, item, page, and name metadata, and page text (OCR).  This reflects the difference in audience for the APIs and the OAI-PMH publisher… whereas OAI-PMH users are largely aggregators of bibliographic metadata, API users tend to be more science-oriented,</a:t>
            </a:r>
            <a:r>
              <a:rPr lang="en-US" sz="1200" kern="1200" dirty="0" smtClean="0">
                <a:solidFill>
                  <a:schemeClr val="tx1"/>
                </a:solidFill>
                <a:effectLst/>
                <a:latin typeface="+mn-lt"/>
                <a:ea typeface="+mn-ea"/>
                <a:cs typeface="+mn-cs"/>
              </a:rPr>
              <a:t> and </a:t>
            </a:r>
            <a:r>
              <a:rPr lang="en-US" sz="1200" kern="1200" baseline="0" dirty="0" smtClean="0">
                <a:solidFill>
                  <a:schemeClr val="tx1"/>
                </a:solidFill>
                <a:effectLst/>
                <a:latin typeface="+mn-lt"/>
                <a:ea typeface="+mn-ea"/>
                <a:cs typeface="+mn-cs"/>
              </a:rPr>
              <a:t>need name and page metadata and page text.</a:t>
            </a:r>
          </a:p>
          <a:p>
            <a:pPr rtl="0" fontAlgn="ctr"/>
            <a:endParaRPr lang="en-US" sz="1200" kern="1200" dirty="0" smtClean="0">
              <a:solidFill>
                <a:schemeClr val="tx1"/>
              </a:solidFill>
              <a:effectLst/>
              <a:latin typeface="+mn-lt"/>
              <a:ea typeface="+mn-ea"/>
              <a:cs typeface="+mn-cs"/>
            </a:endParaRPr>
          </a:p>
          <a:p>
            <a:pPr rtl="0" fontAlgn="ctr"/>
            <a:r>
              <a:rPr lang="en-US" sz="1200" kern="1200" dirty="0" smtClean="0">
                <a:solidFill>
                  <a:schemeClr val="tx1"/>
                </a:solidFill>
                <a:effectLst/>
                <a:latin typeface="+mn-lt"/>
                <a:ea typeface="+mn-ea"/>
                <a:cs typeface="+mn-cs"/>
              </a:rPr>
              <a:t>DETAILED</a:t>
            </a:r>
            <a:r>
              <a:rPr lang="en-US" sz="1200" kern="1200" baseline="0" dirty="0" smtClean="0">
                <a:solidFill>
                  <a:schemeClr val="tx1"/>
                </a:solidFill>
                <a:effectLst/>
                <a:latin typeface="+mn-lt"/>
                <a:ea typeface="+mn-ea"/>
                <a:cs typeface="+mn-cs"/>
              </a:rPr>
              <a:t> STATS</a:t>
            </a:r>
            <a:endParaRPr lang="en-US" sz="1200" kern="1200" dirty="0" smtClean="0">
              <a:solidFill>
                <a:schemeClr val="tx1"/>
              </a:solidFill>
              <a:effectLst/>
              <a:latin typeface="+mn-lt"/>
              <a:ea typeface="+mn-ea"/>
              <a:cs typeface="+mn-cs"/>
            </a:endParaRPr>
          </a:p>
          <a:p>
            <a:pPr rtl="0" fontAlgn="ctr"/>
            <a:r>
              <a:rPr lang="en-US" sz="1000" kern="1200" dirty="0" smtClean="0">
                <a:solidFill>
                  <a:schemeClr val="tx1"/>
                </a:solidFill>
                <a:effectLst/>
                <a:latin typeface="+mn-lt"/>
                <a:ea typeface="+mn-ea"/>
                <a:cs typeface="+mn-cs"/>
              </a:rPr>
              <a:t>236 registered users, 60+ have sent at least 1000 requests</a:t>
            </a:r>
          </a:p>
          <a:p>
            <a:pPr rtl="0" fontAlgn="ctr"/>
            <a:r>
              <a:rPr lang="en-US" sz="1000" kern="1200" dirty="0" smtClean="0">
                <a:solidFill>
                  <a:schemeClr val="tx1"/>
                </a:solidFill>
                <a:effectLst/>
                <a:latin typeface="+mn-lt"/>
                <a:ea typeface="+mn-ea"/>
                <a:cs typeface="+mn-cs"/>
              </a:rPr>
              <a:t>104 million requests since February 2010, though 70 million were in one month of 2015.  Excluding</a:t>
            </a:r>
            <a:r>
              <a:rPr lang="en-US" sz="1000" kern="1200" baseline="0" dirty="0" smtClean="0">
                <a:solidFill>
                  <a:schemeClr val="tx1"/>
                </a:solidFill>
                <a:effectLst/>
                <a:latin typeface="+mn-lt"/>
                <a:ea typeface="+mn-ea"/>
                <a:cs typeface="+mn-cs"/>
              </a:rPr>
              <a:t> that month, </a:t>
            </a:r>
            <a:r>
              <a:rPr lang="en-US" sz="1000" kern="1200" dirty="0" smtClean="0">
                <a:solidFill>
                  <a:schemeClr val="tx1"/>
                </a:solidFill>
                <a:effectLst/>
                <a:latin typeface="+mn-lt"/>
                <a:ea typeface="+mn-ea"/>
                <a:cs typeface="+mn-cs"/>
              </a:rPr>
              <a:t>about 4.25 million requests/year.</a:t>
            </a:r>
          </a:p>
          <a:p>
            <a:pPr marL="0" marR="0" indent="0" algn="l" defTabSz="457200" rtl="0" eaLnBrk="1" fontAlgn="ctr" latinLnBrk="0" hangingPunct="1">
              <a:lnSpc>
                <a:spcPct val="100000"/>
              </a:lnSpc>
              <a:spcBef>
                <a:spcPts val="0"/>
              </a:spcBef>
              <a:spcAft>
                <a:spcPts val="0"/>
              </a:spcAft>
              <a:buClrTx/>
              <a:buSzTx/>
              <a:buFontTx/>
              <a:buNone/>
              <a:tabLst/>
              <a:defRPr/>
            </a:pPr>
            <a:endParaRPr lang="en-US" sz="1000" kern="1200" dirty="0" smtClean="0">
              <a:solidFill>
                <a:schemeClr val="tx1"/>
              </a:solidFill>
              <a:effectLst/>
              <a:latin typeface="+mn-lt"/>
              <a:ea typeface="+mn-ea"/>
              <a:cs typeface="+mn-cs"/>
            </a:endParaRPr>
          </a:p>
          <a:p>
            <a:pPr rtl="0" fontAlgn="ctr"/>
            <a:r>
              <a:rPr lang="en-US" sz="1000" kern="1200" dirty="0" smtClean="0">
                <a:solidFill>
                  <a:schemeClr val="tx1"/>
                </a:solidFill>
                <a:effectLst/>
                <a:latin typeface="+mn-lt"/>
                <a:ea typeface="+mn-ea"/>
                <a:cs typeface="+mn-cs"/>
              </a:rPr>
              <a:t>Top 7 API methods have all handled more than 1 million requests</a:t>
            </a:r>
          </a:p>
          <a:p>
            <a:pPr marL="0" lvl="1" fontAlgn="ct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GetItemMetadata</a:t>
            </a:r>
            <a:r>
              <a:rPr lang="en-US" sz="1000" kern="1200" dirty="0" smtClean="0">
                <a:solidFill>
                  <a:schemeClr val="tx1"/>
                </a:solidFill>
                <a:effectLst/>
                <a:latin typeface="+mn-lt"/>
                <a:ea typeface="+mn-ea"/>
                <a:cs typeface="+mn-cs"/>
              </a:rPr>
              <a:t> - 8.8 </a:t>
            </a:r>
            <a:r>
              <a:rPr lang="en-US" sz="1000" dirty="0" smtClean="0"/>
              <a:t>million		</a:t>
            </a:r>
            <a:r>
              <a:rPr lang="en-US" sz="1000" dirty="0" err="1" smtClean="0"/>
              <a:t>NameSearch</a:t>
            </a:r>
            <a:r>
              <a:rPr lang="en-US" sz="1000" dirty="0" smtClean="0"/>
              <a:t> - 3.1 million</a:t>
            </a:r>
            <a:endParaRPr lang="en-US" sz="1000" kern="1200" dirty="0" smtClean="0">
              <a:solidFill>
                <a:schemeClr val="tx1"/>
              </a:solidFill>
              <a:effectLst/>
              <a:latin typeface="+mn-lt"/>
              <a:ea typeface="+mn-ea"/>
              <a:cs typeface="+mn-cs"/>
            </a:endParaRPr>
          </a:p>
          <a:p>
            <a:pPr lvl="1" fontAlgn="ctr"/>
            <a:r>
              <a:rPr lang="en-US" sz="1000" kern="1200" dirty="0" err="1" smtClean="0">
                <a:solidFill>
                  <a:schemeClr val="tx1"/>
                </a:solidFill>
                <a:effectLst/>
                <a:latin typeface="+mn-lt"/>
                <a:ea typeface="+mn-ea"/>
                <a:cs typeface="+mn-cs"/>
              </a:rPr>
              <a:t>GetTitleMetadata</a:t>
            </a:r>
            <a:r>
              <a:rPr lang="en-US" sz="1000" kern="1200" dirty="0" smtClean="0">
                <a:solidFill>
                  <a:schemeClr val="tx1"/>
                </a:solidFill>
                <a:effectLst/>
                <a:latin typeface="+mn-lt"/>
                <a:ea typeface="+mn-ea"/>
                <a:cs typeface="+mn-cs"/>
              </a:rPr>
              <a:t> - 7.2 </a:t>
            </a:r>
            <a:r>
              <a:rPr lang="en-US" sz="1000" dirty="0" smtClean="0"/>
              <a:t>million		</a:t>
            </a:r>
            <a:r>
              <a:rPr lang="en-US" sz="1000" dirty="0" err="1" smtClean="0"/>
              <a:t>GetPageMetadata</a:t>
            </a:r>
            <a:r>
              <a:rPr lang="en-US" sz="1000" dirty="0" smtClean="0"/>
              <a:t> - 1.7 million</a:t>
            </a:r>
            <a:endParaRPr lang="en-US" sz="1000" kern="1200" dirty="0" smtClean="0">
              <a:solidFill>
                <a:schemeClr val="tx1"/>
              </a:solidFill>
              <a:effectLst/>
              <a:latin typeface="+mn-lt"/>
              <a:ea typeface="+mn-ea"/>
              <a:cs typeface="+mn-cs"/>
            </a:endParaRPr>
          </a:p>
          <a:p>
            <a:pPr lvl="1" fontAlgn="ctr"/>
            <a:r>
              <a:rPr lang="en-US" sz="1000" kern="1200" dirty="0" err="1" smtClean="0">
                <a:solidFill>
                  <a:schemeClr val="tx1"/>
                </a:solidFill>
                <a:effectLst/>
                <a:latin typeface="+mn-lt"/>
                <a:ea typeface="+mn-ea"/>
                <a:cs typeface="+mn-cs"/>
              </a:rPr>
              <a:t>GetPageOcrText</a:t>
            </a:r>
            <a:r>
              <a:rPr lang="en-US" sz="1000" kern="1200" dirty="0" smtClean="0">
                <a:solidFill>
                  <a:schemeClr val="tx1"/>
                </a:solidFill>
                <a:effectLst/>
                <a:latin typeface="+mn-lt"/>
                <a:ea typeface="+mn-ea"/>
                <a:cs typeface="+mn-cs"/>
              </a:rPr>
              <a:t> - 6.9 </a:t>
            </a:r>
            <a:r>
              <a:rPr lang="en-US" sz="1000" dirty="0" smtClean="0"/>
              <a:t>million		</a:t>
            </a:r>
            <a:r>
              <a:rPr lang="en-US" sz="1000" dirty="0" err="1" smtClean="0"/>
              <a:t>NameGetDetailForNameBankID</a:t>
            </a:r>
            <a:r>
              <a:rPr lang="en-US" sz="1000" dirty="0" smtClean="0"/>
              <a:t> - 1.1 million</a:t>
            </a:r>
            <a:endParaRPr lang="en-US" sz="1000" kern="1200" dirty="0" smtClean="0">
              <a:solidFill>
                <a:schemeClr val="tx1"/>
              </a:solidFill>
              <a:effectLst/>
              <a:latin typeface="+mn-lt"/>
              <a:ea typeface="+mn-ea"/>
              <a:cs typeface="+mn-cs"/>
            </a:endParaRPr>
          </a:p>
          <a:p>
            <a:pPr lvl="1" rtl="0" fontAlgn="ctr"/>
            <a:r>
              <a:rPr lang="en-US" sz="1000" kern="1200" dirty="0" err="1" smtClean="0">
                <a:solidFill>
                  <a:schemeClr val="tx1"/>
                </a:solidFill>
                <a:effectLst/>
                <a:latin typeface="+mn-lt"/>
                <a:ea typeface="+mn-ea"/>
                <a:cs typeface="+mn-cs"/>
              </a:rPr>
              <a:t>NameGetDetailForName</a:t>
            </a:r>
            <a:r>
              <a:rPr lang="en-US" sz="1000" kern="1200" dirty="0" smtClean="0">
                <a:solidFill>
                  <a:schemeClr val="tx1"/>
                </a:solidFill>
                <a:effectLst/>
                <a:latin typeface="+mn-lt"/>
                <a:ea typeface="+mn-ea"/>
                <a:cs typeface="+mn-cs"/>
              </a:rPr>
              <a:t> - 4.1 million</a:t>
            </a:r>
          </a:p>
        </p:txBody>
      </p:sp>
      <p:sp>
        <p:nvSpPr>
          <p:cNvPr id="4" name="Slide Number Placeholder 3"/>
          <p:cNvSpPr>
            <a:spLocks noGrp="1"/>
          </p:cNvSpPr>
          <p:nvPr>
            <p:ph type="sldNum" sz="quarter" idx="10"/>
          </p:nvPr>
        </p:nvSpPr>
        <p:spPr/>
        <p:txBody>
          <a:bodyPr/>
          <a:lstStyle/>
          <a:p>
            <a:fld id="{154C1C16-8A1E-A748-AC57-34D47FC97964}"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are the topics</a:t>
            </a:r>
            <a:r>
              <a:rPr lang="en-US" baseline="0" dirty="0" smtClean="0"/>
              <a:t> that I will be </a:t>
            </a:r>
            <a:r>
              <a:rPr lang="en-US" dirty="0" smtClean="0"/>
              <a:t>co</a:t>
            </a:r>
            <a:r>
              <a:rPr lang="en-US" baseline="0" dirty="0" smtClean="0"/>
              <a:t>vering in this talk</a:t>
            </a:r>
            <a:r>
              <a:rPr lang="en-US" dirty="0" smtClean="0"/>
              <a:t>:</a:t>
            </a:r>
          </a:p>
          <a:p>
            <a:endParaRPr lang="en-US" dirty="0" smtClean="0"/>
          </a:p>
          <a:p>
            <a:r>
              <a:rPr lang="en-US" dirty="0" smtClean="0"/>
              <a:t>1) Overview</a:t>
            </a:r>
            <a:r>
              <a:rPr lang="en-US" baseline="0" dirty="0" smtClean="0"/>
              <a:t> of the types of d</a:t>
            </a:r>
            <a:r>
              <a:rPr lang="en-US" dirty="0" smtClean="0"/>
              <a:t>ata that make up the BHL collection</a:t>
            </a:r>
          </a:p>
          <a:p>
            <a:r>
              <a:rPr lang="en-US" baseline="0" dirty="0" smtClean="0"/>
              <a:t>2) A discussion of the various ways that BHL makes its data available for reuse and analysis.  This is what I really want to show you.</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 How the</a:t>
            </a:r>
            <a:r>
              <a:rPr lang="en-US" baseline="0" dirty="0" smtClean="0"/>
              <a:t> data might be used</a:t>
            </a:r>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3</a:t>
            </a:fld>
            <a:endParaRPr lang="en-US"/>
          </a:p>
        </p:txBody>
      </p:sp>
    </p:spTree>
    <p:extLst>
      <p:ext uri="{BB962C8B-B14F-4D97-AF65-F5344CB8AC3E}">
        <p14:creationId xmlns:p14="http://schemas.microsoft.com/office/powerpoint/2010/main" xmlns="" val="2796509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a:t>
            </a:r>
            <a:r>
              <a:rPr lang="en-US" baseline="0" dirty="0" smtClean="0"/>
              <a:t>hat types of data are made available via the BHL data services?</a:t>
            </a:r>
          </a:p>
          <a:p>
            <a:endParaRPr lang="en-US" baseline="0" dirty="0" smtClean="0"/>
          </a:p>
          <a:p>
            <a:r>
              <a:rPr lang="en-US" baseline="0" dirty="0" smtClean="0"/>
              <a:t>1) Metadata describing the elements in the collection.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 Page scans… one for every BHL-hosted page in the collection.</a:t>
            </a:r>
          </a:p>
          <a:p>
            <a:r>
              <a:rPr lang="en-US" baseline="0" dirty="0" smtClean="0"/>
              <a:t>3) Text for all </a:t>
            </a:r>
            <a:r>
              <a:rPr lang="en-US" baseline="0" dirty="0" smtClean="0"/>
              <a:t>53+ </a:t>
            </a:r>
            <a:r>
              <a:rPr lang="en-US" baseline="0" dirty="0" smtClean="0"/>
              <a:t>million BHL-hosted pages in the collection.</a:t>
            </a:r>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4</a:t>
            </a:fld>
            <a:endParaRPr lang="en-US"/>
          </a:p>
        </p:txBody>
      </p:sp>
    </p:spTree>
    <p:extLst>
      <p:ext uri="{BB962C8B-B14F-4D97-AF65-F5344CB8AC3E}">
        <p14:creationId xmlns:p14="http://schemas.microsoft.com/office/powerpoint/2010/main" xmlns="" val="3924599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first</a:t>
            </a:r>
            <a:r>
              <a:rPr lang="en-US" baseline="0" dirty="0" smtClean="0"/>
              <a:t> type of data is the m</a:t>
            </a:r>
            <a:r>
              <a:rPr lang="en-US" dirty="0" smtClean="0"/>
              <a:t>etadata</a:t>
            </a:r>
            <a:r>
              <a:rPr lang="en-US" baseline="0" dirty="0" smtClean="0"/>
              <a:t> that describes items in the BHL collection.  For example:</a:t>
            </a:r>
          </a:p>
          <a:p>
            <a:endParaRPr lang="en-US" baseline="0" dirty="0" smtClean="0"/>
          </a:p>
          <a:p>
            <a:pPr marL="228600" indent="-228600">
              <a:buAutoNum type="arabicParenR"/>
            </a:pPr>
            <a:r>
              <a:rPr lang="en-US" baseline="0" dirty="0" smtClean="0"/>
              <a:t>Bibliographic information for monographs, journals, and articles.</a:t>
            </a:r>
          </a:p>
          <a:p>
            <a:pPr marL="228600" indent="-228600">
              <a:buAutoNum type="arabicParenR"/>
            </a:pPr>
            <a:r>
              <a:rPr lang="en-US" baseline="0" dirty="0" smtClean="0"/>
              <a:t>Pagination data.</a:t>
            </a:r>
          </a:p>
          <a:p>
            <a:pPr marL="228600" indent="-228600">
              <a:buAutoNum type="arabicParenR"/>
            </a:pPr>
            <a:r>
              <a:rPr lang="en-US" baseline="0" dirty="0" smtClean="0"/>
              <a:t>Scientific names.   With the help that of the Global Names project, BHL has recorded </a:t>
            </a:r>
            <a:r>
              <a:rPr lang="en-US" baseline="0" dirty="0" smtClean="0"/>
              <a:t>178+ </a:t>
            </a:r>
            <a:r>
              <a:rPr lang="en-US" baseline="0" dirty="0" smtClean="0"/>
              <a:t>million occurrences of scientific names within the text of the collection.</a:t>
            </a:r>
          </a:p>
          <a:p>
            <a:pPr marL="228600" indent="-228600">
              <a:buAutoNum type="arabicParenR"/>
            </a:pPr>
            <a:r>
              <a:rPr lang="en-US" baseline="0" dirty="0" smtClean="0"/>
              <a:t>Identifiers, including DOIs, OCLC number, ISSN, and ISBN.</a:t>
            </a:r>
          </a:p>
          <a:p>
            <a:pPr marL="228600" indent="-228600">
              <a:buAutoNum type="arabicParenR"/>
            </a:pPr>
            <a:endParaRPr lang="en-US" baseline="0"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5</a:t>
            </a:fld>
            <a:endParaRPr lang="en-US"/>
          </a:p>
        </p:txBody>
      </p:sp>
    </p:spTree>
    <p:extLst>
      <p:ext uri="{BB962C8B-B14F-4D97-AF65-F5344CB8AC3E}">
        <p14:creationId xmlns:p14="http://schemas.microsoft.com/office/powerpoint/2010/main" xmlns="" val="1591452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 mentioned earlier,</a:t>
            </a:r>
            <a:r>
              <a:rPr lang="en-US" baseline="0" dirty="0" smtClean="0"/>
              <a:t> e</a:t>
            </a:r>
            <a:r>
              <a:rPr lang="en-US" dirty="0" smtClean="0"/>
              <a:t>very page of every volume</a:t>
            </a:r>
            <a:r>
              <a:rPr lang="en-US" baseline="0" dirty="0" smtClean="0"/>
              <a:t> hosted by BHL has an associated page scan.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source files (hosted by and downloadable from Internet Archive) are typically high-quality JP2 or TIFF files.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Individual scans are served via BHL as high-resolution JPGs.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6</a:t>
            </a:fld>
            <a:endParaRPr lang="en-US"/>
          </a:p>
        </p:txBody>
      </p:sp>
    </p:spTree>
    <p:extLst>
      <p:ext uri="{BB962C8B-B14F-4D97-AF65-F5344CB8AC3E}">
        <p14:creationId xmlns:p14="http://schemas.microsoft.com/office/powerpoint/2010/main" xmlns="" val="1659397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Every scanned</a:t>
            </a:r>
            <a:r>
              <a:rPr lang="en-US" baseline="0" dirty="0" smtClean="0"/>
              <a:t> page image in BHL is processed by an Optical Character Recognition program that converts the words on the page into a text document.  Therefore, every page record has associated OCR-created text.</a:t>
            </a:r>
          </a:p>
          <a:p>
            <a:endParaRPr lang="en-US" baseline="0" dirty="0" smtClean="0"/>
          </a:p>
          <a:p>
            <a:r>
              <a:rPr lang="en-US" baseline="0" dirty="0" smtClean="0"/>
              <a:t>With </a:t>
            </a:r>
            <a:r>
              <a:rPr lang="en-US" baseline="0" dirty="0" smtClean="0"/>
              <a:t>53+ </a:t>
            </a:r>
            <a:r>
              <a:rPr lang="en-US" baseline="0" dirty="0" smtClean="0"/>
              <a:t>million pages in BHL, there are approximately 17 billion individual words contained in the text of the BHL </a:t>
            </a:r>
            <a:r>
              <a:rPr lang="en-US" baseline="0" dirty="0" smtClean="0"/>
              <a:t>collection.</a:t>
            </a:r>
          </a:p>
          <a:p>
            <a:endParaRPr lang="en-US" baseline="0" dirty="0" smtClean="0"/>
          </a:p>
          <a:p>
            <a:r>
              <a:rPr lang="en-US" baseline="0" dirty="0" smtClean="0"/>
              <a:t>These text documents represent a rich source of information for Big Data analysis.</a:t>
            </a:r>
            <a:endParaRPr lang="en-US" baseline="0" dirty="0" smtClean="0"/>
          </a:p>
          <a:p>
            <a:endParaRPr lang="en-US" baseline="0" dirty="0" smtClean="0"/>
          </a:p>
          <a:p>
            <a:r>
              <a:rPr lang="en-US" baseline="0" dirty="0" smtClean="0"/>
              <a:t>(The 17 billion estimate is based on an average book size of 270 pages.  A simple algorithm was used to count the words in the 260 books in BHL with exactly 270 pages.  The average number of words in those 260 books was 81,000.  Applying this average number of words to all books in BHL produces the 17 billion estimate.)</a:t>
            </a:r>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7</a:t>
            </a:fld>
            <a:endParaRPr lang="en-US"/>
          </a:p>
        </p:txBody>
      </p:sp>
    </p:spTree>
    <p:extLst>
      <p:ext uri="{BB962C8B-B14F-4D97-AF65-F5344CB8AC3E}">
        <p14:creationId xmlns:p14="http://schemas.microsoft.com/office/powerpoint/2010/main" xmlns="" val="1195562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How do you access and use BHL data?</a:t>
            </a:r>
            <a:endParaRPr lang="en-US" dirty="0" smtClean="0"/>
          </a:p>
          <a:p>
            <a:endParaRPr lang="en-US" dirty="0" smtClean="0"/>
          </a:p>
          <a:p>
            <a:r>
              <a:rPr lang="en-US" baseline="0" dirty="0" smtClean="0"/>
              <a:t>There are </a:t>
            </a:r>
            <a:r>
              <a:rPr lang="en-US" dirty="0" smtClean="0"/>
              <a:t>multiple methods </a:t>
            </a:r>
            <a:r>
              <a:rPr lang="en-US" baseline="0" dirty="0" smtClean="0"/>
              <a:t>to do it, and there are multiple formats in which the data is packaged.  To get the data, you can:</a:t>
            </a:r>
          </a:p>
          <a:p>
            <a:endParaRPr lang="en-US" baseline="0" dirty="0" smtClean="0"/>
          </a:p>
          <a:p>
            <a:pPr marL="228600" indent="-228600">
              <a:buAutoNum type="arabicParenR"/>
            </a:pPr>
            <a:r>
              <a:rPr lang="en-US" baseline="0" dirty="0" smtClean="0"/>
              <a:t>Download one of the BHL data exports</a:t>
            </a:r>
          </a:p>
          <a:p>
            <a:pPr marL="228600" indent="-228600">
              <a:buAutoNum type="arabicParenR"/>
            </a:pPr>
            <a:r>
              <a:rPr lang="en-US" baseline="0" dirty="0" smtClean="0"/>
              <a:t>Harvest data via the Open Archive Initiative Protocol for Metadata Harvesting (OAI-PMH)</a:t>
            </a:r>
          </a:p>
          <a:p>
            <a:pPr marL="228600" indent="-228600">
              <a:buAutoNum type="arabicParenR"/>
            </a:pPr>
            <a:r>
              <a:rPr lang="en-US" baseline="0" dirty="0" smtClean="0"/>
              <a:t>Request data via the BHL Application Programming Interfaces (APIs)</a:t>
            </a:r>
          </a:p>
          <a:p>
            <a:pPr marL="228600" indent="-228600">
              <a:buNone/>
            </a:pP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8</a:t>
            </a:fld>
            <a:endParaRPr lang="en-US"/>
          </a:p>
        </p:txBody>
      </p:sp>
    </p:spTree>
    <p:extLst>
      <p:ext uri="{BB962C8B-B14F-4D97-AF65-F5344CB8AC3E}">
        <p14:creationId xmlns:p14="http://schemas.microsoft.com/office/powerpoint/2010/main" xmlns="" val="9768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first method of getting</a:t>
            </a:r>
            <a:r>
              <a:rPr lang="en-US" sz="1200" baseline="0" dirty="0" smtClean="0"/>
              <a:t> BHL data is the Data Exports.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smtClean="0"/>
              <a:t>The exports are updated monthly, on or around the 1</a:t>
            </a:r>
            <a:r>
              <a:rPr lang="en-US" sz="1200" b="1" baseline="30000" dirty="0" smtClean="0"/>
              <a:t>st</a:t>
            </a:r>
            <a:r>
              <a:rPr lang="en-US" sz="1200" b="1" baseline="0" dirty="0" smtClean="0"/>
              <a:t> of the month, and they contain data for the entire BHL collection.</a:t>
            </a:r>
            <a:endParaRPr lang="en-US" sz="1200" b="1" dirty="0" smtClean="0"/>
          </a:p>
          <a:p>
            <a:endParaRPr lang="en-US" sz="1200" dirty="0" smtClean="0"/>
          </a:p>
          <a:p>
            <a:r>
              <a:rPr lang="en-US" sz="1200" dirty="0" smtClean="0"/>
              <a:t>There</a:t>
            </a:r>
            <a:r>
              <a:rPr lang="en-US" sz="1200" baseline="0" dirty="0" smtClean="0"/>
              <a:t> are four export formats available.</a:t>
            </a:r>
          </a:p>
          <a:p>
            <a:endParaRPr lang="en-US" sz="1200" dirty="0" smtClean="0"/>
          </a:p>
          <a:p>
            <a:r>
              <a:rPr lang="en-US" sz="1200" dirty="0" smtClean="0"/>
              <a:t>The Delimited</a:t>
            </a:r>
            <a:r>
              <a:rPr lang="en-US" sz="1200" baseline="0" dirty="0" smtClean="0"/>
              <a:t> Text export is a set of tab-delimited text files that contain bibliographic metadata, page metadata, and names.  No page text.</a:t>
            </a:r>
          </a:p>
          <a:p>
            <a:endParaRPr lang="en-US" sz="1200" baseline="0" dirty="0" smtClean="0"/>
          </a:p>
          <a:p>
            <a:r>
              <a:rPr lang="en-US" sz="1200" baseline="0" dirty="0" smtClean="0"/>
              <a:t>Besides the delimited text files, there are exports in three different formats used for bibliographic data exchange.  These are:</a:t>
            </a:r>
          </a:p>
          <a:p>
            <a:endParaRPr lang="en-US" sz="1200" baseline="0" dirty="0" smtClean="0"/>
          </a:p>
          <a:p>
            <a:pPr marL="171450" indent="-171450">
              <a:buFont typeface="Arial" panose="020B0604020202020204" pitchFamily="34" charset="0"/>
              <a:buChar char="•"/>
            </a:pPr>
            <a:r>
              <a:rPr lang="en-US" sz="1200" baseline="0" dirty="0" smtClean="0"/>
              <a:t>RIS (typically used by reference managers like </a:t>
            </a:r>
            <a:r>
              <a:rPr lang="en-US" sz="1200" baseline="0" dirty="0" err="1" smtClean="0"/>
              <a:t>Zotero</a:t>
            </a:r>
            <a:r>
              <a:rPr lang="en-US" sz="1200" baseline="0" dirty="0" smtClean="0"/>
              <a:t>, </a:t>
            </a:r>
            <a:r>
              <a:rPr lang="en-US" sz="1200" baseline="0" dirty="0" err="1" smtClean="0"/>
              <a:t>Mendley</a:t>
            </a:r>
            <a:r>
              <a:rPr lang="en-US" sz="1200" baseline="0" dirty="0" smtClean="0"/>
              <a:t>, and EndNote)</a:t>
            </a:r>
          </a:p>
          <a:p>
            <a:pPr marL="171450" indent="-171450">
              <a:buFont typeface="Arial" panose="020B0604020202020204" pitchFamily="34" charset="0"/>
              <a:buChar char="•"/>
            </a:pPr>
            <a:r>
              <a:rPr lang="en-US" sz="1200" baseline="0" dirty="0" smtClean="0"/>
              <a:t>MODS (an XML schema from Library of Congress that is similar to MARC)</a:t>
            </a:r>
          </a:p>
          <a:p>
            <a:pPr marL="171450" indent="-171450">
              <a:buFont typeface="Arial" panose="020B0604020202020204" pitchFamily="34" charset="0"/>
              <a:buChar char="•"/>
            </a:pPr>
            <a:r>
              <a:rPr lang="en-US" sz="1200" baseline="0" dirty="0" err="1" smtClean="0"/>
              <a:t>BibTex</a:t>
            </a:r>
            <a:r>
              <a:rPr lang="en-US" sz="1200" baseline="0" dirty="0" smtClean="0"/>
              <a:t> (an older format rarely used).  </a:t>
            </a:r>
          </a:p>
          <a:p>
            <a:endParaRPr lang="en-US" sz="1200" baseline="0" dirty="0" smtClean="0"/>
          </a:p>
          <a:p>
            <a:r>
              <a:rPr lang="en-US" sz="1200" baseline="0" dirty="0" smtClean="0"/>
              <a:t>None of these include page metadata, names, or page text.  They contain only bibliographic metadata.</a:t>
            </a:r>
          </a:p>
          <a:p>
            <a:endParaRPr lang="en-US" sz="1200" baseline="0" dirty="0" smtClean="0"/>
          </a:p>
          <a:p>
            <a:r>
              <a:rPr lang="en-US" sz="1200" baseline="0" dirty="0" smtClean="0"/>
              <a:t>All of the export files can be downloaded from the BHL “data” link shown here.  Simply browse to that link to view the files, and download the ones you need.</a:t>
            </a:r>
          </a:p>
        </p:txBody>
      </p:sp>
      <p:sp>
        <p:nvSpPr>
          <p:cNvPr id="4" name="Slide Number Placeholder 3"/>
          <p:cNvSpPr>
            <a:spLocks noGrp="1"/>
          </p:cNvSpPr>
          <p:nvPr>
            <p:ph type="sldNum" sz="quarter" idx="10"/>
          </p:nvPr>
        </p:nvSpPr>
        <p:spPr/>
        <p:txBody>
          <a:bodyPr/>
          <a:lstStyle/>
          <a:p>
            <a:fld id="{154C1C16-8A1E-A748-AC57-34D47FC97964}" type="slidenum">
              <a:rPr lang="en-US" smtClean="0"/>
              <a:pPr/>
              <a:t>9</a:t>
            </a:fld>
            <a:endParaRPr lang="en-US"/>
          </a:p>
        </p:txBody>
      </p:sp>
    </p:spTree>
    <p:extLst>
      <p:ext uri="{BB962C8B-B14F-4D97-AF65-F5344CB8AC3E}">
        <p14:creationId xmlns:p14="http://schemas.microsoft.com/office/powerpoint/2010/main" xmlns="" val="14621939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1588"/>
            <a:ext cx="9145588" cy="5143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6324600" y="4248150"/>
            <a:ext cx="2700806" cy="867848"/>
          </a:xfrm>
          <a:prstGeom prst="rect">
            <a:avLst/>
          </a:prstGeom>
        </p:spPr>
      </p:pic>
      <p:cxnSp>
        <p:nvCxnSpPr>
          <p:cNvPr id="9" name="Straight Connector 8"/>
          <p:cNvCxnSpPr/>
          <p:nvPr userDrawn="1"/>
        </p:nvCxnSpPr>
        <p:spPr>
          <a:xfrm flipV="1">
            <a:off x="1691640" y="0"/>
            <a:ext cx="0" cy="5143500"/>
          </a:xfrm>
          <a:prstGeom prst="line">
            <a:avLst/>
          </a:prstGeom>
          <a:ln w="28575">
            <a:solidFill>
              <a:srgbClr val="333A9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381000" y="0"/>
            <a:ext cx="0" cy="5143500"/>
          </a:xfrm>
          <a:prstGeom prst="line">
            <a:avLst/>
          </a:prstGeom>
          <a:ln w="28575">
            <a:solidFill>
              <a:srgbClr val="333A9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7896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_Media Files">
    <p:spTree>
      <p:nvGrpSpPr>
        <p:cNvPr id="1" name=""/>
        <p:cNvGrpSpPr/>
        <p:nvPr/>
      </p:nvGrpSpPr>
      <p:grpSpPr>
        <a:xfrm>
          <a:off x="0" y="0"/>
          <a:ext cx="0" cy="0"/>
          <a:chOff x="0" y="0"/>
          <a:chExt cx="0" cy="0"/>
        </a:xfrm>
      </p:grpSpPr>
      <p:sp>
        <p:nvSpPr>
          <p:cNvPr id="11" name="Rectangle 10"/>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
        <p:nvSpPr>
          <p:cNvPr id="3" name="Text Placeholder 2"/>
          <p:cNvSpPr>
            <a:spLocks noGrp="1"/>
          </p:cNvSpPr>
          <p:nvPr>
            <p:ph type="body" idx="1" hasCustomPrompt="1"/>
          </p:nvPr>
        </p:nvSpPr>
        <p:spPr>
          <a:xfrm>
            <a:off x="457200" y="914401"/>
            <a:ext cx="4040188" cy="602456"/>
          </a:xfrm>
          <a:prstGeom prst="rect">
            <a:avLst/>
          </a:prstGeom>
        </p:spPr>
        <p:txBody>
          <a:bodyPr anchor="b"/>
          <a:lstStyle>
            <a:lvl1pPr marL="0" indent="0">
              <a:buNone/>
              <a:defRPr sz="2400" b="1" baseline="0">
                <a:solidFill>
                  <a:srgbClr val="1E2268"/>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Header Text</a:t>
            </a:r>
          </a:p>
          <a:p>
            <a:pPr lvl="0"/>
            <a:r>
              <a:rPr lang="en-US" dirty="0" smtClean="0"/>
              <a:t>Here</a:t>
            </a:r>
          </a:p>
        </p:txBody>
      </p:sp>
      <p:sp>
        <p:nvSpPr>
          <p:cNvPr id="4" name="Content Placeholder 3"/>
          <p:cNvSpPr>
            <a:spLocks noGrp="1"/>
          </p:cNvSpPr>
          <p:nvPr>
            <p:ph sz="half" idx="2"/>
          </p:nvPr>
        </p:nvSpPr>
        <p:spPr>
          <a:xfrm>
            <a:off x="457200" y="1516856"/>
            <a:ext cx="4040188" cy="2963466"/>
          </a:xfrm>
          <a:prstGeom prst="rect">
            <a:avLst/>
          </a:prstGeom>
        </p:spPr>
        <p:txBody>
          <a:bodyPr/>
          <a:lstStyle>
            <a:lvl1pPr marL="0" indent="0">
              <a:buNone/>
              <a:defRPr sz="2400">
                <a:solidFill>
                  <a:schemeClr val="tx1">
                    <a:lumMod val="75000"/>
                    <a:lumOff val="25000"/>
                  </a:schemeClr>
                </a:solidFill>
              </a:defRPr>
            </a:lvl1pPr>
            <a:lvl2pPr>
              <a:defRPr sz="2000" i="0" baseline="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en-US" dirty="0" smtClean="0"/>
          </a:p>
        </p:txBody>
      </p:sp>
      <p:sp>
        <p:nvSpPr>
          <p:cNvPr id="15" name="Text Placeholder 2"/>
          <p:cNvSpPr>
            <a:spLocks noGrp="1"/>
          </p:cNvSpPr>
          <p:nvPr>
            <p:ph type="body" idx="12" hasCustomPrompt="1"/>
          </p:nvPr>
        </p:nvSpPr>
        <p:spPr>
          <a:xfrm>
            <a:off x="4646612" y="914401"/>
            <a:ext cx="4040188" cy="602456"/>
          </a:xfrm>
          <a:prstGeom prst="rect">
            <a:avLst/>
          </a:prstGeom>
        </p:spPr>
        <p:txBody>
          <a:bodyPr anchor="b"/>
          <a:lstStyle>
            <a:lvl1pPr marL="0" indent="0">
              <a:buNone/>
              <a:defRPr sz="2400" b="1" baseline="0">
                <a:solidFill>
                  <a:srgbClr val="1E2268"/>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Header Text</a:t>
            </a:r>
          </a:p>
          <a:p>
            <a:pPr lvl="0"/>
            <a:r>
              <a:rPr lang="en-US" dirty="0" smtClean="0"/>
              <a:t>Here</a:t>
            </a:r>
          </a:p>
        </p:txBody>
      </p:sp>
      <p:sp>
        <p:nvSpPr>
          <p:cNvPr id="16" name="Content Placeholder 3"/>
          <p:cNvSpPr>
            <a:spLocks noGrp="1"/>
          </p:cNvSpPr>
          <p:nvPr>
            <p:ph sz="half" idx="13"/>
          </p:nvPr>
        </p:nvSpPr>
        <p:spPr>
          <a:xfrm>
            <a:off x="4646612" y="1516856"/>
            <a:ext cx="4040188" cy="2963466"/>
          </a:xfrm>
          <a:prstGeom prst="rect">
            <a:avLst/>
          </a:prstGeom>
        </p:spPr>
        <p:txBody>
          <a:bodyPr/>
          <a:lstStyle>
            <a:lvl1pPr marL="0" indent="0">
              <a:buNone/>
              <a:defRPr sz="2400">
                <a:solidFill>
                  <a:schemeClr val="tx1">
                    <a:lumMod val="75000"/>
                    <a:lumOff val="25000"/>
                  </a:schemeClr>
                </a:solidFill>
              </a:defRPr>
            </a:lvl1pPr>
            <a:lvl2pPr>
              <a:defRPr sz="2000" i="0" baseline="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en-US" dirty="0" smtClean="0"/>
          </a:p>
        </p:txBody>
      </p:sp>
      <p:sp>
        <p:nvSpPr>
          <p:cNvPr id="10"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164932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mparison_Text Boxes">
    <p:spTree>
      <p:nvGrpSpPr>
        <p:cNvPr id="1" name=""/>
        <p:cNvGrpSpPr/>
        <p:nvPr/>
      </p:nvGrpSpPr>
      <p:grpSpPr>
        <a:xfrm>
          <a:off x="0" y="0"/>
          <a:ext cx="0" cy="0"/>
          <a:chOff x="0" y="0"/>
          <a:chExt cx="0" cy="0"/>
        </a:xfrm>
      </p:grpSpPr>
      <p:sp>
        <p:nvSpPr>
          <p:cNvPr id="12" name="Rectangle 11"/>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hasCustomPrompt="1"/>
          </p:nvPr>
        </p:nvSpPr>
        <p:spPr>
          <a:xfrm>
            <a:off x="457200" y="914401"/>
            <a:ext cx="3963988" cy="602456"/>
          </a:xfrm>
          <a:prstGeom prst="rect">
            <a:avLst/>
          </a:prstGeom>
        </p:spPr>
        <p:txBody>
          <a:bodyPr anchor="b"/>
          <a:lstStyle>
            <a:lvl1pPr marL="0" indent="0">
              <a:buNone/>
              <a:defRPr sz="2400" b="1" baseline="0">
                <a:solidFill>
                  <a:srgbClr val="1E2268"/>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Header Text</a:t>
            </a:r>
          </a:p>
          <a:p>
            <a:pPr lvl="0"/>
            <a:r>
              <a:rPr lang="en-US" dirty="0" smtClean="0"/>
              <a:t>Here</a:t>
            </a:r>
          </a:p>
        </p:txBody>
      </p:sp>
      <p:sp>
        <p:nvSpPr>
          <p:cNvPr id="15" name="Text Placeholder 2"/>
          <p:cNvSpPr>
            <a:spLocks noGrp="1"/>
          </p:cNvSpPr>
          <p:nvPr>
            <p:ph type="body" idx="12" hasCustomPrompt="1"/>
          </p:nvPr>
        </p:nvSpPr>
        <p:spPr>
          <a:xfrm>
            <a:off x="4800600" y="914401"/>
            <a:ext cx="4040188" cy="602456"/>
          </a:xfrm>
          <a:prstGeom prst="rect">
            <a:avLst/>
          </a:prstGeom>
        </p:spPr>
        <p:txBody>
          <a:bodyPr anchor="b"/>
          <a:lstStyle>
            <a:lvl1pPr marL="0" indent="0">
              <a:buNone/>
              <a:defRPr sz="2400" b="1" baseline="0">
                <a:solidFill>
                  <a:srgbClr val="1E2268"/>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Header Text</a:t>
            </a:r>
          </a:p>
          <a:p>
            <a:pPr lvl="0"/>
            <a:r>
              <a:rPr lang="en-US" dirty="0" smtClean="0"/>
              <a:t>Here</a:t>
            </a:r>
          </a:p>
        </p:txBody>
      </p:sp>
      <p:sp>
        <p:nvSpPr>
          <p:cNvPr id="6" name="Text Placeholder 5"/>
          <p:cNvSpPr>
            <a:spLocks noGrp="1"/>
          </p:cNvSpPr>
          <p:nvPr>
            <p:ph type="body" sz="quarter" idx="13"/>
          </p:nvPr>
        </p:nvSpPr>
        <p:spPr>
          <a:xfrm>
            <a:off x="457200" y="1600200"/>
            <a:ext cx="3962400" cy="2743200"/>
          </a:xfrm>
          <a:prstGeom prst="rect">
            <a:avLst/>
          </a:prstGeom>
        </p:spPr>
        <p:txBody>
          <a:bodyPr/>
          <a:lstStyle>
            <a:lvl1pPr>
              <a:defRPr sz="2400">
                <a:solidFill>
                  <a:srgbClr val="1E2268"/>
                </a:solidFill>
                <a:latin typeface="Franklin Gothic Medium"/>
                <a:cs typeface="Franklin Gothic Medium"/>
              </a:defRPr>
            </a:lvl1pPr>
            <a:lvl2pPr>
              <a:defRPr sz="2200" i="0">
                <a:solidFill>
                  <a:schemeClr val="tx1">
                    <a:lumMod val="75000"/>
                    <a:lumOff val="25000"/>
                  </a:schemeClr>
                </a:solidFill>
              </a:defRPr>
            </a:lvl2pPr>
            <a:lvl3pPr>
              <a:defRPr sz="2000" i="1"/>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4"/>
          </p:nvPr>
        </p:nvSpPr>
        <p:spPr>
          <a:xfrm>
            <a:off x="4800600" y="1600200"/>
            <a:ext cx="4038600" cy="2743200"/>
          </a:xfrm>
          <a:prstGeom prst="rect">
            <a:avLst/>
          </a:prstGeom>
        </p:spPr>
        <p:txBody>
          <a:bodyPr/>
          <a:lstStyle>
            <a:lvl1pPr>
              <a:defRPr sz="2400">
                <a:solidFill>
                  <a:srgbClr val="1E2268"/>
                </a:solidFill>
                <a:latin typeface="Franklin Gothic Medium"/>
                <a:cs typeface="Franklin Gothic Medium"/>
              </a:defRPr>
            </a:lvl1pPr>
            <a:lvl2pPr>
              <a:defRPr sz="2200" i="0">
                <a:solidFill>
                  <a:schemeClr val="tx1">
                    <a:lumMod val="75000"/>
                    <a:lumOff val="25000"/>
                  </a:schemeClr>
                </a:solidFill>
              </a:defRPr>
            </a:lvl2pPr>
            <a:lvl3pPr>
              <a:defRPr sz="2000" i="1"/>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
        <p:nvSpPr>
          <p:cNvPr id="11"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1675475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lide Header Only">
    <p:spTree>
      <p:nvGrpSpPr>
        <p:cNvPr id="1" name=""/>
        <p:cNvGrpSpPr/>
        <p:nvPr/>
      </p:nvGrpSpPr>
      <p:grpSpPr>
        <a:xfrm>
          <a:off x="0" y="0"/>
          <a:ext cx="0" cy="0"/>
          <a:chOff x="0" y="0"/>
          <a:chExt cx="0" cy="0"/>
        </a:xfrm>
      </p:grpSpPr>
      <p:sp>
        <p:nvSpPr>
          <p:cNvPr id="7" name="Rectangle 6"/>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
        <p:nvSpPr>
          <p:cNvPr id="6"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3589482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p:cNvSpPr>
            <a:spLocks noGrp="1"/>
          </p:cNvSpPr>
          <p:nvPr>
            <p:ph type="pic" sz="quarter" idx="10"/>
          </p:nvPr>
        </p:nvSpPr>
        <p:spPr>
          <a:xfrm>
            <a:off x="0" y="0"/>
            <a:ext cx="9144000" cy="5143500"/>
          </a:xfrm>
          <a:prstGeom prst="rect">
            <a:avLst/>
          </a:prstGeom>
        </p:spPr>
        <p:txBody>
          <a:bodyPr vert="horz"/>
          <a:lstStyle/>
          <a:p>
            <a:endParaRPr lang="en-US"/>
          </a:p>
        </p:txBody>
      </p:sp>
    </p:spTree>
    <p:extLst>
      <p:ext uri="{BB962C8B-B14F-4D97-AF65-F5344CB8AC3E}">
        <p14:creationId xmlns:p14="http://schemas.microsoft.com/office/powerpoint/2010/main" xmlns="" val="3145854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1" name="Rectangle 10"/>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3600450"/>
            <a:ext cx="8229600" cy="425054"/>
          </a:xfrm>
          <a:prstGeom prst="rect">
            <a:avLst/>
          </a:prstGeom>
        </p:spPr>
        <p:txBody>
          <a:bodyPr anchor="b"/>
          <a:lstStyle>
            <a:lvl1pPr algn="ctr">
              <a:defRPr sz="2800" b="1">
                <a:solidFill>
                  <a:srgbClr val="1E2268"/>
                </a:solidFill>
                <a:latin typeface="Arial"/>
                <a:cs typeface="Arial"/>
              </a:defRPr>
            </a:lvl1pPr>
          </a:lstStyle>
          <a:p>
            <a:r>
              <a:rPr lang="en-US" dirty="0" smtClean="0"/>
              <a:t>Click to edit.</a:t>
            </a:r>
            <a:endParaRPr lang="en-US" dirty="0"/>
          </a:p>
        </p:txBody>
      </p:sp>
      <p:sp>
        <p:nvSpPr>
          <p:cNvPr id="3" name="Picture Placeholder 2"/>
          <p:cNvSpPr>
            <a:spLocks noGrp="1"/>
          </p:cNvSpPr>
          <p:nvPr>
            <p:ph type="pic" idx="1"/>
          </p:nvPr>
        </p:nvSpPr>
        <p:spPr>
          <a:xfrm>
            <a:off x="0" y="694943"/>
            <a:ext cx="9144000" cy="284835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6"/>
          <p:cNvSpPr>
            <a:spLocks noGrp="1"/>
          </p:cNvSpPr>
          <p:nvPr>
            <p:ph type="body" sz="quarter" idx="12" hasCustomPrompt="1"/>
          </p:nvPr>
        </p:nvSpPr>
        <p:spPr>
          <a:xfrm>
            <a:off x="457200" y="4057650"/>
            <a:ext cx="8229600" cy="285750"/>
          </a:xfrm>
          <a:prstGeom prst="rect">
            <a:avLst/>
          </a:prstGeom>
        </p:spPr>
        <p:txBody>
          <a:bodyPr/>
          <a:lstStyle>
            <a:lvl1pPr marL="0" indent="0" algn="ctr">
              <a:buNone/>
              <a:defRPr sz="1600" baseline="0">
                <a:solidFill>
                  <a:schemeClr val="tx1">
                    <a:lumMod val="65000"/>
                    <a:lumOff val="35000"/>
                  </a:schemeClr>
                </a:solidFill>
                <a:latin typeface="Arial"/>
                <a:cs typeface="Arial"/>
              </a:defRPr>
            </a:lvl1pPr>
          </a:lstStyle>
          <a:p>
            <a:pPr lvl="0"/>
            <a:r>
              <a:rPr lang="en-US" sz="2400" dirty="0" smtClean="0"/>
              <a:t>Click to edit.</a:t>
            </a:r>
            <a:endParaRPr lang="en-US" dirty="0"/>
          </a:p>
        </p:txBody>
      </p:sp>
      <p:pic>
        <p:nvPicPr>
          <p:cNvPr id="6" name="Picture 5"/>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
        <p:nvSpPr>
          <p:cNvPr id="10" name="Title 1"/>
          <p:cNvSpPr txBox="1">
            <a:spLocks/>
          </p:cNvSpPr>
          <p:nvPr userDrawn="1"/>
        </p:nvSpPr>
        <p:spPr>
          <a:xfrm>
            <a:off x="457200" y="-45720"/>
            <a:ext cx="8229600" cy="594122"/>
          </a:xfrm>
          <a:prstGeom prst="rect">
            <a:avLst/>
          </a:prstGeom>
        </p:spPr>
        <p:txBody>
          <a:bodyPr>
            <a:noAutofit/>
          </a:bodyPr>
          <a:lstStyle>
            <a:lvl1pPr algn="ctr" defTabSz="914400" rtl="0" eaLnBrk="1" latinLnBrk="0" hangingPunct="1">
              <a:spcBef>
                <a:spcPct val="0"/>
              </a:spcBef>
              <a:buNone/>
              <a:defRPr sz="4400" kern="1200" baseline="0">
                <a:solidFill>
                  <a:schemeClr val="bg1"/>
                </a:solidFill>
                <a:latin typeface="Arial Black"/>
                <a:ea typeface="+mj-ea"/>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2790897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909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58000" y="4400550"/>
            <a:ext cx="2157984" cy="694944"/>
          </a:xfrm>
          <a:prstGeom prst="rect">
            <a:avLst/>
          </a:prstGeom>
        </p:spPr>
      </p:pic>
      <p:sp>
        <p:nvSpPr>
          <p:cNvPr id="5"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2318148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31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58000" y="4400550"/>
            <a:ext cx="2157984" cy="694944"/>
          </a:xfrm>
          <a:prstGeom prst="rect">
            <a:avLst/>
          </a:prstGeom>
        </p:spPr>
      </p:pic>
      <p:sp>
        <p:nvSpPr>
          <p:cNvPr id="9"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20454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B41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58000" y="4400550"/>
            <a:ext cx="2157984" cy="694944"/>
          </a:xfrm>
          <a:prstGeom prst="rect">
            <a:avLst/>
          </a:prstGeom>
        </p:spPr>
      </p:pic>
      <p:sp>
        <p:nvSpPr>
          <p:cNvPr id="7"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20454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614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58000" y="4400550"/>
            <a:ext cx="2157984" cy="694944"/>
          </a:xfrm>
          <a:prstGeom prst="rect">
            <a:avLst/>
          </a:prstGeom>
        </p:spPr>
      </p:pic>
      <p:sp>
        <p:nvSpPr>
          <p:cNvPr id="7"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20454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E5A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58000" y="4400550"/>
            <a:ext cx="2157984" cy="694944"/>
          </a:xfrm>
          <a:prstGeom prst="rect">
            <a:avLst/>
          </a:prstGeom>
        </p:spPr>
      </p:pic>
      <p:sp>
        <p:nvSpPr>
          <p:cNvPr id="7"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2045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1588"/>
            <a:ext cx="9145588" cy="5143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0" name="Straight Connector 9"/>
          <p:cNvCxnSpPr/>
          <p:nvPr userDrawn="1"/>
        </p:nvCxnSpPr>
        <p:spPr>
          <a:xfrm>
            <a:off x="0" y="2190750"/>
            <a:ext cx="9144000" cy="0"/>
          </a:xfrm>
          <a:prstGeom prst="line">
            <a:avLst/>
          </a:prstGeom>
          <a:ln w="57150">
            <a:solidFill>
              <a:srgbClr val="333A9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6324600" y="4248150"/>
            <a:ext cx="2700806" cy="867848"/>
          </a:xfrm>
          <a:prstGeom prst="rect">
            <a:avLst/>
          </a:prstGeom>
        </p:spPr>
      </p:pic>
    </p:spTree>
    <p:extLst>
      <p:ext uri="{BB962C8B-B14F-4D97-AF65-F5344CB8AC3E}">
        <p14:creationId xmlns:p14="http://schemas.microsoft.com/office/powerpoint/2010/main" xmlns="" val="2678290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58000" y="4400550"/>
            <a:ext cx="2157984" cy="694944"/>
          </a:xfrm>
          <a:prstGeom prst="rect">
            <a:avLst/>
          </a:prstGeom>
        </p:spPr>
      </p:pic>
      <p:sp>
        <p:nvSpPr>
          <p:cNvPr id="7"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16644277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0810" y="4572000"/>
            <a:ext cx="2160790" cy="521561"/>
          </a:xfrm>
          <a:prstGeom prst="rect">
            <a:avLst/>
          </a:prstGeom>
        </p:spPr>
      </p:pic>
      <p:pic>
        <p:nvPicPr>
          <p:cNvPr id="4" name="Picture 3"/>
          <p:cNvPicPr>
            <a:picLocks/>
          </p:cNvPicPr>
          <p:nvPr userDrawn="1"/>
        </p:nvPicPr>
        <p:blipFill>
          <a:blip r:embed="rId3"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Tree>
    <p:extLst>
      <p:ext uri="{BB962C8B-B14F-4D97-AF65-F5344CB8AC3E}">
        <p14:creationId xmlns:p14="http://schemas.microsoft.com/office/powerpoint/2010/main" xmlns="" val="143025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edia File Only">
    <p:spTree>
      <p:nvGrpSpPr>
        <p:cNvPr id="1" name=""/>
        <p:cNvGrpSpPr/>
        <p:nvPr/>
      </p:nvGrpSpPr>
      <p:grpSpPr>
        <a:xfrm>
          <a:off x="0" y="0"/>
          <a:ext cx="0" cy="0"/>
          <a:chOff x="0" y="0"/>
          <a:chExt cx="0" cy="0"/>
        </a:xfrm>
      </p:grpSpPr>
      <p:sp>
        <p:nvSpPr>
          <p:cNvPr id="10" name="Rectangle 9"/>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391406"/>
            <a:ext cx="2157984" cy="694944"/>
          </a:xfrm>
          <a:prstGeom prst="rect">
            <a:avLst/>
          </a:prstGeom>
        </p:spPr>
      </p:pic>
      <p:sp>
        <p:nvSpPr>
          <p:cNvPr id="3" name="Content Placeholder 2"/>
          <p:cNvSpPr>
            <a:spLocks noGrp="1"/>
          </p:cNvSpPr>
          <p:nvPr>
            <p:ph idx="1"/>
          </p:nvPr>
        </p:nvSpPr>
        <p:spPr>
          <a:xfrm>
            <a:off x="457200" y="1200151"/>
            <a:ext cx="8229600" cy="3257550"/>
          </a:xfrm>
          <a:prstGeom prst="rect">
            <a:avLst/>
          </a:prstGeom>
        </p:spPr>
        <p:txBody>
          <a:bodyPr/>
          <a:lstStyle>
            <a:lvl1pPr>
              <a:defRPr sz="4400"/>
            </a:lvl1pPr>
            <a:lvl2pPr marL="457200" indent="0">
              <a:buFont typeface="Arial" panose="020B0604020202020204" pitchFamily="34" charset="0"/>
              <a:buNone/>
              <a:defRPr sz="3200" i="0">
                <a:solidFill>
                  <a:schemeClr val="accent1">
                    <a:lumMod val="75000"/>
                  </a:schemeClr>
                </a:solidFill>
                <a:latin typeface="Cooper Black" panose="0208090404030B020404" pitchFamily="18" charset="0"/>
              </a:defRPr>
            </a:lvl2pPr>
            <a:lvl3pPr>
              <a:defRPr sz="2800" i="0" baseline="0">
                <a:solidFill>
                  <a:schemeClr val="tx1">
                    <a:lumMod val="75000"/>
                    <a:lumOff val="25000"/>
                  </a:schemeClr>
                </a:solidFill>
                <a:latin typeface="Century" panose="02040604050505020304" pitchFamily="18" charset="0"/>
              </a:defRPr>
            </a:lvl3pPr>
            <a:lvl4pPr marL="1714500" indent="-342900">
              <a:buFont typeface="Arial" panose="020B0604020202020204" pitchFamily="34" charset="0"/>
              <a:buChar char="•"/>
              <a:defRPr sz="2400" i="1" baseline="0">
                <a:solidFill>
                  <a:schemeClr val="tx1">
                    <a:lumMod val="75000"/>
                    <a:lumOff val="25000"/>
                  </a:schemeClr>
                </a:solidFill>
              </a:defRPr>
            </a:lvl4pPr>
            <a:lvl5pPr>
              <a:defRPr baseline="0"/>
            </a:lvl5pPr>
          </a:lstStyle>
          <a:p>
            <a:pPr lvl="1"/>
            <a:endParaRPr lang="en-US" dirty="0" smtClean="0"/>
          </a:p>
        </p:txBody>
      </p:sp>
      <p:sp>
        <p:nvSpPr>
          <p:cNvPr id="9"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3135013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Only">
    <p:spTree>
      <p:nvGrpSpPr>
        <p:cNvPr id="1" name=""/>
        <p:cNvGrpSpPr/>
        <p:nvPr/>
      </p:nvGrpSpPr>
      <p:grpSpPr>
        <a:xfrm>
          <a:off x="0" y="0"/>
          <a:ext cx="0" cy="0"/>
          <a:chOff x="0" y="0"/>
          <a:chExt cx="0" cy="0"/>
        </a:xfrm>
      </p:grpSpPr>
      <p:sp>
        <p:nvSpPr>
          <p:cNvPr id="8" name="Rectangle 7"/>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
        <p:nvSpPr>
          <p:cNvPr id="2"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
        <p:nvSpPr>
          <p:cNvPr id="9" name="Text Placeholder 8"/>
          <p:cNvSpPr>
            <a:spLocks noGrp="1"/>
          </p:cNvSpPr>
          <p:nvPr>
            <p:ph type="body" sz="quarter" idx="12" hasCustomPrompt="1"/>
          </p:nvPr>
        </p:nvSpPr>
        <p:spPr>
          <a:xfrm>
            <a:off x="533400" y="819150"/>
            <a:ext cx="8001000" cy="3638550"/>
          </a:xfrm>
          <a:prstGeom prst="rect">
            <a:avLst/>
          </a:prstGeom>
        </p:spPr>
        <p:txBody>
          <a:bodyPr/>
          <a:lstStyle>
            <a:lvl1pPr>
              <a:defRPr sz="3200" b="0" baseline="0">
                <a:solidFill>
                  <a:srgbClr val="1E2268"/>
                </a:solidFill>
                <a:latin typeface="Arial"/>
                <a:cs typeface="Arial"/>
              </a:defRPr>
            </a:lvl1pPr>
            <a:lvl2pPr>
              <a:defRPr sz="2800" i="0">
                <a:solidFill>
                  <a:schemeClr val="tx1">
                    <a:lumMod val="75000"/>
                    <a:lumOff val="25000"/>
                  </a:schemeClr>
                </a:solidFill>
                <a:latin typeface="Arial"/>
                <a:cs typeface="Arial"/>
              </a:defRPr>
            </a:lvl2pPr>
            <a:lvl3pPr>
              <a:defRPr i="1">
                <a:latin typeface="Arial"/>
                <a:cs typeface="Arial"/>
              </a:defRPr>
            </a:lvl3pPr>
            <a:lvl4pPr>
              <a:defRPr baseline="0">
                <a:latin typeface="Arial"/>
                <a:cs typeface="Arial"/>
              </a:defRPr>
            </a:lvl4pPr>
            <a:lvl5pPr>
              <a:defRPr baseline="0">
                <a:latin typeface="Arial"/>
                <a:cs typeface="Arial"/>
              </a:defRPr>
            </a:lvl5pPr>
          </a:lstStyle>
          <a:p>
            <a:pPr lvl="0"/>
            <a:r>
              <a:rPr lang="en-US" dirty="0" smtClean="0"/>
              <a:t>First Level  - Arial 32 pt. </a:t>
            </a:r>
          </a:p>
          <a:p>
            <a:pPr lvl="1"/>
            <a:r>
              <a:rPr lang="en-US" dirty="0" smtClean="0"/>
              <a:t>Second level – Arial 28 pt. </a:t>
            </a:r>
          </a:p>
          <a:p>
            <a:pPr lvl="2"/>
            <a:r>
              <a:rPr lang="en-US" dirty="0" smtClean="0"/>
              <a:t>Third level – Arial Italics. 24 pt. </a:t>
            </a:r>
          </a:p>
          <a:p>
            <a:pPr lvl="3"/>
            <a:r>
              <a:rPr lang="en-US" dirty="0" smtClean="0"/>
              <a:t>Fourth level – Arial 20 pt. </a:t>
            </a:r>
          </a:p>
          <a:p>
            <a:pPr lvl="4"/>
            <a:r>
              <a:rPr lang="en-US" dirty="0" smtClean="0"/>
              <a:t>Fifth level – Arial 20 pt. </a:t>
            </a:r>
            <a:endParaRPr lang="en-US" dirty="0"/>
          </a:p>
        </p:txBody>
      </p:sp>
    </p:spTree>
    <p:extLst>
      <p:ext uri="{BB962C8B-B14F-4D97-AF65-F5344CB8AC3E}">
        <p14:creationId xmlns:p14="http://schemas.microsoft.com/office/powerpoint/2010/main" xmlns="" val="307244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1" name="Rectangle 10"/>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
        <p:nvSpPr>
          <p:cNvPr id="2" name="Title 1"/>
          <p:cNvSpPr>
            <a:spLocks noGrp="1"/>
          </p:cNvSpPr>
          <p:nvPr>
            <p:ph type="title" hasCustomPrompt="1"/>
          </p:nvPr>
        </p:nvSpPr>
        <p:spPr>
          <a:xfrm>
            <a:off x="722313" y="3378994"/>
            <a:ext cx="7772400" cy="1021556"/>
          </a:xfrm>
          <a:prstGeom prst="rect">
            <a:avLst/>
          </a:prstGeom>
        </p:spPr>
        <p:txBody>
          <a:bodyPr anchor="t"/>
          <a:lstStyle>
            <a:lvl1pPr algn="ctr">
              <a:defRPr sz="4000" b="1" cap="all">
                <a:solidFill>
                  <a:srgbClr val="1E2268"/>
                </a:solidFill>
                <a:latin typeface="Arial"/>
                <a:cs typeface="Arial"/>
              </a:defRPr>
            </a:lvl1pPr>
          </a:lstStyle>
          <a:p>
            <a:r>
              <a:rPr lang="en-US" dirty="0" smtClean="0"/>
              <a:t>Text describing Section</a:t>
            </a:r>
            <a:endParaRPr lang="en-US" dirty="0"/>
          </a:p>
        </p:txBody>
      </p:sp>
      <p:sp>
        <p:nvSpPr>
          <p:cNvPr id="10" name="Picture Placeholder 2"/>
          <p:cNvSpPr>
            <a:spLocks noGrp="1"/>
          </p:cNvSpPr>
          <p:nvPr>
            <p:ph type="pic" idx="1"/>
          </p:nvPr>
        </p:nvSpPr>
        <p:spPr>
          <a:xfrm>
            <a:off x="0" y="603505"/>
            <a:ext cx="9144000" cy="27111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Title 1"/>
          <p:cNvSpPr txBox="1">
            <a:spLocks/>
          </p:cNvSpPr>
          <p:nvPr userDrawn="1"/>
        </p:nvSpPr>
        <p:spPr>
          <a:xfrm>
            <a:off x="457200" y="-45720"/>
            <a:ext cx="8229600" cy="594122"/>
          </a:xfrm>
          <a:prstGeom prst="rect">
            <a:avLst/>
          </a:prstGeom>
        </p:spPr>
        <p:txBody>
          <a:bodyPr>
            <a:noAutofit/>
          </a:bodyPr>
          <a:lstStyle>
            <a:lvl1pPr algn="ctr" defTabSz="914400" rtl="0" eaLnBrk="1" latinLnBrk="0" hangingPunct="1">
              <a:spcBef>
                <a:spcPct val="0"/>
              </a:spcBef>
              <a:buNone/>
              <a:defRPr sz="4400" kern="1200" baseline="0">
                <a:solidFill>
                  <a:schemeClr val="bg1"/>
                </a:solidFill>
                <a:latin typeface="Arial Black"/>
                <a:ea typeface="+mj-ea"/>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994759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Left_Media File Right">
    <p:spTree>
      <p:nvGrpSpPr>
        <p:cNvPr id="1" name=""/>
        <p:cNvGrpSpPr/>
        <p:nvPr/>
      </p:nvGrpSpPr>
      <p:grpSpPr>
        <a:xfrm>
          <a:off x="0" y="0"/>
          <a:ext cx="0" cy="0"/>
          <a:chOff x="0" y="0"/>
          <a:chExt cx="0" cy="0"/>
        </a:xfrm>
      </p:grpSpPr>
      <p:sp>
        <p:nvSpPr>
          <p:cNvPr id="9" name="Rectangle 8"/>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
        <p:nvSpPr>
          <p:cNvPr id="4" name="Content Placeholder 3"/>
          <p:cNvSpPr>
            <a:spLocks noGrp="1"/>
          </p:cNvSpPr>
          <p:nvPr>
            <p:ph sz="half" idx="2"/>
          </p:nvPr>
        </p:nvSpPr>
        <p:spPr>
          <a:xfrm>
            <a:off x="4419600" y="742950"/>
            <a:ext cx="4495800" cy="3737373"/>
          </a:xfrm>
          <a:prstGeom prst="rect">
            <a:avLst/>
          </a:prstGeom>
        </p:spPr>
        <p:txBody>
          <a:bodyPr/>
          <a:lstStyle>
            <a:lvl1pPr marL="0" indent="0">
              <a:buNone/>
              <a:defRPr sz="2800">
                <a:solidFill>
                  <a:schemeClr val="accent1">
                    <a:lumMod val="75000"/>
                  </a:schemeClr>
                </a:solidFill>
                <a:latin typeface="Cooper Black" panose="0208090404030B020404" pitchFamily="18" charset="0"/>
              </a:defRPr>
            </a:lvl1pPr>
            <a:lvl2pPr marL="800100" indent="-342900">
              <a:buFont typeface="Arial" panose="020B0604020202020204" pitchFamily="34" charset="0"/>
              <a:buChar char="•"/>
              <a:defRPr sz="2400" i="0">
                <a:solidFill>
                  <a:schemeClr val="tx1">
                    <a:lumMod val="75000"/>
                    <a:lumOff val="25000"/>
                  </a:schemeClr>
                </a:solidFill>
                <a:latin typeface="Century" panose="02040604050505020304" pitchFamily="18" charset="0"/>
              </a:defRPr>
            </a:lvl2pPr>
            <a:lvl3pPr marL="914400" indent="0">
              <a:buNone/>
              <a:defRPr sz="2000" baseline="0"/>
            </a:lvl3pPr>
            <a:lvl4pPr>
              <a:defRPr sz="1800"/>
            </a:lvl4pPr>
            <a:lvl5pPr>
              <a:defRPr sz="1800"/>
            </a:lvl5pPr>
            <a:lvl6pPr>
              <a:defRPr sz="1800"/>
            </a:lvl6pPr>
            <a:lvl7pPr>
              <a:defRPr sz="1800"/>
            </a:lvl7pPr>
            <a:lvl8pPr>
              <a:defRPr sz="1800"/>
            </a:lvl8pPr>
            <a:lvl9pPr>
              <a:defRPr sz="1800"/>
            </a:lvl9pPr>
          </a:lstStyle>
          <a:p>
            <a:pPr lvl="0"/>
            <a:endParaRPr lang="en-US" dirty="0" smtClean="0"/>
          </a:p>
        </p:txBody>
      </p:sp>
      <p:sp>
        <p:nvSpPr>
          <p:cNvPr id="10" name="Picture Placeholder 2"/>
          <p:cNvSpPr>
            <a:spLocks noGrp="1"/>
          </p:cNvSpPr>
          <p:nvPr>
            <p:ph type="pic" idx="1"/>
          </p:nvPr>
        </p:nvSpPr>
        <p:spPr>
          <a:xfrm>
            <a:off x="0" y="694944"/>
            <a:ext cx="4267200" cy="44485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217400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Right_Media File Left">
    <p:spTree>
      <p:nvGrpSpPr>
        <p:cNvPr id="1" name=""/>
        <p:cNvGrpSpPr/>
        <p:nvPr/>
      </p:nvGrpSpPr>
      <p:grpSpPr>
        <a:xfrm>
          <a:off x="0" y="0"/>
          <a:ext cx="0" cy="0"/>
          <a:chOff x="0" y="0"/>
          <a:chExt cx="0" cy="0"/>
        </a:xfrm>
      </p:grpSpPr>
      <p:sp>
        <p:nvSpPr>
          <p:cNvPr id="14" name="Rectangle 13"/>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4815090" y="4171950"/>
            <a:ext cx="4328910" cy="9715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4" name="Content Placeholder 3"/>
          <p:cNvSpPr>
            <a:spLocks noGrp="1"/>
          </p:cNvSpPr>
          <p:nvPr>
            <p:ph sz="half" idx="2"/>
          </p:nvPr>
        </p:nvSpPr>
        <p:spPr>
          <a:xfrm>
            <a:off x="228600" y="742951"/>
            <a:ext cx="4419600" cy="3543300"/>
          </a:xfrm>
          <a:prstGeom prst="rect">
            <a:avLst/>
          </a:prstGeom>
        </p:spPr>
        <p:txBody>
          <a:bodyPr/>
          <a:lstStyle>
            <a:lvl1pPr marL="0" indent="0">
              <a:buNone/>
              <a:defRPr sz="2800">
                <a:solidFill>
                  <a:schemeClr val="accent1">
                    <a:lumMod val="75000"/>
                  </a:schemeClr>
                </a:solidFill>
                <a:latin typeface="Cooper Black" panose="0208090404030B020404" pitchFamily="18" charset="0"/>
              </a:defRPr>
            </a:lvl1pPr>
            <a:lvl2pPr marL="800100" indent="-342900">
              <a:buFont typeface="Arial" panose="020B0604020202020204" pitchFamily="34" charset="0"/>
              <a:buChar char="•"/>
              <a:defRPr sz="2400" i="0">
                <a:solidFill>
                  <a:schemeClr val="tx1">
                    <a:lumMod val="75000"/>
                    <a:lumOff val="25000"/>
                  </a:schemeClr>
                </a:solidFill>
                <a:latin typeface="Century" panose="02040604050505020304" pitchFamily="18" charset="0"/>
              </a:defRPr>
            </a:lvl2pPr>
            <a:lvl3pPr marL="914400" indent="0">
              <a:buNone/>
              <a:defRPr sz="2000" baseline="0"/>
            </a:lvl3pPr>
            <a:lvl4pPr>
              <a:defRPr sz="1800"/>
            </a:lvl4pPr>
            <a:lvl5pPr>
              <a:defRPr sz="1800"/>
            </a:lvl5pPr>
            <a:lvl6pPr>
              <a:defRPr sz="1800"/>
            </a:lvl6pPr>
            <a:lvl7pPr>
              <a:defRPr sz="1800"/>
            </a:lvl7pPr>
            <a:lvl8pPr>
              <a:defRPr sz="1800"/>
            </a:lvl8pPr>
            <a:lvl9pPr>
              <a:defRPr sz="1800"/>
            </a:lvl9pPr>
          </a:lstStyle>
          <a:p>
            <a:pPr lvl="0"/>
            <a:endParaRPr lang="en-US" dirty="0" smtClean="0"/>
          </a:p>
        </p:txBody>
      </p:sp>
      <p:sp>
        <p:nvSpPr>
          <p:cNvPr id="10" name="Picture Placeholder 2"/>
          <p:cNvSpPr>
            <a:spLocks noGrp="1"/>
          </p:cNvSpPr>
          <p:nvPr>
            <p:ph type="pic" idx="1"/>
          </p:nvPr>
        </p:nvSpPr>
        <p:spPr>
          <a:xfrm>
            <a:off x="4800600" y="694944"/>
            <a:ext cx="4343400" cy="44485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11" name="Picture 10"/>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52400" y="4391406"/>
            <a:ext cx="2157984" cy="694944"/>
          </a:xfrm>
          <a:prstGeom prst="rect">
            <a:avLst/>
          </a:prstGeom>
        </p:spPr>
      </p:pic>
      <p:sp>
        <p:nvSpPr>
          <p:cNvPr id="13"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418999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mage Left_Text Box Right">
    <p:spTree>
      <p:nvGrpSpPr>
        <p:cNvPr id="1" name=""/>
        <p:cNvGrpSpPr/>
        <p:nvPr/>
      </p:nvGrpSpPr>
      <p:grpSpPr>
        <a:xfrm>
          <a:off x="0" y="0"/>
          <a:ext cx="0" cy="0"/>
          <a:chOff x="0" y="0"/>
          <a:chExt cx="0" cy="0"/>
        </a:xfrm>
      </p:grpSpPr>
      <p:sp>
        <p:nvSpPr>
          <p:cNvPr id="11" name="Rectangle 10"/>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2"/>
          <p:cNvSpPr>
            <a:spLocks noGrp="1"/>
          </p:cNvSpPr>
          <p:nvPr>
            <p:ph type="pic" idx="1"/>
          </p:nvPr>
        </p:nvSpPr>
        <p:spPr>
          <a:xfrm>
            <a:off x="21105" y="694944"/>
            <a:ext cx="4322295" cy="44485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7" name="Picture 6"/>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
        <p:nvSpPr>
          <p:cNvPr id="5" name="Text Placeholder 4"/>
          <p:cNvSpPr>
            <a:spLocks noGrp="1"/>
          </p:cNvSpPr>
          <p:nvPr>
            <p:ph type="body" sz="quarter" idx="12"/>
          </p:nvPr>
        </p:nvSpPr>
        <p:spPr>
          <a:xfrm>
            <a:off x="4572000" y="742950"/>
            <a:ext cx="4343400" cy="3771900"/>
          </a:xfrm>
          <a:prstGeom prst="rect">
            <a:avLst/>
          </a:prstGeom>
        </p:spPr>
        <p:txBody>
          <a:bodyPr/>
          <a:lstStyle>
            <a:lvl1pPr>
              <a:defRPr sz="2400">
                <a:solidFill>
                  <a:srgbClr val="1E2268"/>
                </a:solidFill>
                <a:latin typeface="Arial"/>
                <a:cs typeface="Arial"/>
              </a:defRPr>
            </a:lvl1pPr>
            <a:lvl2pPr>
              <a:defRPr sz="2200" i="0">
                <a:solidFill>
                  <a:schemeClr val="tx1">
                    <a:lumMod val="75000"/>
                    <a:lumOff val="25000"/>
                  </a:schemeClr>
                </a:solidFill>
                <a:latin typeface="Arial"/>
                <a:cs typeface="Arial"/>
              </a:defRPr>
            </a:lvl2pPr>
            <a:lvl3pPr>
              <a:defRPr sz="2000" i="1">
                <a:latin typeface="Arial"/>
                <a:cs typeface="Arial"/>
              </a:defRPr>
            </a:lvl3pPr>
            <a:lvl4pPr>
              <a:defRPr sz="1600">
                <a:latin typeface="Arial"/>
                <a:cs typeface="Arial"/>
              </a:defRPr>
            </a:lvl4pPr>
            <a:lvl5pPr>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276138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Right_Text Box Left">
    <p:spTree>
      <p:nvGrpSpPr>
        <p:cNvPr id="1" name=""/>
        <p:cNvGrpSpPr/>
        <p:nvPr/>
      </p:nvGrpSpPr>
      <p:grpSpPr>
        <a:xfrm>
          <a:off x="0" y="0"/>
          <a:ext cx="0" cy="0"/>
          <a:chOff x="0" y="0"/>
          <a:chExt cx="0" cy="0"/>
        </a:xfrm>
      </p:grpSpPr>
      <p:sp>
        <p:nvSpPr>
          <p:cNvPr id="9" name="Rectangle 8"/>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4800600" y="4469275"/>
            <a:ext cx="4343400" cy="685800"/>
          </a:xfrm>
          <a:prstGeom prst="rect">
            <a:avLst/>
          </a:prstGeom>
          <a:solidFill>
            <a:srgbClr val="FFFFFF"/>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0" name="Picture Placeholder 2"/>
          <p:cNvSpPr>
            <a:spLocks noGrp="1"/>
          </p:cNvSpPr>
          <p:nvPr>
            <p:ph type="pic" idx="1"/>
          </p:nvPr>
        </p:nvSpPr>
        <p:spPr>
          <a:xfrm>
            <a:off x="4800601" y="694944"/>
            <a:ext cx="4338139" cy="44485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quarter" idx="12"/>
          </p:nvPr>
        </p:nvSpPr>
        <p:spPr>
          <a:xfrm>
            <a:off x="228600" y="742950"/>
            <a:ext cx="4343400" cy="3771900"/>
          </a:xfrm>
          <a:prstGeom prst="rect">
            <a:avLst/>
          </a:prstGeom>
        </p:spPr>
        <p:txBody>
          <a:bodyPr/>
          <a:lstStyle>
            <a:lvl1pPr>
              <a:defRPr sz="2400">
                <a:solidFill>
                  <a:srgbClr val="1E2268"/>
                </a:solidFill>
                <a:latin typeface="Arial"/>
                <a:cs typeface="Arial"/>
              </a:defRPr>
            </a:lvl1pPr>
            <a:lvl2pPr>
              <a:defRPr sz="2200" i="0">
                <a:solidFill>
                  <a:schemeClr val="tx1">
                    <a:lumMod val="75000"/>
                    <a:lumOff val="25000"/>
                  </a:schemeClr>
                </a:solidFill>
                <a:latin typeface="Arial"/>
                <a:cs typeface="Arial"/>
              </a:defRPr>
            </a:lvl2pPr>
            <a:lvl3pPr>
              <a:defRPr sz="2000" i="1">
                <a:latin typeface="Arial"/>
                <a:cs typeface="Arial"/>
              </a:defRPr>
            </a:lvl3pPr>
            <a:lvl4pPr>
              <a:defRPr sz="1600">
                <a:latin typeface="Arial"/>
                <a:cs typeface="Arial"/>
              </a:defRPr>
            </a:lvl4pPr>
            <a:lvl5pPr>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87966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800100"/>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3" cstate="print">
            <a:extLst>
              <a:ext uri="{28A0092B-C50C-407E-A947-70E740481C1C}">
                <a14:useLocalDpi xmlns:a14="http://schemas.microsoft.com/office/drawing/2010/main" xmlns="" val="0"/>
              </a:ext>
            </a:extLst>
          </a:blip>
          <a:stretch>
            <a:fillRect/>
          </a:stretch>
        </p:blipFill>
        <p:spPr>
          <a:xfrm>
            <a:off x="6830810" y="4572000"/>
            <a:ext cx="2160790" cy="521561"/>
          </a:xfrm>
          <a:prstGeom prst="rect">
            <a:avLst/>
          </a:prstGeom>
        </p:spPr>
      </p:pic>
    </p:spTree>
    <p:extLst>
      <p:ext uri="{BB962C8B-B14F-4D97-AF65-F5344CB8AC3E}">
        <p14:creationId xmlns:p14="http://schemas.microsoft.com/office/powerpoint/2010/main" xmlns="" val="3044589780"/>
      </p:ext>
    </p:extLst>
  </p:cSld>
  <p:clrMap bg1="lt1" tx1="dk1" bg2="lt2" tx2="dk2" accent1="accent1" accent2="accent2" accent3="accent3" accent4="accent4" accent5="accent5" accent6="accent6" hlink="hlink" folHlink="folHlink"/>
  <p:sldLayoutIdLst>
    <p:sldLayoutId id="2147483659" r:id="rId1"/>
    <p:sldLayoutId id="2147483670" r:id="rId2"/>
    <p:sldLayoutId id="2147483650" r:id="rId3"/>
    <p:sldLayoutId id="2147483660" r:id="rId4"/>
    <p:sldLayoutId id="2147483651" r:id="rId5"/>
    <p:sldLayoutId id="2147483652" r:id="rId6"/>
    <p:sldLayoutId id="2147483658" r:id="rId7"/>
    <p:sldLayoutId id="2147483661" r:id="rId8"/>
    <p:sldLayoutId id="2147483662" r:id="rId9"/>
    <p:sldLayoutId id="2147483653" r:id="rId10"/>
    <p:sldLayoutId id="2147483663" r:id="rId11"/>
    <p:sldLayoutId id="2147483654" r:id="rId12"/>
    <p:sldLayoutId id="2147483672" r:id="rId13"/>
    <p:sldLayoutId id="2147483657" r:id="rId14"/>
    <p:sldLayoutId id="2147483664" r:id="rId15"/>
    <p:sldLayoutId id="2147483665" r:id="rId16"/>
    <p:sldLayoutId id="2147483666" r:id="rId17"/>
    <p:sldLayoutId id="2147483667" r:id="rId18"/>
    <p:sldLayoutId id="2147483668" r:id="rId19"/>
    <p:sldLayoutId id="2147483669" r:id="rId20"/>
    <p:sldLayoutId id="2147483671" r:id="rId21"/>
  </p:sldLayoutIdLst>
  <p:txStyles>
    <p:titleStyle>
      <a:lvl1pPr algn="ctr" defTabSz="914400" rtl="0" eaLnBrk="1" latinLnBrk="0" hangingPunct="1">
        <a:spcBef>
          <a:spcPct val="0"/>
        </a:spcBef>
        <a:buNone/>
        <a:defRPr sz="4400" kern="1200" baseline="0">
          <a:solidFill>
            <a:schemeClr val="tx1"/>
          </a:solidFill>
          <a:latin typeface="Cooper Black" panose="0208090404030B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600" kern="1200">
          <a:solidFill>
            <a:schemeClr val="accent1">
              <a:lumMod val="75000"/>
            </a:schemeClr>
          </a:solidFill>
          <a:latin typeface="Century" panose="020406040505050203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3200" i="1"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i="0" kern="1200">
          <a:solidFill>
            <a:schemeClr val="tx1">
              <a:lumMod val="65000"/>
              <a:lumOff val="35000"/>
            </a:schemeClr>
          </a:solidFill>
          <a:latin typeface="Myriad Pro"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yriad Pro"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yriad Pro"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742950"/>
            <a:ext cx="7315200" cy="1145381"/>
          </a:xfrm>
          <a:prstGeom prst="rect">
            <a:avLst/>
          </a:prstGeom>
        </p:spPr>
        <p:txBody>
          <a:bodyPr>
            <a:noAutofit/>
          </a:bodyPr>
          <a:lstStyle>
            <a:lvl1pPr algn="ctr" defTabSz="914400" rtl="0" eaLnBrk="1" latinLnBrk="0" hangingPunct="1">
              <a:spcBef>
                <a:spcPct val="0"/>
              </a:spcBef>
              <a:buNone/>
              <a:defRPr sz="4400" kern="1200" baseline="0">
                <a:solidFill>
                  <a:schemeClr val="tx1"/>
                </a:solidFill>
                <a:latin typeface="Cooper Black" panose="0208090404030B020404" pitchFamily="18" charset="0"/>
                <a:ea typeface="+mj-ea"/>
                <a:cs typeface="+mj-cs"/>
              </a:defRPr>
            </a:lvl1pPr>
          </a:lstStyle>
          <a:p>
            <a:r>
              <a:rPr lang="en-US" dirty="0" smtClean="0">
                <a:solidFill>
                  <a:srgbClr val="909C45"/>
                </a:solidFill>
                <a:latin typeface="Arial Black"/>
                <a:cs typeface="Arial Black"/>
              </a:rPr>
              <a:t>Biodiversity Heritage</a:t>
            </a:r>
          </a:p>
          <a:p>
            <a:r>
              <a:rPr lang="en-US" dirty="0" smtClean="0">
                <a:solidFill>
                  <a:srgbClr val="909C45"/>
                </a:solidFill>
                <a:latin typeface="Arial Black"/>
                <a:cs typeface="Arial Black"/>
              </a:rPr>
              <a:t>Library</a:t>
            </a:r>
          </a:p>
        </p:txBody>
      </p:sp>
      <p:sp>
        <p:nvSpPr>
          <p:cNvPr id="3" name="Subtitle 2"/>
          <p:cNvSpPr txBox="1">
            <a:spLocks/>
          </p:cNvSpPr>
          <p:nvPr/>
        </p:nvSpPr>
        <p:spPr>
          <a:xfrm>
            <a:off x="2667000" y="2228850"/>
            <a:ext cx="5943600" cy="5715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600" kern="1200">
                <a:solidFill>
                  <a:schemeClr val="accent1">
                    <a:lumMod val="75000"/>
                  </a:schemeClr>
                </a:solidFill>
                <a:latin typeface="Century" panose="020406040505050203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3200" i="1"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i="0" kern="1200">
                <a:solidFill>
                  <a:schemeClr val="tx1">
                    <a:lumMod val="65000"/>
                    <a:lumOff val="35000"/>
                  </a:schemeClr>
                </a:solidFill>
                <a:latin typeface="Myriad Pro"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yriad Pro"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yriad Pro"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000" i="1" dirty="0" smtClean="0">
                <a:solidFill>
                  <a:schemeClr val="tx1">
                    <a:lumMod val="75000"/>
                    <a:lumOff val="25000"/>
                  </a:schemeClr>
                </a:solidFill>
                <a:latin typeface="Arial"/>
                <a:cs typeface="Arial"/>
              </a:rPr>
              <a:t>A Source for Big Data Analysis</a:t>
            </a:r>
            <a:endParaRPr lang="en-US" sz="3000" i="1" dirty="0">
              <a:solidFill>
                <a:schemeClr val="tx1">
                  <a:lumMod val="75000"/>
                  <a:lumOff val="25000"/>
                </a:schemeClr>
              </a:solidFill>
              <a:latin typeface="Arial"/>
              <a:cs typeface="Arial"/>
            </a:endParaRPr>
          </a:p>
        </p:txBody>
      </p:sp>
      <p:sp>
        <p:nvSpPr>
          <p:cNvPr id="6" name="TextBox 5"/>
          <p:cNvSpPr txBox="1"/>
          <p:nvPr/>
        </p:nvSpPr>
        <p:spPr>
          <a:xfrm>
            <a:off x="3505200" y="2914650"/>
            <a:ext cx="4495800" cy="369332"/>
          </a:xfrm>
          <a:prstGeom prst="rect">
            <a:avLst/>
          </a:prstGeom>
          <a:noFill/>
        </p:spPr>
        <p:txBody>
          <a:bodyPr wrap="square" rtlCol="0">
            <a:spAutoFit/>
          </a:bodyPr>
          <a:lstStyle/>
          <a:p>
            <a:pPr algn="ctr"/>
            <a:r>
              <a:rPr lang="en-US" dirty="0" smtClean="0">
                <a:solidFill>
                  <a:srgbClr val="B41D70"/>
                </a:solidFill>
                <a:latin typeface="Arial Black"/>
                <a:cs typeface="Arial Black"/>
              </a:rPr>
              <a:t>Mike Lichtenberg</a:t>
            </a:r>
          </a:p>
        </p:txBody>
      </p:sp>
      <p:sp>
        <p:nvSpPr>
          <p:cNvPr id="7" name="TextBox 6"/>
          <p:cNvSpPr txBox="1"/>
          <p:nvPr/>
        </p:nvSpPr>
        <p:spPr>
          <a:xfrm>
            <a:off x="3511296" y="3191650"/>
            <a:ext cx="4495800" cy="646331"/>
          </a:xfrm>
          <a:prstGeom prst="rect">
            <a:avLst/>
          </a:prstGeom>
          <a:noFill/>
        </p:spPr>
        <p:txBody>
          <a:bodyPr wrap="square" rtlCol="0">
            <a:spAutoFit/>
          </a:bodyPr>
          <a:lstStyle/>
          <a:p>
            <a:pPr algn="ctr"/>
            <a:r>
              <a:rPr lang="en-US" dirty="0" smtClean="0">
                <a:solidFill>
                  <a:prstClr val="black"/>
                </a:solidFill>
                <a:latin typeface="Arial"/>
                <a:cs typeface="Arial"/>
              </a:rPr>
              <a:t>mike.lichtenberg@mobot.org</a:t>
            </a:r>
          </a:p>
          <a:p>
            <a:pPr algn="ctr"/>
            <a:r>
              <a:rPr lang="en-US" dirty="0" smtClean="0">
                <a:solidFill>
                  <a:prstClr val="black"/>
                </a:solidFill>
                <a:latin typeface="Arial"/>
                <a:cs typeface="Arial"/>
              </a:rPr>
              <a:t>October 3, 2017 | TDWG Conference</a:t>
            </a:r>
            <a:endParaRPr lang="en-US" dirty="0">
              <a:solidFill>
                <a:prstClr val="black"/>
              </a:solidFill>
              <a:latin typeface="Arial"/>
              <a:cs typeface="Arial"/>
            </a:endParaRPr>
          </a:p>
        </p:txBody>
      </p:sp>
    </p:spTree>
    <p:extLst>
      <p:ext uri="{BB962C8B-B14F-4D97-AF65-F5344CB8AC3E}">
        <p14:creationId xmlns:p14="http://schemas.microsoft.com/office/powerpoint/2010/main" xmlns="" val="2337725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OAI-PMH</a:t>
            </a:r>
            <a:endParaRPr lang="en-US" dirty="0"/>
          </a:p>
        </p:txBody>
      </p:sp>
      <p:sp>
        <p:nvSpPr>
          <p:cNvPr id="3" name="Text Placeholder 2"/>
          <p:cNvSpPr>
            <a:spLocks noGrp="1"/>
          </p:cNvSpPr>
          <p:nvPr>
            <p:ph type="body" sz="quarter" idx="12"/>
          </p:nvPr>
        </p:nvSpPr>
        <p:spPr/>
        <p:txBody>
          <a:bodyPr/>
          <a:lstStyle/>
          <a:p>
            <a:pPr marL="0" indent="0" algn="ctr">
              <a:buNone/>
            </a:pPr>
            <a:endParaRPr lang="en-US" sz="1000" dirty="0" smtClean="0"/>
          </a:p>
          <a:p>
            <a:pPr>
              <a:spcBef>
                <a:spcPts val="0"/>
              </a:spcBef>
            </a:pPr>
            <a:r>
              <a:rPr lang="en-US" sz="2800" dirty="0" smtClean="0"/>
              <a:t>HTTP GET requests </a:t>
            </a:r>
          </a:p>
          <a:p>
            <a:pPr>
              <a:spcBef>
                <a:spcPts val="0"/>
              </a:spcBef>
            </a:pPr>
            <a:r>
              <a:rPr lang="en-US" sz="2800" dirty="0" smtClean="0"/>
              <a:t>XML responses</a:t>
            </a:r>
          </a:p>
          <a:p>
            <a:pPr>
              <a:spcBef>
                <a:spcPts val="0"/>
              </a:spcBef>
            </a:pPr>
            <a:r>
              <a:rPr lang="en-US" sz="2800" dirty="0" smtClean="0"/>
              <a:t>“verbs” used to request data</a:t>
            </a:r>
          </a:p>
          <a:p>
            <a:pPr marL="457200" lvl="1" indent="0">
              <a:spcBef>
                <a:spcPts val="0"/>
              </a:spcBef>
              <a:buNone/>
            </a:pPr>
            <a:r>
              <a:rPr lang="en-US" dirty="0" smtClean="0"/>
              <a:t> </a:t>
            </a:r>
            <a:r>
              <a:rPr lang="en-US" sz="2400" dirty="0" smtClean="0"/>
              <a:t>Identify				</a:t>
            </a:r>
            <a:r>
              <a:rPr lang="en-US" sz="2400" dirty="0" err="1" smtClean="0"/>
              <a:t>ListIdentifiers</a:t>
            </a:r>
            <a:endParaRPr lang="en-US" sz="2400" dirty="0" smtClean="0"/>
          </a:p>
          <a:p>
            <a:pPr marL="457200" lvl="1" indent="0">
              <a:spcBef>
                <a:spcPts val="0"/>
              </a:spcBef>
              <a:buNone/>
            </a:pPr>
            <a:r>
              <a:rPr lang="en-US" sz="2400" dirty="0" smtClean="0"/>
              <a:t> </a:t>
            </a:r>
            <a:r>
              <a:rPr lang="en-US" sz="2400" dirty="0" err="1" smtClean="0"/>
              <a:t>ListSets</a:t>
            </a:r>
            <a:r>
              <a:rPr lang="en-US" sz="2400" dirty="0" smtClean="0"/>
              <a:t>				</a:t>
            </a:r>
            <a:r>
              <a:rPr lang="en-US" sz="2400" dirty="0" err="1" smtClean="0"/>
              <a:t>GetRecord</a:t>
            </a:r>
            <a:endParaRPr lang="en-US" sz="2400" dirty="0" smtClean="0"/>
          </a:p>
          <a:p>
            <a:pPr marL="457200" lvl="1" indent="0">
              <a:spcBef>
                <a:spcPts val="0"/>
              </a:spcBef>
              <a:buNone/>
            </a:pPr>
            <a:r>
              <a:rPr lang="en-US" sz="2400" dirty="0" smtClean="0"/>
              <a:t> </a:t>
            </a:r>
            <a:r>
              <a:rPr lang="en-US" sz="2400" dirty="0" err="1" smtClean="0"/>
              <a:t>ListMetadataFormats</a:t>
            </a:r>
            <a:r>
              <a:rPr lang="en-US" sz="2400" dirty="0" smtClean="0"/>
              <a:t>		</a:t>
            </a:r>
            <a:r>
              <a:rPr lang="en-US" sz="2400" dirty="0" err="1" smtClean="0"/>
              <a:t>ListRecords</a:t>
            </a:r>
            <a:endParaRPr lang="en-US" sz="2400" dirty="0" smtClean="0"/>
          </a:p>
          <a:p>
            <a:pPr>
              <a:spcBef>
                <a:spcPts val="0"/>
              </a:spcBef>
            </a:pPr>
            <a:endParaRPr lang="en-US" sz="600" dirty="0" smtClean="0"/>
          </a:p>
          <a:p>
            <a:pPr>
              <a:spcBef>
                <a:spcPts val="0"/>
              </a:spcBef>
            </a:pPr>
            <a:r>
              <a:rPr lang="en-US" sz="2800" dirty="0" smtClean="0"/>
              <a:t>Can harvest data incrementally</a:t>
            </a:r>
          </a:p>
          <a:p>
            <a:pPr>
              <a:spcBef>
                <a:spcPts val="0"/>
              </a:spcBef>
            </a:pPr>
            <a:endParaRPr lang="en-US" sz="600" dirty="0" smtClean="0"/>
          </a:p>
          <a:p>
            <a:pPr>
              <a:spcBef>
                <a:spcPts val="0"/>
              </a:spcBef>
            </a:pPr>
            <a:r>
              <a:rPr lang="en-US" sz="2800" dirty="0" smtClean="0"/>
              <a:t>Supports multiple formats</a:t>
            </a:r>
            <a:endParaRPr lang="en-US" sz="2800" dirty="0"/>
          </a:p>
        </p:txBody>
      </p:sp>
    </p:spTree>
    <p:extLst>
      <p:ext uri="{BB962C8B-B14F-4D97-AF65-F5344CB8AC3E}">
        <p14:creationId xmlns:p14="http://schemas.microsoft.com/office/powerpoint/2010/main" xmlns="" val="3507990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OAI-PMH</a:t>
            </a:r>
            <a:endParaRPr lang="en-US" dirty="0"/>
          </a:p>
        </p:txBody>
      </p:sp>
      <p:sp>
        <p:nvSpPr>
          <p:cNvPr id="3" name="Text Placeholder 2"/>
          <p:cNvSpPr>
            <a:spLocks noGrp="1"/>
          </p:cNvSpPr>
          <p:nvPr>
            <p:ph type="body" sz="quarter" idx="12"/>
          </p:nvPr>
        </p:nvSpPr>
        <p:spPr/>
        <p:txBody>
          <a:bodyPr/>
          <a:lstStyle/>
          <a:p>
            <a:pPr marL="0" indent="0" algn="ctr">
              <a:buNone/>
            </a:pPr>
            <a:r>
              <a:rPr lang="en-US" dirty="0" smtClean="0"/>
              <a:t>Data Formats</a:t>
            </a:r>
          </a:p>
          <a:p>
            <a:pPr marL="0" indent="0" algn="ctr">
              <a:buNone/>
            </a:pPr>
            <a:endParaRPr lang="en-US" sz="1000" dirty="0" smtClean="0"/>
          </a:p>
          <a:p>
            <a:pPr>
              <a:spcBef>
                <a:spcPts val="700"/>
              </a:spcBef>
            </a:pPr>
            <a:r>
              <a:rPr lang="en-US" sz="2800" dirty="0" smtClean="0"/>
              <a:t>Dublin Core</a:t>
            </a:r>
          </a:p>
          <a:p>
            <a:pPr>
              <a:spcBef>
                <a:spcPts val="700"/>
              </a:spcBef>
            </a:pPr>
            <a:r>
              <a:rPr lang="en-US" sz="2800" dirty="0" smtClean="0"/>
              <a:t>Metadata Object Description Schema (MODS)</a:t>
            </a:r>
          </a:p>
          <a:p>
            <a:pPr>
              <a:spcBef>
                <a:spcPts val="700"/>
              </a:spcBef>
            </a:pPr>
            <a:r>
              <a:rPr lang="en-US" sz="2800" dirty="0" smtClean="0"/>
              <a:t>Open Literature Exchange Format (OLEF)</a:t>
            </a:r>
          </a:p>
          <a:p>
            <a:pPr lvl="1">
              <a:lnSpc>
                <a:spcPct val="150000"/>
              </a:lnSpc>
            </a:pPr>
            <a:r>
              <a:rPr lang="en-US" sz="2400" dirty="0" smtClean="0"/>
              <a:t>http</a:t>
            </a:r>
            <a:r>
              <a:rPr lang="en-US" sz="2400" dirty="0"/>
              <a:t>://www.bhle.eu/bhl-schema/v1/</a:t>
            </a:r>
            <a:endParaRPr lang="en-US" sz="2400" dirty="0" smtClean="0"/>
          </a:p>
          <a:p>
            <a:endParaRPr lang="en-US" dirty="0"/>
          </a:p>
        </p:txBody>
      </p:sp>
    </p:spTree>
    <p:extLst>
      <p:ext uri="{BB962C8B-B14F-4D97-AF65-F5344CB8AC3E}">
        <p14:creationId xmlns:p14="http://schemas.microsoft.com/office/powerpoint/2010/main" xmlns="" val="4021351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OAI-PMH</a:t>
            </a:r>
            <a:endParaRPr lang="en-US" dirty="0"/>
          </a:p>
        </p:txBody>
      </p:sp>
      <p:sp>
        <p:nvSpPr>
          <p:cNvPr id="3" name="Text Placeholder 2"/>
          <p:cNvSpPr>
            <a:spLocks noGrp="1"/>
          </p:cNvSpPr>
          <p:nvPr>
            <p:ph type="body" sz="quarter" idx="12"/>
          </p:nvPr>
        </p:nvSpPr>
        <p:spPr/>
        <p:txBody>
          <a:bodyPr/>
          <a:lstStyle/>
          <a:p>
            <a:endParaRPr lang="en-US" sz="2800" dirty="0" smtClean="0"/>
          </a:p>
          <a:p>
            <a:endParaRPr lang="en-US" sz="2800" dirty="0" smtClean="0"/>
          </a:p>
          <a:p>
            <a:endParaRPr lang="en-US" sz="2800" dirty="0" smtClean="0"/>
          </a:p>
          <a:p>
            <a:pPr marL="0" indent="0" algn="ctr">
              <a:buNone/>
            </a:pPr>
            <a:r>
              <a:rPr lang="en-US" dirty="0" smtClean="0"/>
              <a:t>DEMO</a:t>
            </a:r>
            <a:endParaRPr lang="en-US" dirty="0"/>
          </a:p>
        </p:txBody>
      </p:sp>
    </p:spTree>
    <p:extLst>
      <p:ext uri="{BB962C8B-B14F-4D97-AF65-F5344CB8AC3E}">
        <p14:creationId xmlns:p14="http://schemas.microsoft.com/office/powerpoint/2010/main" xmlns="" val="269176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a:t>
            </a:r>
            <a:endParaRPr lang="en-US" dirty="0"/>
          </a:p>
        </p:txBody>
      </p:sp>
      <p:sp>
        <p:nvSpPr>
          <p:cNvPr id="3" name="Text Placeholder 2"/>
          <p:cNvSpPr>
            <a:spLocks noGrp="1"/>
          </p:cNvSpPr>
          <p:nvPr>
            <p:ph type="body" sz="quarter" idx="12"/>
          </p:nvPr>
        </p:nvSpPr>
        <p:spPr>
          <a:xfrm>
            <a:off x="304800" y="742950"/>
            <a:ext cx="8229600" cy="3638550"/>
          </a:xfrm>
        </p:spPr>
        <p:txBody>
          <a:bodyPr/>
          <a:lstStyle/>
          <a:p>
            <a:pPr marL="0" indent="0" algn="ctr">
              <a:buNone/>
            </a:pPr>
            <a:endParaRPr lang="en-US" sz="1000" dirty="0" smtClean="0"/>
          </a:p>
          <a:p>
            <a:pPr fontAlgn="ctr"/>
            <a:r>
              <a:rPr lang="en-US" sz="2800" dirty="0"/>
              <a:t>HTTP GET </a:t>
            </a:r>
            <a:r>
              <a:rPr lang="en-US" sz="2800" dirty="0" smtClean="0"/>
              <a:t>requests</a:t>
            </a:r>
          </a:p>
          <a:p>
            <a:pPr fontAlgn="ctr"/>
            <a:r>
              <a:rPr lang="en-US" sz="2800" dirty="0" smtClean="0"/>
              <a:t>Responses as JSON or XML</a:t>
            </a:r>
          </a:p>
          <a:p>
            <a:pPr fontAlgn="ctr"/>
            <a:r>
              <a:rPr lang="en-US" sz="2800" dirty="0" smtClean="0"/>
              <a:t>35+ Individual APIs</a:t>
            </a:r>
            <a:endParaRPr lang="en-US" sz="2800" dirty="0"/>
          </a:p>
          <a:p>
            <a:pPr lvl="1" fontAlgn="ctr"/>
            <a:r>
              <a:rPr lang="en-US" sz="2400" dirty="0"/>
              <a:t>Search for Publications, Authors, Names, Subjects</a:t>
            </a:r>
          </a:p>
          <a:p>
            <a:pPr lvl="1" fontAlgn="ctr"/>
            <a:r>
              <a:rPr lang="en-US" sz="2400" dirty="0"/>
              <a:t>Get </a:t>
            </a:r>
            <a:r>
              <a:rPr lang="en-US" sz="2400" dirty="0" smtClean="0"/>
              <a:t>Metadata and Text</a:t>
            </a:r>
          </a:p>
          <a:p>
            <a:r>
              <a:rPr lang="en-US" sz="2800" dirty="0" smtClean="0"/>
              <a:t>Registration is required</a:t>
            </a:r>
          </a:p>
          <a:p>
            <a:pPr lvl="1"/>
            <a:r>
              <a:rPr lang="en-US" sz="2400" dirty="0" smtClean="0"/>
              <a:t>https://biodiversitylibrary.org/getapikey.aspx</a:t>
            </a:r>
          </a:p>
          <a:p>
            <a:pPr lvl="1" fontAlgn="ctr"/>
            <a:endParaRPr lang="en-US" sz="2400" dirty="0" smtClean="0"/>
          </a:p>
        </p:txBody>
      </p:sp>
    </p:spTree>
    <p:extLst>
      <p:ext uri="{BB962C8B-B14F-4D97-AF65-F5344CB8AC3E}">
        <p14:creationId xmlns:p14="http://schemas.microsoft.com/office/powerpoint/2010/main" xmlns="" val="3617054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a:t>
            </a:r>
            <a:endParaRPr lang="en-US" dirty="0"/>
          </a:p>
        </p:txBody>
      </p:sp>
      <p:sp>
        <p:nvSpPr>
          <p:cNvPr id="3" name="Text Placeholder 2"/>
          <p:cNvSpPr>
            <a:spLocks noGrp="1"/>
          </p:cNvSpPr>
          <p:nvPr>
            <p:ph type="body" sz="quarter" idx="12"/>
          </p:nvPr>
        </p:nvSpPr>
        <p:spPr/>
        <p:txBody>
          <a:bodyPr/>
          <a:lstStyle/>
          <a:p>
            <a:endParaRPr lang="en-US" sz="2800" dirty="0" smtClean="0"/>
          </a:p>
          <a:p>
            <a:endParaRPr lang="en-US" sz="2800" dirty="0" smtClean="0"/>
          </a:p>
          <a:p>
            <a:endParaRPr lang="en-US" sz="2800" dirty="0" smtClean="0"/>
          </a:p>
          <a:p>
            <a:pPr marL="0" indent="0" algn="ctr">
              <a:buNone/>
            </a:pPr>
            <a:r>
              <a:rPr lang="en-US" dirty="0" smtClean="0"/>
              <a:t>DEMO</a:t>
            </a:r>
            <a:endParaRPr lang="en-US" dirty="0"/>
          </a:p>
        </p:txBody>
      </p:sp>
    </p:spTree>
    <p:extLst>
      <p:ext uri="{BB962C8B-B14F-4D97-AF65-F5344CB8AC3E}">
        <p14:creationId xmlns:p14="http://schemas.microsoft.com/office/powerpoint/2010/main" xmlns="" val="305709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Data - Summary</a:t>
            </a:r>
            <a:endParaRPr lang="en-US" dirty="0"/>
          </a:p>
        </p:txBody>
      </p:sp>
      <p:sp>
        <p:nvSpPr>
          <p:cNvPr id="3" name="Text Placeholder 2"/>
          <p:cNvSpPr>
            <a:spLocks noGrp="1"/>
          </p:cNvSpPr>
          <p:nvPr>
            <p:ph type="body" sz="quarter" idx="12"/>
          </p:nvPr>
        </p:nvSpPr>
        <p:spPr>
          <a:xfrm>
            <a:off x="609600" y="4419600"/>
            <a:ext cx="6781800" cy="666750"/>
          </a:xfrm>
        </p:spPr>
        <p:txBody>
          <a:bodyPr/>
          <a:lstStyle/>
          <a:p>
            <a:pPr>
              <a:buNone/>
            </a:pPr>
            <a:r>
              <a:rPr lang="en-US" sz="1600" dirty="0" smtClean="0"/>
              <a:t>@	= Delimited text exports only</a:t>
            </a:r>
          </a:p>
          <a:p>
            <a:pPr>
              <a:buNone/>
            </a:pPr>
            <a:r>
              <a:rPr lang="en-US" sz="1600" dirty="0" smtClean="0"/>
              <a:t>*	= OLEF format only</a:t>
            </a:r>
          </a:p>
        </p:txBody>
      </p:sp>
      <p:graphicFrame>
        <p:nvGraphicFramePr>
          <p:cNvPr id="4" name="Table 3"/>
          <p:cNvGraphicFramePr>
            <a:graphicFrameLocks noGrp="1"/>
          </p:cNvGraphicFramePr>
          <p:nvPr/>
        </p:nvGraphicFramePr>
        <p:xfrm>
          <a:off x="533398" y="861480"/>
          <a:ext cx="8077202" cy="3386670"/>
        </p:xfrm>
        <a:graphic>
          <a:graphicData uri="http://schemas.openxmlformats.org/drawingml/2006/table">
            <a:tbl>
              <a:tblPr firstRow="1" bandRow="1">
                <a:tableStyleId>{5C22544A-7EE6-4342-B048-85BDC9FD1C3A}</a:tableStyleId>
              </a:tblPr>
              <a:tblGrid>
                <a:gridCol w="2895602"/>
                <a:gridCol w="2057400"/>
                <a:gridCol w="1676400"/>
                <a:gridCol w="1447800"/>
              </a:tblGrid>
              <a:tr h="338667">
                <a:tc>
                  <a:txBody>
                    <a:bodyPr/>
                    <a:lstStyle/>
                    <a:p>
                      <a:endParaRPr lang="en-US" sz="1600"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Data</a:t>
                      </a:r>
                      <a:r>
                        <a:rPr lang="en-US" sz="1600" baseline="0" dirty="0" smtClean="0">
                          <a:solidFill>
                            <a:srgbClr val="1E2268"/>
                          </a:solidFill>
                          <a:latin typeface="Arial" pitchFamily="34" charset="0"/>
                          <a:cs typeface="Arial" pitchFamily="34" charset="0"/>
                        </a:rPr>
                        <a:t> Exports</a:t>
                      </a:r>
                      <a:endParaRPr lang="en-US" sz="1600" dirty="0">
                        <a:solidFill>
                          <a:srgbClr val="1E2268"/>
                        </a:solidFill>
                        <a:latin typeface="Arial" pitchFamily="34" charset="0"/>
                        <a:cs typeface="Arial" pitchFamily="34" charset="0"/>
                      </a:endParaRPr>
                    </a:p>
                  </a:txBody>
                  <a:tcPr marT="27432" marB="27432" anchor="b">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OAI-PMH</a:t>
                      </a:r>
                      <a:endParaRPr lang="en-US" sz="1600" dirty="0">
                        <a:solidFill>
                          <a:srgbClr val="1E2268"/>
                        </a:solidFill>
                        <a:latin typeface="Arial" pitchFamily="34" charset="0"/>
                        <a:cs typeface="Arial" pitchFamily="34" charset="0"/>
                      </a:endParaRPr>
                    </a:p>
                  </a:txBody>
                  <a:tcPr marT="27432" marB="27432" anchor="b">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API</a:t>
                      </a:r>
                      <a:endParaRPr lang="en-US" sz="1600" dirty="0">
                        <a:solidFill>
                          <a:srgbClr val="1E2268"/>
                        </a:solidFill>
                        <a:latin typeface="Arial" pitchFamily="34" charset="0"/>
                        <a:cs typeface="Arial" pitchFamily="34" charset="0"/>
                      </a:endParaRPr>
                    </a:p>
                  </a:txBody>
                  <a:tcPr marT="27432" marB="27432" anchor="b">
                    <a:solidFill>
                      <a:schemeClr val="bg1">
                        <a:lumMod val="85000"/>
                      </a:schemeClr>
                    </a:solidFill>
                  </a:tcPr>
                </a:tc>
              </a:tr>
              <a:tr h="338667">
                <a:tc>
                  <a:txBody>
                    <a:bodyPr/>
                    <a:lstStyle/>
                    <a:p>
                      <a:r>
                        <a:rPr lang="en-US" sz="1600" b="1" dirty="0" smtClean="0">
                          <a:solidFill>
                            <a:srgbClr val="1E2268"/>
                          </a:solidFill>
                          <a:latin typeface="Arial" pitchFamily="34" charset="0"/>
                          <a:cs typeface="Arial" pitchFamily="34" charset="0"/>
                        </a:rPr>
                        <a:t>Data Formats</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TSV/MODS/</a:t>
                      </a:r>
                      <a:r>
                        <a:rPr lang="en-US" sz="1600" baseline="0" dirty="0" smtClean="0">
                          <a:solidFill>
                            <a:srgbClr val="1E2268"/>
                          </a:solidFill>
                          <a:latin typeface="Arial" pitchFamily="34" charset="0"/>
                          <a:cs typeface="Arial" pitchFamily="34" charset="0"/>
                        </a:rPr>
                        <a:t>Tagged</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XML</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XML/JSON</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Bibliographic Metadata</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Page Metadata</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Names</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Text</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Images</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Real-time</a:t>
                      </a:r>
                      <a:r>
                        <a:rPr lang="en-US" sz="1600" b="1" baseline="0" dirty="0" smtClean="0">
                          <a:solidFill>
                            <a:srgbClr val="1E2268"/>
                          </a:solidFill>
                          <a:latin typeface="Arial" pitchFamily="34" charset="0"/>
                          <a:cs typeface="Arial" pitchFamily="34" charset="0"/>
                        </a:rPr>
                        <a:t> Data</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Formal Specification</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Incremental Harvesting</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r>
            </a:tbl>
          </a:graphicData>
        </a:graphic>
      </p:graphicFrame>
    </p:spTree>
    <p:extLst>
      <p:ext uri="{BB962C8B-B14F-4D97-AF65-F5344CB8AC3E}">
        <p14:creationId xmlns:p14="http://schemas.microsoft.com/office/powerpoint/2010/main" xmlns="" val="1445642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endParaRPr lang="en-US" dirty="0" smtClean="0"/>
          </a:p>
          <a:p>
            <a:endParaRPr lang="en-US" sz="3200" dirty="0" smtClean="0"/>
          </a:p>
          <a:p>
            <a:endParaRPr lang="en-US" sz="3200" dirty="0" smtClean="0"/>
          </a:p>
          <a:p>
            <a:r>
              <a:rPr lang="en-US" sz="3200" dirty="0" smtClean="0"/>
              <a:t>Big Data Analysis</a:t>
            </a:r>
          </a:p>
          <a:p>
            <a:pPr marL="0" indent="0">
              <a:buNone/>
            </a:pPr>
            <a:endParaRPr lang="en-US" sz="3200" dirty="0"/>
          </a:p>
        </p:txBody>
      </p:sp>
      <p:sp>
        <p:nvSpPr>
          <p:cNvPr id="4" name="Title 3"/>
          <p:cNvSpPr>
            <a:spLocks noGrp="1"/>
          </p:cNvSpPr>
          <p:nvPr>
            <p:ph type="title"/>
          </p:nvPr>
        </p:nvSpPr>
        <p:spPr>
          <a:xfrm>
            <a:off x="457200" y="-19050"/>
            <a:ext cx="8229600" cy="594122"/>
          </a:xfrm>
          <a:prstGeom prst="rect">
            <a:avLst/>
          </a:prstGeom>
        </p:spPr>
        <p:txBody>
          <a:bodyPr/>
          <a:lstStyle/>
          <a:p>
            <a:r>
              <a:rPr lang="en-US" dirty="0" smtClean="0"/>
              <a:t>Uses of BHL Data</a:t>
            </a:r>
            <a:endParaRPr lang="en-US" dirty="0"/>
          </a:p>
        </p:txBody>
      </p:sp>
      <p:sp>
        <p:nvSpPr>
          <p:cNvPr id="2" name="Picture Placeholder 1"/>
          <p:cNvSpPr>
            <a:spLocks noGrp="1"/>
          </p:cNvSpPr>
          <p:nvPr>
            <p:ph type="pic" idx="1"/>
          </p:nvPr>
        </p:nvSpPr>
        <p:spPr/>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81550" y="685800"/>
            <a:ext cx="4362450" cy="4476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35334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050"/>
            <a:ext cx="8686800" cy="594122"/>
          </a:xfrm>
        </p:spPr>
        <p:txBody>
          <a:bodyPr/>
          <a:lstStyle/>
          <a:p>
            <a:r>
              <a:rPr lang="en-US" dirty="0" smtClean="0"/>
              <a:t>Uses of BHL Data</a:t>
            </a:r>
            <a:endParaRPr lang="en-US" dirty="0"/>
          </a:p>
        </p:txBody>
      </p:sp>
      <p:sp>
        <p:nvSpPr>
          <p:cNvPr id="3" name="Text Placeholder 2"/>
          <p:cNvSpPr>
            <a:spLocks noGrp="1"/>
          </p:cNvSpPr>
          <p:nvPr>
            <p:ph type="body" sz="quarter" idx="12"/>
          </p:nvPr>
        </p:nvSpPr>
        <p:spPr>
          <a:xfrm>
            <a:off x="304800" y="819150"/>
            <a:ext cx="8382000" cy="3581400"/>
          </a:xfrm>
        </p:spPr>
        <p:txBody>
          <a:bodyPr/>
          <a:lstStyle/>
          <a:p>
            <a:endParaRPr lang="en-US" sz="1000" dirty="0"/>
          </a:p>
          <a:p>
            <a:pPr>
              <a:spcBef>
                <a:spcPts val="0"/>
              </a:spcBef>
            </a:pPr>
            <a:r>
              <a:rPr lang="en-US" sz="2800" dirty="0" smtClean="0"/>
              <a:t>Improve identification of names</a:t>
            </a:r>
          </a:p>
          <a:p>
            <a:pPr>
              <a:spcBef>
                <a:spcPts val="0"/>
              </a:spcBef>
            </a:pPr>
            <a:r>
              <a:rPr lang="en-US" sz="2800" dirty="0" smtClean="0"/>
              <a:t>Image recognition</a:t>
            </a:r>
          </a:p>
          <a:p>
            <a:pPr>
              <a:spcBef>
                <a:spcPts val="0"/>
              </a:spcBef>
            </a:pPr>
            <a:r>
              <a:rPr lang="en-US" sz="2800" dirty="0" smtClean="0"/>
              <a:t>Identify relationships between name occurrences</a:t>
            </a:r>
          </a:p>
          <a:p>
            <a:pPr>
              <a:spcBef>
                <a:spcPts val="0"/>
              </a:spcBef>
            </a:pPr>
            <a:r>
              <a:rPr lang="en-US" sz="2800" dirty="0" smtClean="0"/>
              <a:t>Extract information about organisms, climate, and geography</a:t>
            </a:r>
          </a:p>
          <a:p>
            <a:pPr>
              <a:spcBef>
                <a:spcPts val="0"/>
              </a:spcBef>
            </a:pPr>
            <a:r>
              <a:rPr lang="en-US" sz="2800" dirty="0" smtClean="0"/>
              <a:t>Find correlations between </a:t>
            </a:r>
            <a:r>
              <a:rPr lang="en-US" sz="2800" dirty="0" smtClean="0"/>
              <a:t>metadata and textual data</a:t>
            </a:r>
            <a:endParaRPr lang="en-US" sz="2800" dirty="0"/>
          </a:p>
        </p:txBody>
      </p:sp>
    </p:spTree>
    <p:extLst>
      <p:ext uri="{BB962C8B-B14F-4D97-AF65-F5344CB8AC3E}">
        <p14:creationId xmlns:p14="http://schemas.microsoft.com/office/powerpoint/2010/main" xmlns="" val="2182676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Text Placeholder 2"/>
          <p:cNvSpPr>
            <a:spLocks noGrp="1"/>
          </p:cNvSpPr>
          <p:nvPr>
            <p:ph type="body" sz="quarter" idx="12"/>
          </p:nvPr>
        </p:nvSpPr>
        <p:spPr>
          <a:xfrm>
            <a:off x="152400" y="800100"/>
            <a:ext cx="8991600" cy="3371850"/>
          </a:xfrm>
        </p:spPr>
        <p:txBody>
          <a:bodyPr/>
          <a:lstStyle/>
          <a:p>
            <a:r>
              <a:rPr lang="en-US" sz="2800" dirty="0" smtClean="0"/>
              <a:t>Presentation material</a:t>
            </a:r>
          </a:p>
          <a:p>
            <a:pPr lvl="1"/>
            <a:r>
              <a:rPr lang="en-US" sz="2400" dirty="0" smtClean="0"/>
              <a:t>https://github.com/mlichtenberg/TDWG17</a:t>
            </a:r>
            <a:endParaRPr lang="en-US" sz="2400" dirty="0" smtClean="0">
              <a:solidFill>
                <a:schemeClr val="tx1"/>
              </a:solidFill>
            </a:endParaRPr>
          </a:p>
          <a:p>
            <a:r>
              <a:rPr lang="en-US" sz="2800" dirty="0" smtClean="0"/>
              <a:t>Documentation</a:t>
            </a:r>
          </a:p>
          <a:p>
            <a:pPr lvl="1"/>
            <a:r>
              <a:rPr lang="en-US" sz="2400" dirty="0" smtClean="0"/>
              <a:t>https://biodivlib.wikispaces.com/Data+Exports</a:t>
            </a:r>
          </a:p>
          <a:p>
            <a:pPr lvl="1"/>
            <a:r>
              <a:rPr lang="en-US" sz="2400" dirty="0" smtClean="0"/>
              <a:t>https://biodivlib.wikispaces.com/Developer+Tools+and+API</a:t>
            </a:r>
          </a:p>
          <a:p>
            <a:pPr lvl="1"/>
            <a:r>
              <a:rPr lang="en-US" sz="2400" dirty="0" smtClean="0"/>
              <a:t>https://biodiversitylibrary.org/api2/docs/docs.html</a:t>
            </a:r>
          </a:p>
          <a:p>
            <a:pPr lvl="1"/>
            <a:r>
              <a:rPr lang="en-US" sz="2400" dirty="0" smtClean="0"/>
              <a:t>https://openarchives.org/OAI/openarchivesprotocol.html</a:t>
            </a:r>
          </a:p>
          <a:p>
            <a:r>
              <a:rPr lang="en-US" sz="2800" dirty="0" smtClean="0"/>
              <a:t>BHL in GitHub</a:t>
            </a:r>
          </a:p>
          <a:p>
            <a:pPr lvl="1"/>
            <a:r>
              <a:rPr lang="en-US" sz="2400" dirty="0" smtClean="0"/>
              <a:t>https://github.com/gbhl</a:t>
            </a:r>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57937" y="57150"/>
            <a:ext cx="2786063" cy="2728913"/>
          </a:xfrm>
          <a:prstGeom prst="rect">
            <a:avLst/>
          </a:prstGeom>
        </p:spPr>
      </p:pic>
    </p:spTree>
    <p:extLst>
      <p:ext uri="{BB962C8B-B14F-4D97-AF65-F5344CB8AC3E}">
        <p14:creationId xmlns:p14="http://schemas.microsoft.com/office/powerpoint/2010/main" xmlns="" val="2109476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idx="4294967295"/>
          </p:nvPr>
        </p:nvSpPr>
        <p:spPr>
          <a:xfrm>
            <a:off x="2514600" y="590550"/>
            <a:ext cx="6019800" cy="800100"/>
          </a:xfrm>
          <a:prstGeom prst="rect">
            <a:avLst/>
          </a:prstGeom>
        </p:spPr>
        <p:txBody>
          <a:bodyPr>
            <a:noAutofit/>
          </a:bodyPr>
          <a:lstStyle/>
          <a:p>
            <a:r>
              <a:rPr lang="en-US" sz="4800" dirty="0" smtClean="0">
                <a:solidFill>
                  <a:srgbClr val="909C45"/>
                </a:solidFill>
                <a:latin typeface="Arial Black"/>
                <a:cs typeface="Arial Black"/>
              </a:rPr>
              <a:t>Thank You!</a:t>
            </a:r>
            <a:endParaRPr lang="en-US" sz="4800" dirty="0">
              <a:solidFill>
                <a:srgbClr val="909C45"/>
              </a:solidFill>
              <a:latin typeface="Arial Black"/>
              <a:cs typeface="Arial Black"/>
            </a:endParaRPr>
          </a:p>
        </p:txBody>
      </p:sp>
      <p:sp>
        <p:nvSpPr>
          <p:cNvPr id="5" name="Subtitle 2"/>
          <p:cNvSpPr>
            <a:spLocks noGrp="1"/>
          </p:cNvSpPr>
          <p:nvPr>
            <p:ph type="subTitle" idx="4294967295"/>
          </p:nvPr>
        </p:nvSpPr>
        <p:spPr>
          <a:xfrm>
            <a:off x="2514600" y="1428750"/>
            <a:ext cx="5943600" cy="571500"/>
          </a:xfrm>
          <a:prstGeom prst="rect">
            <a:avLst/>
          </a:prstGeom>
        </p:spPr>
        <p:txBody>
          <a:bodyPr/>
          <a:lstStyle/>
          <a:p>
            <a:pPr marL="0" indent="0" algn="ctr">
              <a:buNone/>
            </a:pPr>
            <a:r>
              <a:rPr lang="en-US" sz="3200" i="1" dirty="0" smtClean="0">
                <a:solidFill>
                  <a:schemeClr val="tx1">
                    <a:lumMod val="75000"/>
                    <a:lumOff val="25000"/>
                  </a:schemeClr>
                </a:solidFill>
                <a:latin typeface="Arial"/>
                <a:cs typeface="Arial"/>
              </a:rPr>
              <a:t>Questions</a:t>
            </a:r>
            <a:r>
              <a:rPr lang="en-US" i="1" dirty="0" smtClean="0">
                <a:solidFill>
                  <a:schemeClr val="tx1">
                    <a:lumMod val="75000"/>
                    <a:lumOff val="25000"/>
                  </a:schemeClr>
                </a:solidFill>
                <a:latin typeface="Arial"/>
                <a:cs typeface="Arial"/>
              </a:rPr>
              <a:t>?</a:t>
            </a:r>
            <a:endParaRPr lang="en-US" i="1" dirty="0">
              <a:solidFill>
                <a:schemeClr val="tx1">
                  <a:lumMod val="75000"/>
                  <a:lumOff val="25000"/>
                </a:schemeClr>
              </a:solidFill>
              <a:latin typeface="Arial"/>
              <a:cs typeface="Arial"/>
            </a:endParaRPr>
          </a:p>
        </p:txBody>
      </p:sp>
      <p:sp>
        <p:nvSpPr>
          <p:cNvPr id="6" name="TextBox 5"/>
          <p:cNvSpPr txBox="1"/>
          <p:nvPr/>
        </p:nvSpPr>
        <p:spPr>
          <a:xfrm>
            <a:off x="3276600" y="2202418"/>
            <a:ext cx="4495800" cy="369332"/>
          </a:xfrm>
          <a:prstGeom prst="rect">
            <a:avLst/>
          </a:prstGeom>
          <a:noFill/>
        </p:spPr>
        <p:txBody>
          <a:bodyPr wrap="square" rtlCol="0">
            <a:spAutoFit/>
          </a:bodyPr>
          <a:lstStyle/>
          <a:p>
            <a:pPr algn="ctr"/>
            <a:r>
              <a:rPr lang="en-US" dirty="0" smtClean="0">
                <a:solidFill>
                  <a:srgbClr val="B41D70"/>
                </a:solidFill>
                <a:latin typeface="Arial Black"/>
                <a:cs typeface="Arial Black"/>
              </a:rPr>
              <a:t>Mike Lichtenberg</a:t>
            </a:r>
            <a:endParaRPr lang="en-US" dirty="0">
              <a:solidFill>
                <a:srgbClr val="B41D70"/>
              </a:solidFill>
              <a:latin typeface="Arial Black"/>
              <a:cs typeface="Arial Black"/>
            </a:endParaRPr>
          </a:p>
        </p:txBody>
      </p:sp>
      <p:sp>
        <p:nvSpPr>
          <p:cNvPr id="7" name="TextBox 6"/>
          <p:cNvSpPr txBox="1"/>
          <p:nvPr/>
        </p:nvSpPr>
        <p:spPr>
          <a:xfrm>
            <a:off x="3282696" y="2458819"/>
            <a:ext cx="4495800" cy="646331"/>
          </a:xfrm>
          <a:prstGeom prst="rect">
            <a:avLst/>
          </a:prstGeom>
          <a:noFill/>
        </p:spPr>
        <p:txBody>
          <a:bodyPr wrap="square" rtlCol="0">
            <a:spAutoFit/>
          </a:bodyPr>
          <a:lstStyle/>
          <a:p>
            <a:pPr algn="ctr"/>
            <a:r>
              <a:rPr lang="en-US" dirty="0" smtClean="0">
                <a:solidFill>
                  <a:prstClr val="black"/>
                </a:solidFill>
                <a:latin typeface="Arial"/>
                <a:cs typeface="Arial"/>
              </a:rPr>
              <a:t>mike.lichtenberg@mobot.org</a:t>
            </a:r>
          </a:p>
          <a:p>
            <a:pPr algn="ctr"/>
            <a:r>
              <a:rPr lang="en-US" dirty="0" smtClean="0">
                <a:solidFill>
                  <a:prstClr val="black"/>
                </a:solidFill>
                <a:latin typeface="Arial"/>
                <a:cs typeface="Arial"/>
              </a:rPr>
              <a:t>October </a:t>
            </a:r>
            <a:r>
              <a:rPr lang="en-US" dirty="0">
                <a:solidFill>
                  <a:prstClr val="black"/>
                </a:solidFill>
                <a:latin typeface="Arial"/>
                <a:cs typeface="Arial"/>
              </a:rPr>
              <a:t>3, 2017 | TDWG Conference</a:t>
            </a:r>
          </a:p>
        </p:txBody>
      </p:sp>
      <p:sp>
        <p:nvSpPr>
          <p:cNvPr id="3" name="TextBox 2"/>
          <p:cNvSpPr txBox="1"/>
          <p:nvPr/>
        </p:nvSpPr>
        <p:spPr>
          <a:xfrm>
            <a:off x="2667000" y="3345418"/>
            <a:ext cx="5257800" cy="369332"/>
          </a:xfrm>
          <a:prstGeom prst="rect">
            <a:avLst/>
          </a:prstGeom>
          <a:noFill/>
        </p:spPr>
        <p:txBody>
          <a:bodyPr wrap="square" rtlCol="0">
            <a:spAutoFit/>
          </a:bodyPr>
          <a:lstStyle/>
          <a:p>
            <a:r>
              <a:rPr lang="en-US" dirty="0" smtClean="0">
                <a:latin typeface="Myriad Pro"/>
                <a:cs typeface="Myriad Pro"/>
              </a:rPr>
              <a:t>Follow </a:t>
            </a:r>
            <a:r>
              <a:rPr lang="en-US" b="1" dirty="0" smtClean="0">
                <a:solidFill>
                  <a:srgbClr val="B41D70"/>
                </a:solidFill>
                <a:latin typeface="Myriad Pro"/>
                <a:cs typeface="Myriad Pro"/>
              </a:rPr>
              <a:t>@</a:t>
            </a:r>
            <a:r>
              <a:rPr lang="en-US" b="1" dirty="0" err="1" smtClean="0">
                <a:solidFill>
                  <a:srgbClr val="B41D70"/>
                </a:solidFill>
                <a:latin typeface="Myriad Pro"/>
                <a:cs typeface="Myriad Pro"/>
              </a:rPr>
              <a:t>BioDivLibrary</a:t>
            </a:r>
            <a:r>
              <a:rPr lang="en-US" b="1" dirty="0" smtClean="0">
                <a:solidFill>
                  <a:srgbClr val="B41D70"/>
                </a:solidFill>
                <a:latin typeface="Myriad Pro"/>
                <a:cs typeface="Myriad Pro"/>
              </a:rPr>
              <a:t> </a:t>
            </a:r>
            <a:r>
              <a:rPr lang="en-US" dirty="0" smtClean="0">
                <a:latin typeface="Myriad Pro"/>
                <a:cs typeface="Myriad Pro"/>
              </a:rPr>
              <a:t>on</a:t>
            </a:r>
          </a:p>
        </p:txBody>
      </p:sp>
      <p:pic>
        <p:nvPicPr>
          <p:cNvPr id="8" name="Picture 7" descr="Screen Shot 2016-12-05 at 5.16.32 PM.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38800" y="3354348"/>
            <a:ext cx="2552831" cy="352443"/>
          </a:xfrm>
          <a:prstGeom prst="rect">
            <a:avLst/>
          </a:prstGeom>
        </p:spPr>
      </p:pic>
      <p:sp>
        <p:nvSpPr>
          <p:cNvPr id="9" name="TextBox 8"/>
          <p:cNvSpPr txBox="1"/>
          <p:nvPr/>
        </p:nvSpPr>
        <p:spPr>
          <a:xfrm>
            <a:off x="2057400" y="3726418"/>
            <a:ext cx="6553200" cy="369332"/>
          </a:xfrm>
          <a:prstGeom prst="rect">
            <a:avLst/>
          </a:prstGeom>
          <a:noFill/>
        </p:spPr>
        <p:txBody>
          <a:bodyPr wrap="square" rtlCol="0">
            <a:spAutoFit/>
          </a:bodyPr>
          <a:lstStyle/>
          <a:p>
            <a:pPr algn="ctr"/>
            <a:r>
              <a:rPr lang="en-US" dirty="0" smtClean="0">
                <a:latin typeface="Myriad Pro"/>
                <a:cs typeface="Myriad Pro"/>
              </a:rPr>
              <a:t>Share your thoughts using </a:t>
            </a:r>
            <a:r>
              <a:rPr lang="en-US" b="1" dirty="0" smtClean="0">
                <a:solidFill>
                  <a:srgbClr val="B41D70"/>
                </a:solidFill>
                <a:latin typeface="Myriad Pro"/>
                <a:cs typeface="Myriad Pro"/>
              </a:rPr>
              <a:t>#</a:t>
            </a:r>
            <a:r>
              <a:rPr lang="en-US" b="1" dirty="0" err="1" smtClean="0">
                <a:solidFill>
                  <a:srgbClr val="B41D70"/>
                </a:solidFill>
                <a:latin typeface="Myriad Pro"/>
                <a:cs typeface="Myriad Pro"/>
              </a:rPr>
              <a:t>BHLib</a:t>
            </a:r>
            <a:r>
              <a:rPr lang="en-US" b="1" dirty="0" smtClean="0">
                <a:solidFill>
                  <a:srgbClr val="B41D70"/>
                </a:solidFill>
                <a:latin typeface="Myriad Pro"/>
                <a:cs typeface="Myriad Pro"/>
              </a:rPr>
              <a:t> #TDWG17</a:t>
            </a:r>
            <a:endParaRPr lang="en-US" dirty="0">
              <a:latin typeface="Myriad Pro"/>
              <a:cs typeface="Myriad Pro"/>
            </a:endParaRPr>
          </a:p>
        </p:txBody>
      </p:sp>
    </p:spTree>
    <p:extLst>
      <p:ext uri="{BB962C8B-B14F-4D97-AF65-F5344CB8AC3E}">
        <p14:creationId xmlns:p14="http://schemas.microsoft.com/office/powerpoint/2010/main" xmlns="" val="169160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28600" y="971550"/>
            <a:ext cx="4343400" cy="3771900"/>
          </a:xfrm>
        </p:spPr>
        <p:txBody>
          <a:bodyPr/>
          <a:lstStyle/>
          <a:p>
            <a:pPr marL="0" indent="0" algn="ctr">
              <a:buNone/>
            </a:pPr>
            <a:r>
              <a:rPr lang="en-US" sz="3200" dirty="0" smtClean="0"/>
              <a:t>The </a:t>
            </a:r>
            <a:r>
              <a:rPr lang="en-US" sz="3200" dirty="0"/>
              <a:t>Biodiversity Heritage Library provides free and open online access to </a:t>
            </a:r>
            <a:r>
              <a:rPr lang="en-US" sz="3200" dirty="0" smtClean="0"/>
              <a:t>biodiversity literature from library </a:t>
            </a:r>
            <a:r>
              <a:rPr lang="en-US" sz="3200" dirty="0"/>
              <a:t>collections </a:t>
            </a:r>
            <a:r>
              <a:rPr lang="en-US" sz="3200" dirty="0" smtClean="0"/>
              <a:t>around </a:t>
            </a:r>
            <a:r>
              <a:rPr lang="en-US" sz="3200" dirty="0"/>
              <a:t>the world.</a:t>
            </a:r>
          </a:p>
          <a:p>
            <a:endParaRPr lang="en-US" dirty="0"/>
          </a:p>
        </p:txBody>
      </p:sp>
      <p:sp>
        <p:nvSpPr>
          <p:cNvPr id="4" name="Title 3"/>
          <p:cNvSpPr>
            <a:spLocks noGrp="1"/>
          </p:cNvSpPr>
          <p:nvPr>
            <p:ph type="title"/>
          </p:nvPr>
        </p:nvSpPr>
        <p:spPr>
          <a:xfrm>
            <a:off x="457200" y="-45720"/>
            <a:ext cx="8229600" cy="594122"/>
          </a:xfrm>
          <a:prstGeom prst="rect">
            <a:avLst/>
          </a:prstGeom>
        </p:spPr>
        <p:txBody>
          <a:bodyPr/>
          <a:lstStyle/>
          <a:p>
            <a:r>
              <a:rPr lang="en-US" dirty="0" smtClean="0"/>
              <a:t>What is BHL?</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52975" y="685800"/>
            <a:ext cx="4391025" cy="4476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63292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BHL Data</a:t>
            </a:r>
            <a:endParaRPr lang="en-US" dirty="0"/>
          </a:p>
        </p:txBody>
      </p:sp>
      <p:sp>
        <p:nvSpPr>
          <p:cNvPr id="3" name="Text Placeholder 2"/>
          <p:cNvSpPr>
            <a:spLocks noGrp="1"/>
          </p:cNvSpPr>
          <p:nvPr>
            <p:ph type="body" sz="quarter" idx="12"/>
          </p:nvPr>
        </p:nvSpPr>
        <p:spPr>
          <a:xfrm>
            <a:off x="533400" y="990600"/>
            <a:ext cx="8001000" cy="3638550"/>
          </a:xfrm>
        </p:spPr>
        <p:txBody>
          <a:bodyPr numCol="1"/>
          <a:lstStyle/>
          <a:p>
            <a:pPr marL="0" indent="0" algn="ctr">
              <a:buNone/>
            </a:pPr>
            <a:r>
              <a:rPr lang="en-US" dirty="0" smtClean="0"/>
              <a:t>BHL Entities – A Quick Overview</a:t>
            </a:r>
          </a:p>
          <a:p>
            <a:endParaRPr lang="en-US" sz="1000" dirty="0"/>
          </a:p>
        </p:txBody>
      </p:sp>
      <p:sp>
        <p:nvSpPr>
          <p:cNvPr id="4" name="Text Placeholder 2"/>
          <p:cNvSpPr txBox="1">
            <a:spLocks/>
          </p:cNvSpPr>
          <p:nvPr/>
        </p:nvSpPr>
        <p:spPr>
          <a:xfrm>
            <a:off x="1828800" y="1828800"/>
            <a:ext cx="6629400" cy="1428750"/>
          </a:xfrm>
          <a:prstGeom prst="rect">
            <a:avLst/>
          </a:prstGeom>
        </p:spPr>
        <p:txBody>
          <a:bodyPr numCol="2"/>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rgbClr val="1E2268"/>
                </a:solidFill>
                <a:effectLst/>
                <a:uLnTx/>
                <a:uFillTx/>
                <a:latin typeface="Arial"/>
                <a:ea typeface="+mn-ea"/>
                <a:cs typeface="Arial"/>
              </a:rPr>
              <a:t>Title</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rgbClr val="1E2268"/>
                </a:solidFill>
                <a:effectLst/>
                <a:uLnTx/>
                <a:uFillTx/>
                <a:latin typeface="Arial"/>
                <a:ea typeface="+mn-ea"/>
                <a:cs typeface="Arial"/>
              </a:rPr>
              <a:t>Item</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rgbClr val="1E2268"/>
                </a:solidFill>
                <a:effectLst/>
                <a:uLnTx/>
                <a:uFillTx/>
                <a:latin typeface="Arial"/>
                <a:ea typeface="+mn-ea"/>
                <a:cs typeface="Arial"/>
              </a:rPr>
              <a:t>Part</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rgbClr val="1E2268"/>
                </a:solidFill>
                <a:effectLst/>
                <a:uLnTx/>
                <a:uFillTx/>
                <a:latin typeface="Arial"/>
                <a:ea typeface="+mn-ea"/>
                <a:cs typeface="Arial"/>
              </a:rPr>
              <a:t>Page</a:t>
            </a:r>
            <a:endParaRPr kumimoji="0" lang="en-US" sz="2800" b="0" i="0" u="none" strike="noStrike" kern="1200" cap="none" spc="0" normalizeH="0" baseline="0" noProof="0" dirty="0">
              <a:ln>
                <a:noFill/>
              </a:ln>
              <a:solidFill>
                <a:srgbClr val="1E2268"/>
              </a:solidFill>
              <a:effectLst/>
              <a:uLnTx/>
              <a:uFillTx/>
              <a:latin typeface="Arial"/>
              <a:ea typeface="+mn-ea"/>
              <a:cs typeface="Arial"/>
            </a:endParaRPr>
          </a:p>
        </p:txBody>
      </p:sp>
    </p:spTree>
    <p:extLst>
      <p:ext uri="{BB962C8B-B14F-4D97-AF65-F5344CB8AC3E}">
        <p14:creationId xmlns:p14="http://schemas.microsoft.com/office/powerpoint/2010/main" xmlns="" val="1530659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0" indent="0" algn="ctr">
              <a:buNone/>
            </a:pPr>
            <a:r>
              <a:rPr lang="en-US" sz="3200" dirty="0" smtClean="0"/>
              <a:t>Usage</a:t>
            </a:r>
          </a:p>
          <a:p>
            <a:pPr marL="0" indent="0" algn="ctr">
              <a:buNone/>
            </a:pPr>
            <a:r>
              <a:rPr lang="en-US" sz="2000" dirty="0" smtClean="0"/>
              <a:t>May 11- August 9, 2017</a:t>
            </a:r>
          </a:p>
          <a:p>
            <a:pPr marL="0" indent="0">
              <a:buNone/>
            </a:pPr>
            <a:endParaRPr lang="en-US" sz="1000" dirty="0" smtClean="0"/>
          </a:p>
          <a:p>
            <a:r>
              <a:rPr lang="en-US" sz="2800" dirty="0" smtClean="0"/>
              <a:t>700 downloads of Delimited Text</a:t>
            </a:r>
          </a:p>
          <a:p>
            <a:r>
              <a:rPr lang="en-US" sz="2800" dirty="0" smtClean="0"/>
              <a:t>&lt; 10 downloads of MODS, </a:t>
            </a:r>
            <a:r>
              <a:rPr lang="en-US" sz="2800" dirty="0" err="1" smtClean="0"/>
              <a:t>BibTeX</a:t>
            </a:r>
            <a:r>
              <a:rPr lang="en-US" sz="2800" dirty="0" smtClean="0"/>
              <a:t>, RIS</a:t>
            </a:r>
          </a:p>
          <a:p>
            <a:r>
              <a:rPr lang="en-US" sz="2800" dirty="0" smtClean="0"/>
              <a:t>Requests from 460 unique IP addresses</a:t>
            </a:r>
          </a:p>
        </p:txBody>
      </p:sp>
      <p:sp>
        <p:nvSpPr>
          <p:cNvPr id="2" name="Title 1"/>
          <p:cNvSpPr>
            <a:spLocks noGrp="1"/>
          </p:cNvSpPr>
          <p:nvPr>
            <p:ph type="title"/>
          </p:nvPr>
        </p:nvSpPr>
        <p:spPr/>
        <p:txBody>
          <a:bodyPr/>
          <a:lstStyle/>
          <a:p>
            <a:r>
              <a:rPr lang="en-US" dirty="0" smtClean="0"/>
              <a:t>Data Exports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724400" y="819150"/>
            <a:ext cx="4304714" cy="4114800"/>
          </a:xfrm>
          <a:prstGeom prst="rect">
            <a:avLst/>
          </a:prstGeom>
          <a:noFill/>
          <a:ln w="9525">
            <a:noFill/>
            <a:miter lim="800000"/>
            <a:headEnd/>
            <a:tailEnd/>
          </a:ln>
        </p:spPr>
      </p:pic>
    </p:spTree>
    <p:extLst>
      <p:ext uri="{BB962C8B-B14F-4D97-AF65-F5344CB8AC3E}">
        <p14:creationId xmlns:p14="http://schemas.microsoft.com/office/powerpoint/2010/main" xmlns="" val="3624246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0" indent="0" algn="ctr">
              <a:buNone/>
            </a:pPr>
            <a:r>
              <a:rPr lang="en-US" sz="3200" dirty="0" smtClean="0"/>
              <a:t>Usage</a:t>
            </a:r>
            <a:endParaRPr lang="en-US" sz="3200" dirty="0"/>
          </a:p>
          <a:p>
            <a:pPr marL="0" indent="0" algn="ctr">
              <a:buNone/>
            </a:pPr>
            <a:r>
              <a:rPr lang="en-US" sz="2000" dirty="0"/>
              <a:t>May 11- August 9, </a:t>
            </a:r>
            <a:r>
              <a:rPr lang="en-US" sz="2000" dirty="0" smtClean="0"/>
              <a:t>2017</a:t>
            </a:r>
          </a:p>
          <a:p>
            <a:pPr marL="0" indent="0" algn="ctr">
              <a:buNone/>
            </a:pPr>
            <a:endParaRPr lang="en-US" sz="1000" dirty="0"/>
          </a:p>
          <a:p>
            <a:r>
              <a:rPr lang="en-US" sz="2800" dirty="0" smtClean="0"/>
              <a:t>1.45 million total requests</a:t>
            </a:r>
          </a:p>
          <a:p>
            <a:r>
              <a:rPr lang="en-US" sz="2800" dirty="0" smtClean="0"/>
              <a:t>5.9 million records retrieved</a:t>
            </a:r>
          </a:p>
          <a:p>
            <a:r>
              <a:rPr lang="en-US" sz="2800" dirty="0" smtClean="0"/>
              <a:t>Requests </a:t>
            </a:r>
            <a:r>
              <a:rPr lang="en-US" sz="2800" dirty="0"/>
              <a:t>from </a:t>
            </a:r>
            <a:r>
              <a:rPr lang="en-US" sz="2800" dirty="0" smtClean="0"/>
              <a:t>298 unique </a:t>
            </a:r>
            <a:r>
              <a:rPr lang="en-US" sz="2800" dirty="0"/>
              <a:t>IP addresses</a:t>
            </a:r>
          </a:p>
          <a:p>
            <a:pPr marL="0" indent="0">
              <a:buNone/>
            </a:pPr>
            <a:endParaRPr lang="en-US" dirty="0">
              <a:solidFill>
                <a:srgbClr val="FF0000"/>
              </a:solidFill>
            </a:endParaRPr>
          </a:p>
        </p:txBody>
      </p:sp>
      <p:sp>
        <p:nvSpPr>
          <p:cNvPr id="2" name="Title 1"/>
          <p:cNvSpPr>
            <a:spLocks noGrp="1"/>
          </p:cNvSpPr>
          <p:nvPr>
            <p:ph type="title"/>
          </p:nvPr>
        </p:nvSpPr>
        <p:spPr/>
        <p:txBody>
          <a:bodyPr/>
          <a:lstStyle/>
          <a:p>
            <a:r>
              <a:rPr lang="en-US" dirty="0" smtClean="0"/>
              <a:t>OAI-PMH</a:t>
            </a:r>
            <a:endParaRPr lang="en-US" dirty="0"/>
          </a:p>
        </p:txBody>
      </p:sp>
      <p:pic>
        <p:nvPicPr>
          <p:cNvPr id="2054" name="Picture 6"/>
          <p:cNvPicPr>
            <a:picLocks noChangeAspect="1" noChangeArrowheads="1"/>
          </p:cNvPicPr>
          <p:nvPr/>
        </p:nvPicPr>
        <p:blipFill>
          <a:blip r:embed="rId3" cstate="print"/>
          <a:srcRect/>
          <a:stretch>
            <a:fillRect/>
          </a:stretch>
        </p:blipFill>
        <p:spPr bwMode="auto">
          <a:xfrm>
            <a:off x="4495800" y="895350"/>
            <a:ext cx="4359157" cy="4191000"/>
          </a:xfrm>
          <a:prstGeom prst="rect">
            <a:avLst/>
          </a:prstGeom>
          <a:noFill/>
          <a:ln w="9525">
            <a:noFill/>
            <a:miter lim="800000"/>
            <a:headEnd/>
            <a:tailEnd/>
          </a:ln>
          <a:effectLst/>
        </p:spPr>
      </p:pic>
    </p:spTree>
    <p:extLst>
      <p:ext uri="{BB962C8B-B14F-4D97-AF65-F5344CB8AC3E}">
        <p14:creationId xmlns:p14="http://schemas.microsoft.com/office/powerpoint/2010/main" xmlns="" val="128529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8600" y="1047750"/>
            <a:ext cx="4343400" cy="3771900"/>
          </a:xfrm>
        </p:spPr>
        <p:txBody>
          <a:bodyPr/>
          <a:lstStyle/>
          <a:p>
            <a:pPr marL="0" indent="0" algn="ctr">
              <a:buNone/>
            </a:pPr>
            <a:r>
              <a:rPr lang="en-US" sz="3200" dirty="0" smtClean="0"/>
              <a:t>Usage</a:t>
            </a:r>
          </a:p>
          <a:p>
            <a:pPr marL="0" indent="0" algn="ctr">
              <a:buNone/>
            </a:pPr>
            <a:endParaRPr lang="en-US" sz="900" dirty="0" smtClean="0"/>
          </a:p>
          <a:p>
            <a:r>
              <a:rPr lang="en-US" sz="2800" dirty="0" smtClean="0"/>
              <a:t>236 registered users</a:t>
            </a:r>
          </a:p>
          <a:p>
            <a:pPr lvl="1"/>
            <a:r>
              <a:rPr lang="en-US" sz="2600" dirty="0" smtClean="0"/>
              <a:t>60+ with at least 1000 requests</a:t>
            </a:r>
          </a:p>
          <a:p>
            <a:r>
              <a:rPr lang="en-US" sz="2800" dirty="0" smtClean="0"/>
              <a:t>4.25 million total requests per year</a:t>
            </a:r>
          </a:p>
          <a:p>
            <a:pPr>
              <a:buNone/>
            </a:pPr>
            <a:endParaRPr lang="en-US" dirty="0"/>
          </a:p>
        </p:txBody>
      </p:sp>
      <p:sp>
        <p:nvSpPr>
          <p:cNvPr id="4" name="Title 3"/>
          <p:cNvSpPr>
            <a:spLocks noGrp="1"/>
          </p:cNvSpPr>
          <p:nvPr>
            <p:ph type="title"/>
          </p:nvPr>
        </p:nvSpPr>
        <p:spPr/>
        <p:txBody>
          <a:bodyPr/>
          <a:lstStyle/>
          <a:p>
            <a:r>
              <a:rPr lang="en-US" dirty="0" smtClean="0"/>
              <a:t>APIs</a:t>
            </a:r>
            <a:endParaRPr lang="en-US" dirty="0"/>
          </a:p>
        </p:txBody>
      </p:sp>
      <p:pic>
        <p:nvPicPr>
          <p:cNvPr id="2" name="Picture 2"/>
          <p:cNvPicPr>
            <a:picLocks noChangeAspect="1" noChangeArrowheads="1"/>
          </p:cNvPicPr>
          <p:nvPr/>
        </p:nvPicPr>
        <p:blipFill>
          <a:blip r:embed="rId3" cstate="print"/>
          <a:srcRect/>
          <a:stretch>
            <a:fillRect/>
          </a:stretch>
        </p:blipFill>
        <p:spPr bwMode="auto">
          <a:xfrm>
            <a:off x="5029201" y="733425"/>
            <a:ext cx="3846100" cy="43995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Text Placeholder 2"/>
          <p:cNvSpPr>
            <a:spLocks noGrp="1"/>
          </p:cNvSpPr>
          <p:nvPr>
            <p:ph type="body" sz="quarter" idx="12"/>
          </p:nvPr>
        </p:nvSpPr>
        <p:spPr>
          <a:xfrm>
            <a:off x="1901952" y="990600"/>
            <a:ext cx="5257800" cy="3638550"/>
          </a:xfrm>
        </p:spPr>
        <p:txBody>
          <a:bodyPr/>
          <a:lstStyle/>
          <a:p>
            <a:endParaRPr lang="en-US" dirty="0" smtClean="0"/>
          </a:p>
          <a:p>
            <a:r>
              <a:rPr lang="en-US" dirty="0" smtClean="0"/>
              <a:t>Types of Data in BHL</a:t>
            </a:r>
          </a:p>
          <a:p>
            <a:r>
              <a:rPr lang="en-US" b="1" dirty="0" smtClean="0">
                <a:solidFill>
                  <a:srgbClr val="B41D70"/>
                </a:solidFill>
                <a:latin typeface="Arial" panose="020B0604020202020204" pitchFamily="34" charset="0"/>
                <a:cs typeface="Arial" panose="020B0604020202020204" pitchFamily="34" charset="0"/>
              </a:rPr>
              <a:t>How to Get the Data</a:t>
            </a:r>
            <a:endParaRPr lang="en-US" dirty="0" smtClean="0"/>
          </a:p>
          <a:p>
            <a:r>
              <a:rPr lang="en-US" dirty="0" smtClean="0"/>
              <a:t>Potential Uses </a:t>
            </a:r>
            <a:r>
              <a:rPr lang="en-US" dirty="0"/>
              <a:t>of the Data</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572000" y="1276350"/>
            <a:ext cx="4343400" cy="3467100"/>
          </a:xfrm>
        </p:spPr>
        <p:txBody>
          <a:bodyPr/>
          <a:lstStyle/>
          <a:p>
            <a:endParaRPr lang="en-US" sz="3200" dirty="0" smtClean="0"/>
          </a:p>
          <a:p>
            <a:r>
              <a:rPr lang="en-US" sz="3200" dirty="0" smtClean="0"/>
              <a:t>Metadata</a:t>
            </a:r>
          </a:p>
          <a:p>
            <a:r>
              <a:rPr lang="en-US" sz="3200" dirty="0" smtClean="0">
                <a:solidFill>
                  <a:srgbClr val="1E2469"/>
                </a:solidFill>
              </a:rPr>
              <a:t>Page </a:t>
            </a:r>
            <a:r>
              <a:rPr lang="en-US" sz="3200" dirty="0">
                <a:solidFill>
                  <a:srgbClr val="1E2469"/>
                </a:solidFill>
              </a:rPr>
              <a:t>scans</a:t>
            </a:r>
          </a:p>
          <a:p>
            <a:r>
              <a:rPr lang="en-US" sz="3200" dirty="0" smtClean="0"/>
              <a:t>Text</a:t>
            </a:r>
          </a:p>
        </p:txBody>
      </p:sp>
      <p:sp>
        <p:nvSpPr>
          <p:cNvPr id="4" name="Title 3"/>
          <p:cNvSpPr>
            <a:spLocks noGrp="1"/>
          </p:cNvSpPr>
          <p:nvPr>
            <p:ph type="title"/>
          </p:nvPr>
        </p:nvSpPr>
        <p:spPr>
          <a:xfrm>
            <a:off x="457200" y="-45720"/>
            <a:ext cx="8229600" cy="594122"/>
          </a:xfrm>
          <a:prstGeom prst="rect">
            <a:avLst/>
          </a:prstGeom>
        </p:spPr>
        <p:txBody>
          <a:bodyPr/>
          <a:lstStyle/>
          <a:p>
            <a:r>
              <a:rPr lang="en-US" dirty="0" smtClean="0"/>
              <a:t>Available Data</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685800"/>
            <a:ext cx="4391025" cy="4476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49797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Data</a:t>
            </a:r>
            <a:endParaRPr lang="en-US" dirty="0"/>
          </a:p>
        </p:txBody>
      </p:sp>
      <p:sp>
        <p:nvSpPr>
          <p:cNvPr id="3" name="Text Placeholder 2"/>
          <p:cNvSpPr>
            <a:spLocks noGrp="1"/>
          </p:cNvSpPr>
          <p:nvPr>
            <p:ph type="body" sz="quarter" idx="12"/>
          </p:nvPr>
        </p:nvSpPr>
        <p:spPr>
          <a:xfrm>
            <a:off x="533400" y="819150"/>
            <a:ext cx="8001000" cy="3657600"/>
          </a:xfrm>
        </p:spPr>
        <p:txBody>
          <a:bodyPr/>
          <a:lstStyle/>
          <a:p>
            <a:pPr marL="0" indent="0" algn="ctr">
              <a:buNone/>
            </a:pPr>
            <a:r>
              <a:rPr lang="en-US" dirty="0" smtClean="0"/>
              <a:t>Metadata</a:t>
            </a:r>
          </a:p>
          <a:p>
            <a:endParaRPr lang="en-US" sz="1000" dirty="0" smtClean="0"/>
          </a:p>
          <a:p>
            <a:r>
              <a:rPr lang="en-US" sz="2800" dirty="0" smtClean="0"/>
              <a:t>Bibliographic information</a:t>
            </a:r>
          </a:p>
          <a:p>
            <a:r>
              <a:rPr lang="en-US" sz="2800" dirty="0" smtClean="0"/>
              <a:t>Pagination data</a:t>
            </a:r>
          </a:p>
          <a:p>
            <a:r>
              <a:rPr lang="en-US" sz="2800" dirty="0" smtClean="0"/>
              <a:t>Scientific names (</a:t>
            </a:r>
            <a:r>
              <a:rPr lang="en-US" sz="2800" b="1" dirty="0" smtClean="0">
                <a:solidFill>
                  <a:srgbClr val="B41D70"/>
                </a:solidFill>
                <a:latin typeface="Arial" panose="020B0604020202020204" pitchFamily="34" charset="0"/>
                <a:cs typeface="Arial" panose="020B0604020202020204" pitchFamily="34" charset="0"/>
              </a:rPr>
              <a:t>178+ </a:t>
            </a:r>
            <a:r>
              <a:rPr lang="en-US" sz="2800" b="1" dirty="0" smtClean="0">
                <a:solidFill>
                  <a:srgbClr val="B41D70"/>
                </a:solidFill>
                <a:latin typeface="Arial" panose="020B0604020202020204" pitchFamily="34" charset="0"/>
                <a:cs typeface="Arial" panose="020B0604020202020204" pitchFamily="34" charset="0"/>
              </a:rPr>
              <a:t>million</a:t>
            </a:r>
            <a:r>
              <a:rPr lang="en-US" sz="2800" b="1" dirty="0" smtClean="0"/>
              <a:t> </a:t>
            </a:r>
            <a:r>
              <a:rPr lang="en-US" sz="2800" dirty="0" smtClean="0"/>
              <a:t>instances)</a:t>
            </a:r>
          </a:p>
          <a:p>
            <a:r>
              <a:rPr lang="en-US" sz="2800" dirty="0" smtClean="0"/>
              <a:t>Identifiers (DOIs, </a:t>
            </a:r>
            <a:r>
              <a:rPr lang="en-US" sz="2800" dirty="0" err="1" smtClean="0"/>
              <a:t>etc</a:t>
            </a:r>
            <a:r>
              <a:rPr lang="en-US" sz="2800" dirty="0" smtClean="0"/>
              <a:t>)</a:t>
            </a:r>
          </a:p>
        </p:txBody>
      </p:sp>
    </p:spTree>
    <p:extLst>
      <p:ext uri="{BB962C8B-B14F-4D97-AF65-F5344CB8AC3E}">
        <p14:creationId xmlns:p14="http://schemas.microsoft.com/office/powerpoint/2010/main" xmlns="" val="3082562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Data</a:t>
            </a:r>
            <a:endParaRPr lang="en-US" dirty="0"/>
          </a:p>
        </p:txBody>
      </p:sp>
      <p:sp>
        <p:nvSpPr>
          <p:cNvPr id="3" name="Text Placeholder 2"/>
          <p:cNvSpPr>
            <a:spLocks noGrp="1"/>
          </p:cNvSpPr>
          <p:nvPr>
            <p:ph type="body" sz="quarter" idx="12"/>
          </p:nvPr>
        </p:nvSpPr>
        <p:spPr/>
        <p:txBody>
          <a:bodyPr/>
          <a:lstStyle/>
          <a:p>
            <a:pPr marL="0" indent="0" algn="ctr">
              <a:buNone/>
            </a:pPr>
            <a:r>
              <a:rPr lang="en-US" dirty="0" smtClean="0">
                <a:solidFill>
                  <a:srgbClr val="1E2469"/>
                </a:solidFill>
              </a:rPr>
              <a:t>Page Scans</a:t>
            </a:r>
          </a:p>
          <a:p>
            <a:pPr algn="ctr"/>
            <a:endParaRPr lang="en-US" sz="1000" dirty="0">
              <a:solidFill>
                <a:srgbClr val="1E2469"/>
              </a:solidFill>
            </a:endParaRPr>
          </a:p>
          <a:p>
            <a:pPr>
              <a:spcBef>
                <a:spcPts val="700"/>
              </a:spcBef>
            </a:pPr>
            <a:r>
              <a:rPr lang="en-US" sz="2800" dirty="0" smtClean="0">
                <a:solidFill>
                  <a:srgbClr val="1E2469"/>
                </a:solidFill>
              </a:rPr>
              <a:t>One per page</a:t>
            </a:r>
          </a:p>
          <a:p>
            <a:pPr>
              <a:spcBef>
                <a:spcPts val="700"/>
              </a:spcBef>
            </a:pPr>
            <a:r>
              <a:rPr lang="en-US" sz="2800" dirty="0" smtClean="0">
                <a:solidFill>
                  <a:srgbClr val="1E2469"/>
                </a:solidFill>
              </a:rPr>
              <a:t>Generally high-quality scans (JP2 or TIFF)</a:t>
            </a:r>
          </a:p>
          <a:p>
            <a:pPr>
              <a:spcBef>
                <a:spcPts val="700"/>
              </a:spcBef>
            </a:pPr>
            <a:r>
              <a:rPr lang="en-US" sz="2800" dirty="0" smtClean="0">
                <a:solidFill>
                  <a:srgbClr val="1E2469"/>
                </a:solidFill>
              </a:rPr>
              <a:t>Served/downloadable as high-resolution JPGs</a:t>
            </a:r>
          </a:p>
          <a:p>
            <a:endParaRPr lang="en-US" dirty="0">
              <a:solidFill>
                <a:srgbClr val="FF0000"/>
              </a:solidFill>
            </a:endParaRPr>
          </a:p>
        </p:txBody>
      </p:sp>
    </p:spTree>
    <p:extLst>
      <p:ext uri="{BB962C8B-B14F-4D97-AF65-F5344CB8AC3E}">
        <p14:creationId xmlns:p14="http://schemas.microsoft.com/office/powerpoint/2010/main" xmlns="" val="3972295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Data</a:t>
            </a:r>
            <a:endParaRPr lang="en-US" dirty="0"/>
          </a:p>
        </p:txBody>
      </p:sp>
      <p:sp>
        <p:nvSpPr>
          <p:cNvPr id="3" name="Text Placeholder 2"/>
          <p:cNvSpPr>
            <a:spLocks noGrp="1"/>
          </p:cNvSpPr>
          <p:nvPr>
            <p:ph type="body" sz="quarter" idx="12"/>
          </p:nvPr>
        </p:nvSpPr>
        <p:spPr>
          <a:xfrm>
            <a:off x="533400" y="819150"/>
            <a:ext cx="8001000" cy="3581400"/>
          </a:xfrm>
        </p:spPr>
        <p:txBody>
          <a:bodyPr/>
          <a:lstStyle/>
          <a:p>
            <a:pPr marL="0" indent="0" algn="ctr">
              <a:buNone/>
            </a:pPr>
            <a:r>
              <a:rPr lang="en-US" dirty="0" smtClean="0"/>
              <a:t>Text (OCR Output)</a:t>
            </a:r>
          </a:p>
          <a:p>
            <a:pPr marL="0" indent="0" algn="ctr">
              <a:buNone/>
            </a:pPr>
            <a:endParaRPr lang="en-US" sz="1000" dirty="0" smtClean="0"/>
          </a:p>
          <a:p>
            <a:r>
              <a:rPr lang="en-US" sz="2800" dirty="0" smtClean="0"/>
              <a:t>One document for every scanned page</a:t>
            </a:r>
          </a:p>
          <a:p>
            <a:r>
              <a:rPr lang="en-US" sz="2800" b="1" dirty="0" smtClean="0">
                <a:solidFill>
                  <a:srgbClr val="B41D70"/>
                </a:solidFill>
                <a:latin typeface="Arial" panose="020B0604020202020204" pitchFamily="34" charset="0"/>
                <a:cs typeface="Arial" panose="020B0604020202020204" pitchFamily="34" charset="0"/>
              </a:rPr>
              <a:t>17 billion</a:t>
            </a:r>
            <a:r>
              <a:rPr lang="en-US" sz="2800" dirty="0" smtClean="0">
                <a:solidFill>
                  <a:srgbClr val="B41D70"/>
                </a:solidFill>
                <a:latin typeface="Arial" panose="020B0604020202020204" pitchFamily="34" charset="0"/>
                <a:cs typeface="Arial" panose="020B0604020202020204" pitchFamily="34" charset="0"/>
              </a:rPr>
              <a:t> </a:t>
            </a:r>
            <a:r>
              <a:rPr lang="en-US" sz="2800" dirty="0" smtClean="0"/>
              <a:t>individual words</a:t>
            </a:r>
          </a:p>
          <a:p>
            <a:endParaRPr lang="en-US" sz="2400" dirty="0" smtClean="0"/>
          </a:p>
        </p:txBody>
      </p:sp>
    </p:spTree>
    <p:extLst>
      <p:ext uri="{BB962C8B-B14F-4D97-AF65-F5344CB8AC3E}">
        <p14:creationId xmlns:p14="http://schemas.microsoft.com/office/powerpoint/2010/main" xmlns="" val="819861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28600" y="1047750"/>
            <a:ext cx="4343400" cy="3467100"/>
          </a:xfrm>
        </p:spPr>
        <p:txBody>
          <a:bodyPr/>
          <a:lstStyle/>
          <a:p>
            <a:endParaRPr lang="en-US" sz="3200" dirty="0" smtClean="0"/>
          </a:p>
          <a:p>
            <a:r>
              <a:rPr lang="en-US" sz="3200" dirty="0" smtClean="0"/>
              <a:t>Data Exports</a:t>
            </a:r>
          </a:p>
          <a:p>
            <a:r>
              <a:rPr lang="en-US" sz="3200" dirty="0" smtClean="0"/>
              <a:t>OAI-PMH</a:t>
            </a:r>
            <a:endParaRPr lang="en-US" sz="3200" dirty="0"/>
          </a:p>
          <a:p>
            <a:r>
              <a:rPr lang="en-US" sz="3200" dirty="0" smtClean="0"/>
              <a:t>APIs</a:t>
            </a:r>
          </a:p>
        </p:txBody>
      </p:sp>
      <p:sp>
        <p:nvSpPr>
          <p:cNvPr id="4" name="Title 3"/>
          <p:cNvSpPr>
            <a:spLocks noGrp="1"/>
          </p:cNvSpPr>
          <p:nvPr>
            <p:ph type="title"/>
          </p:nvPr>
        </p:nvSpPr>
        <p:spPr>
          <a:xfrm>
            <a:off x="457200" y="-19050"/>
            <a:ext cx="8229600" cy="594122"/>
          </a:xfrm>
          <a:prstGeom prst="rect">
            <a:avLst/>
          </a:prstGeom>
        </p:spPr>
        <p:txBody>
          <a:bodyPr/>
          <a:lstStyle/>
          <a:p>
            <a:r>
              <a:rPr lang="en-US" dirty="0" smtClean="0"/>
              <a:t>How To Get BHL Data</a:t>
            </a:r>
            <a:endParaRPr lang="en-US" dirty="0"/>
          </a:p>
        </p:txBody>
      </p:sp>
      <p:sp>
        <p:nvSpPr>
          <p:cNvPr id="5" name="Picture Placeholder 4"/>
          <p:cNvSpPr>
            <a:spLocks noGrp="1"/>
          </p:cNvSpPr>
          <p:nvPr>
            <p:ph type="pic" idx="1"/>
          </p:nvPr>
        </p:nvSpPr>
        <p:spPr/>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52975" y="685800"/>
            <a:ext cx="4391025" cy="4476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3431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Exports</a:t>
            </a:r>
            <a:endParaRPr lang="en-US" dirty="0"/>
          </a:p>
        </p:txBody>
      </p:sp>
      <p:sp>
        <p:nvSpPr>
          <p:cNvPr id="3" name="Text Placeholder 2"/>
          <p:cNvSpPr>
            <a:spLocks noGrp="1"/>
          </p:cNvSpPr>
          <p:nvPr>
            <p:ph type="body" sz="quarter" idx="12"/>
          </p:nvPr>
        </p:nvSpPr>
        <p:spPr>
          <a:xfrm>
            <a:off x="533400" y="742950"/>
            <a:ext cx="8001000" cy="3638550"/>
          </a:xfrm>
        </p:spPr>
        <p:txBody>
          <a:bodyPr/>
          <a:lstStyle/>
          <a:p>
            <a:pPr algn="ctr">
              <a:spcBef>
                <a:spcPts val="700"/>
              </a:spcBef>
              <a:buNone/>
            </a:pPr>
            <a:r>
              <a:rPr lang="en-US" dirty="0" smtClean="0"/>
              <a:t>Formats</a:t>
            </a:r>
          </a:p>
          <a:p>
            <a:pPr>
              <a:spcBef>
                <a:spcPts val="700"/>
              </a:spcBef>
            </a:pPr>
            <a:r>
              <a:rPr lang="en-US" sz="2800" dirty="0" smtClean="0"/>
              <a:t>Delimited text</a:t>
            </a:r>
          </a:p>
          <a:p>
            <a:pPr>
              <a:spcBef>
                <a:spcPts val="700"/>
              </a:spcBef>
            </a:pPr>
            <a:r>
              <a:rPr lang="en-US" sz="2800" dirty="0" smtClean="0"/>
              <a:t>RIS</a:t>
            </a:r>
          </a:p>
          <a:p>
            <a:pPr>
              <a:spcBef>
                <a:spcPts val="700"/>
              </a:spcBef>
            </a:pPr>
            <a:r>
              <a:rPr lang="en-US" sz="2800" dirty="0" smtClean="0"/>
              <a:t>Metadata Object Description Schema (MODS)</a:t>
            </a:r>
          </a:p>
          <a:p>
            <a:pPr>
              <a:spcBef>
                <a:spcPts val="700"/>
              </a:spcBef>
            </a:pPr>
            <a:r>
              <a:rPr lang="en-US" sz="2800" dirty="0" err="1" smtClean="0"/>
              <a:t>BibTeX</a:t>
            </a:r>
            <a:endParaRPr lang="en-US" sz="2800" dirty="0" smtClean="0"/>
          </a:p>
          <a:p>
            <a:pPr>
              <a:spcBef>
                <a:spcPts val="700"/>
              </a:spcBef>
            </a:pPr>
            <a:endParaRPr lang="en-US" sz="1000" dirty="0" smtClean="0"/>
          </a:p>
          <a:p>
            <a:pPr algn="ctr">
              <a:buNone/>
            </a:pPr>
            <a:r>
              <a:rPr lang="en-US" dirty="0" smtClean="0"/>
              <a:t>Location</a:t>
            </a:r>
          </a:p>
          <a:p>
            <a:r>
              <a:rPr lang="en-US" sz="2800" dirty="0" smtClean="0"/>
              <a:t>https://biodiversitylibrary.org/data</a:t>
            </a:r>
          </a:p>
          <a:p>
            <a:pPr>
              <a:spcBef>
                <a:spcPts val="700"/>
              </a:spcBef>
            </a:pPr>
            <a:endParaRPr lang="en-US" sz="2800" dirty="0" smtClean="0"/>
          </a:p>
          <a:p>
            <a:pPr marL="0" indent="0">
              <a:buNone/>
            </a:pPr>
            <a:endParaRPr lang="en-US" dirty="0" smtClean="0"/>
          </a:p>
        </p:txBody>
      </p:sp>
    </p:spTree>
    <p:extLst>
      <p:ext uri="{BB962C8B-B14F-4D97-AF65-F5344CB8AC3E}">
        <p14:creationId xmlns:p14="http://schemas.microsoft.com/office/powerpoint/2010/main" xmlns="" val="4195191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HL Brand Colors 1">
      <a:dk1>
        <a:sysClr val="windowText" lastClr="000000"/>
      </a:dk1>
      <a:lt1>
        <a:sysClr val="window" lastClr="FFFFFF"/>
      </a:lt1>
      <a:dk2>
        <a:srgbClr val="1D2060"/>
      </a:dk2>
      <a:lt2>
        <a:srgbClr val="EEECE1"/>
      </a:lt2>
      <a:accent1>
        <a:srgbClr val="B00053"/>
      </a:accent1>
      <a:accent2>
        <a:srgbClr val="0099B3"/>
      </a:accent2>
      <a:accent3>
        <a:srgbClr val="009187"/>
      </a:accent3>
      <a:accent4>
        <a:srgbClr val="E89029"/>
      </a:accent4>
      <a:accent5>
        <a:srgbClr val="758E2F"/>
      </a:accent5>
      <a:accent6>
        <a:srgbClr val="4C266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16186</TotalTime>
  <Words>2939</Words>
  <Application>Microsoft Office PowerPoint</Application>
  <PresentationFormat>On-screen Show (16:9)</PresentationFormat>
  <Paragraphs>374</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What is BHL?</vt:lpstr>
      <vt:lpstr>Roadmap</vt:lpstr>
      <vt:lpstr>Available Data</vt:lpstr>
      <vt:lpstr>Available Data</vt:lpstr>
      <vt:lpstr>Available Data</vt:lpstr>
      <vt:lpstr>Available Data</vt:lpstr>
      <vt:lpstr>How To Get BHL Data</vt:lpstr>
      <vt:lpstr>Data Exports</vt:lpstr>
      <vt:lpstr>OAI-PMH</vt:lpstr>
      <vt:lpstr>OAI-PMH</vt:lpstr>
      <vt:lpstr>OAI-PMH</vt:lpstr>
      <vt:lpstr>APIs</vt:lpstr>
      <vt:lpstr>APIs</vt:lpstr>
      <vt:lpstr>Getting Data - Summary</vt:lpstr>
      <vt:lpstr>Uses of BHL Data</vt:lpstr>
      <vt:lpstr>Uses of BHL Data</vt:lpstr>
      <vt:lpstr>More Information</vt:lpstr>
      <vt:lpstr>Thank You!</vt:lpstr>
      <vt:lpstr>How To Get BHL Data</vt:lpstr>
      <vt:lpstr>Data Exports</vt:lpstr>
      <vt:lpstr>OAI-PMH</vt:lpstr>
      <vt:lpstr>APIs</vt:lpstr>
    </vt:vector>
  </TitlesOfParts>
  <Company>Smithsonian Institution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Costantino, Grace</dc:creator>
  <cp:lastModifiedBy>Mike Lichtenberg</cp:lastModifiedBy>
  <cp:revision>608</cp:revision>
  <dcterms:created xsi:type="dcterms:W3CDTF">2015-08-06T18:46:04Z</dcterms:created>
  <dcterms:modified xsi:type="dcterms:W3CDTF">2017-10-04T03:06:51Z</dcterms:modified>
</cp:coreProperties>
</file>