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8ceb24c0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8ceb24c0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8ceb24c0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8ceb24c0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8ceb24c0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8ceb24c0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8ceb24c05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8ceb24c0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8ceb24c0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8ceb24c0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ceb24c05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ceb24c0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8ceb24c0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8ceb24c0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8ceb24c0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8ceb24c0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8ceb24c0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8ceb24c0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8ceb24c0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8ceb24c0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Springboard Guided Capstone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Stephen McCarthy</a:t>
            </a:r>
            <a:endParaRPr/>
          </a:p>
          <a:p>
            <a:pPr indent="0" lvl="0" marL="0" rtl="0" algn="l">
              <a:spcBef>
                <a:spcPts val="0"/>
              </a:spcBef>
              <a:spcAft>
                <a:spcPts val="0"/>
              </a:spcAft>
              <a:buNone/>
            </a:pPr>
            <a:r>
              <a:rPr lang="en"/>
              <a:t>Data Science Track Dec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1297500" y="452925"/>
            <a:ext cx="56505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Preprocessing and Feature Engineering: Building and evaluating models.</a:t>
            </a:r>
            <a:endParaRPr/>
          </a:p>
        </p:txBody>
      </p:sp>
      <p:sp>
        <p:nvSpPr>
          <p:cNvPr id="224" name="Google Shape;224;p22"/>
          <p:cNvSpPr txBox="1"/>
          <p:nvPr>
            <p:ph idx="2" type="body"/>
          </p:nvPr>
        </p:nvSpPr>
        <p:spPr>
          <a:xfrm>
            <a:off x="4700600" y="1764000"/>
            <a:ext cx="3676800" cy="2347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chemeClr val="accent6"/>
                </a:solidFill>
              </a:rPr>
              <a:t>Scenario 3</a:t>
            </a:r>
            <a:endParaRPr>
              <a:solidFill>
                <a:schemeClr val="accent6"/>
              </a:solidFill>
            </a:endParaRPr>
          </a:p>
          <a:p>
            <a:pPr indent="0" lvl="0" marL="0" rtl="0" algn="l">
              <a:lnSpc>
                <a:spcPct val="130000"/>
              </a:lnSpc>
              <a:spcBef>
                <a:spcPts val="1200"/>
              </a:spcBef>
              <a:spcAft>
                <a:spcPts val="0"/>
              </a:spcAft>
              <a:buNone/>
            </a:pPr>
            <a:r>
              <a:rPr lang="en" sz="1100">
                <a:latin typeface="Droid Serif"/>
                <a:ea typeface="Droid Serif"/>
                <a:cs typeface="Droid Serif"/>
                <a:sym typeface="Droid Serif"/>
              </a:rPr>
              <a:t>In this scenario, you are repeating the previous one but adding 2 acres of snow making.</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This scenario increases support for ticket price by $0.76</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Over the season, this could be expected to amount to $1329235</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This makes no difference.</a:t>
            </a:r>
            <a:endParaRPr sz="1100">
              <a:latin typeface="Droid Serif"/>
              <a:ea typeface="Droid Serif"/>
              <a:cs typeface="Droid Serif"/>
              <a:sym typeface="Droid Serif"/>
            </a:endParaRPr>
          </a:p>
          <a:p>
            <a:pPr indent="0" lvl="0" marL="0" rtl="0" algn="l">
              <a:spcBef>
                <a:spcPts val="0"/>
              </a:spcBef>
              <a:spcAft>
                <a:spcPts val="1200"/>
              </a:spcAft>
              <a:buNone/>
            </a:pPr>
            <a:r>
              <a:t/>
            </a:r>
            <a:endParaRPr/>
          </a:p>
        </p:txBody>
      </p:sp>
      <p:pic>
        <p:nvPicPr>
          <p:cNvPr id="225" name="Google Shape;225;p22"/>
          <p:cNvPicPr preferRelativeResize="0"/>
          <p:nvPr/>
        </p:nvPicPr>
        <p:blipFill>
          <a:blip r:embed="rId3">
            <a:alphaModFix/>
          </a:blip>
          <a:stretch>
            <a:fillRect/>
          </a:stretch>
        </p:blipFill>
        <p:spPr>
          <a:xfrm>
            <a:off x="234775" y="1843325"/>
            <a:ext cx="4303749" cy="234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1297500" y="452925"/>
            <a:ext cx="56505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Preprocessing and Feature Engineering: Building and evaluating models.</a:t>
            </a:r>
            <a:endParaRPr/>
          </a:p>
        </p:txBody>
      </p:sp>
      <p:sp>
        <p:nvSpPr>
          <p:cNvPr id="231" name="Google Shape;231;p23"/>
          <p:cNvSpPr txBox="1"/>
          <p:nvPr>
            <p:ph idx="2" type="body"/>
          </p:nvPr>
        </p:nvSpPr>
        <p:spPr>
          <a:xfrm>
            <a:off x="4700600" y="1764000"/>
            <a:ext cx="3676800" cy="2347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accent6"/>
                </a:solidFill>
              </a:rPr>
              <a:t>Scenario 4</a:t>
            </a:r>
            <a:endParaRPr>
              <a:solidFill>
                <a:schemeClr val="accent6"/>
              </a:solidFill>
            </a:endParaRPr>
          </a:p>
          <a:p>
            <a:pPr indent="0" lvl="0" marL="0" rtl="0" algn="l">
              <a:lnSpc>
                <a:spcPct val="130000"/>
              </a:lnSpc>
              <a:spcBef>
                <a:spcPts val="1200"/>
              </a:spcBef>
              <a:spcAft>
                <a:spcPts val="0"/>
              </a:spcAft>
              <a:buNone/>
            </a:pPr>
            <a:r>
              <a:rPr lang="en" sz="1100">
                <a:latin typeface="Droid Serif"/>
                <a:ea typeface="Droid Serif"/>
                <a:cs typeface="Droid Serif"/>
                <a:sym typeface="Droid Serif"/>
              </a:rPr>
              <a:t>This scenario calls for increasing the longest run by .2 miles and guaranteeing its snow coverage by adding 4 acres of snow making capability.</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The price difference was ~$0.19No difference whatsoever. Although the longest run feature was used in the linear model, the random forest model (the one we chose because of its better performance) only has longest run way down in the feature importance list.</a:t>
            </a:r>
            <a:endParaRPr sz="1100">
              <a:latin typeface="Droid Serif"/>
              <a:ea typeface="Droid Serif"/>
              <a:cs typeface="Droid Serif"/>
              <a:sym typeface="Droid Serif"/>
            </a:endParaRPr>
          </a:p>
          <a:p>
            <a:pPr indent="0" lvl="0" marL="0" rtl="0" algn="l">
              <a:spcBef>
                <a:spcPts val="0"/>
              </a:spcBef>
              <a:spcAft>
                <a:spcPts val="1200"/>
              </a:spcAft>
              <a:buNone/>
            </a:pPr>
            <a:r>
              <a:t/>
            </a:r>
            <a:endParaRPr/>
          </a:p>
        </p:txBody>
      </p:sp>
      <p:pic>
        <p:nvPicPr>
          <p:cNvPr id="232" name="Google Shape;232;p23"/>
          <p:cNvPicPr preferRelativeResize="0"/>
          <p:nvPr/>
        </p:nvPicPr>
        <p:blipFill>
          <a:blip r:embed="rId3">
            <a:alphaModFix/>
          </a:blip>
          <a:stretch>
            <a:fillRect/>
          </a:stretch>
        </p:blipFill>
        <p:spPr>
          <a:xfrm>
            <a:off x="234775" y="1843325"/>
            <a:ext cx="4303749" cy="234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grpSp>
        <p:nvGrpSpPr>
          <p:cNvPr id="237" name="Google Shape;237;p24"/>
          <p:cNvGrpSpPr/>
          <p:nvPr/>
        </p:nvGrpSpPr>
        <p:grpSpPr>
          <a:xfrm>
            <a:off x="4939500" y="1219611"/>
            <a:ext cx="3837000" cy="2704200"/>
            <a:chOff x="4939500" y="1219611"/>
            <a:chExt cx="3837000" cy="2704200"/>
          </a:xfrm>
        </p:grpSpPr>
        <p:cxnSp>
          <p:nvCxnSpPr>
            <p:cNvPr id="238" name="Google Shape;238;p2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39" name="Google Shape;239;p2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0" name="Google Shape;240;p2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1" name="Google Shape;241;p2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2" name="Google Shape;242;p2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3" name="Google Shape;243;p2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4" name="Google Shape;244;p2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5" name="Google Shape;245;p2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6" name="Google Shape;246;p2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7" name="Google Shape;247;p2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48" name="Google Shape;248;p24"/>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Winning Model and results</a:t>
            </a:r>
            <a:endParaRPr/>
          </a:p>
        </p:txBody>
      </p:sp>
      <p:grpSp>
        <p:nvGrpSpPr>
          <p:cNvPr id="250" name="Google Shape;250;p24"/>
          <p:cNvGrpSpPr/>
          <p:nvPr/>
        </p:nvGrpSpPr>
        <p:grpSpPr>
          <a:xfrm>
            <a:off x="4939534" y="2017046"/>
            <a:ext cx="3825543" cy="1573620"/>
            <a:chOff x="1000000" y="2393988"/>
            <a:chExt cx="4144235" cy="1704713"/>
          </a:xfrm>
        </p:grpSpPr>
        <p:sp>
          <p:nvSpPr>
            <p:cNvPr id="251" name="Google Shape;251;p2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52" name="Google Shape;252;p2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4"/>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4"/>
          <p:cNvGrpSpPr/>
          <p:nvPr/>
        </p:nvGrpSpPr>
        <p:grpSpPr>
          <a:xfrm>
            <a:off x="4939557" y="1778136"/>
            <a:ext cx="3836911" cy="1503799"/>
            <a:chOff x="1000025" y="2059300"/>
            <a:chExt cx="4156550" cy="1629075"/>
          </a:xfrm>
        </p:grpSpPr>
        <p:sp>
          <p:nvSpPr>
            <p:cNvPr id="262" name="Google Shape;262;p2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63" name="Google Shape;263;p2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24"/>
          <p:cNvSpPr txBox="1"/>
          <p:nvPr>
            <p:ph idx="2" type="body"/>
          </p:nvPr>
        </p:nvSpPr>
        <p:spPr>
          <a:xfrm>
            <a:off x="6847150" y="1606395"/>
            <a:ext cx="1179600" cy="2865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1297500" y="452925"/>
            <a:ext cx="56505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Winning Model</a:t>
            </a:r>
            <a:endParaRPr/>
          </a:p>
        </p:txBody>
      </p:sp>
      <p:sp>
        <p:nvSpPr>
          <p:cNvPr id="277" name="Google Shape;277;p25"/>
          <p:cNvSpPr txBox="1"/>
          <p:nvPr>
            <p:ph idx="2" type="body"/>
          </p:nvPr>
        </p:nvSpPr>
        <p:spPr>
          <a:xfrm>
            <a:off x="2733600" y="2429500"/>
            <a:ext cx="3676800" cy="2347500"/>
          </a:xfrm>
          <a:prstGeom prst="rect">
            <a:avLst/>
          </a:prstGeom>
        </p:spPr>
        <p:txBody>
          <a:bodyPr anchorCtr="0" anchor="t" bIns="91425" lIns="91425" spcFirstLastPara="1" rIns="91425" wrap="square" tIns="91425">
            <a:normAutofit fontScale="92500" lnSpcReduction="20000"/>
          </a:bodyPr>
          <a:lstStyle/>
          <a:p>
            <a:pPr indent="0" lvl="0" marL="0" rtl="0" algn="l">
              <a:lnSpc>
                <a:spcPct val="130000"/>
              </a:lnSpc>
              <a:spcBef>
                <a:spcPts val="1000"/>
              </a:spcBef>
              <a:spcAft>
                <a:spcPts val="0"/>
              </a:spcAft>
              <a:buNone/>
            </a:pPr>
            <a:r>
              <a:rPr lang="en" sz="1100">
                <a:latin typeface="Droid Serif"/>
                <a:ea typeface="Droid Serif"/>
                <a:cs typeface="Droid Serif"/>
                <a:sym typeface="Droid Serif"/>
              </a:rPr>
              <a:t>The random forest model has a lower cross-validation mean absolute error by almost one dollar. It also exhibits less variability. Verifying performance on the test set produces performance consistent with the cross-validation.</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b="1" lang="en" sz="1100">
                <a:solidFill>
                  <a:schemeClr val="accent6"/>
                </a:solidFill>
                <a:latin typeface="Droid Serif"/>
                <a:ea typeface="Droid Serif"/>
                <a:cs typeface="Droid Serif"/>
                <a:sym typeface="Droid Serif"/>
              </a:rPr>
              <a:t>Impact</a:t>
            </a:r>
            <a:r>
              <a:rPr b="1" lang="en" sz="1100">
                <a:latin typeface="Droid Serif"/>
                <a:ea typeface="Droid Serif"/>
                <a:cs typeface="Droid Serif"/>
                <a:sym typeface="Droid Serif"/>
              </a:rPr>
              <a:t>:</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Big Mountain Resort modelled price is $94.56, actual price is $81.00. Even with the expected mean absolute error of $10.42. This suggests there is room for an increase.</a:t>
            </a:r>
            <a:endParaRPr sz="1400">
              <a:latin typeface="Oswald"/>
              <a:ea typeface="Oswald"/>
              <a:cs typeface="Oswald"/>
              <a:sym typeface="Oswald"/>
            </a:endParaRPr>
          </a:p>
          <a:p>
            <a:pPr indent="0" lvl="0" marL="0" rtl="0" algn="l">
              <a:spcBef>
                <a:spcPts val="0"/>
              </a:spcBef>
              <a:spcAft>
                <a:spcPts val="1200"/>
              </a:spcAft>
              <a:buNone/>
            </a:pPr>
            <a:r>
              <a:t/>
            </a:r>
            <a:endParaRPr b="1"/>
          </a:p>
        </p:txBody>
      </p:sp>
      <p:pic>
        <p:nvPicPr>
          <p:cNvPr id="278" name="Google Shape;278;p25"/>
          <p:cNvPicPr preferRelativeResize="0"/>
          <p:nvPr/>
        </p:nvPicPr>
        <p:blipFill>
          <a:blip r:embed="rId3">
            <a:alphaModFix/>
          </a:blip>
          <a:stretch>
            <a:fillRect/>
          </a:stretch>
        </p:blipFill>
        <p:spPr>
          <a:xfrm>
            <a:off x="1891900" y="1477425"/>
            <a:ext cx="5056098" cy="72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1634425" y="1695900"/>
            <a:ext cx="6159600" cy="175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400">
                <a:solidFill>
                  <a:srgbClr val="E69138"/>
                </a:solidFill>
                <a:latin typeface="Oswald"/>
                <a:ea typeface="Oswald"/>
                <a:cs typeface="Oswald"/>
                <a:sym typeface="Oswald"/>
              </a:rPr>
              <a:t>CONCLUSION</a:t>
            </a:r>
            <a:endParaRPr sz="1400">
              <a:solidFill>
                <a:srgbClr val="E69138"/>
              </a:solidFill>
              <a:latin typeface="Oswald"/>
              <a:ea typeface="Oswald"/>
              <a:cs typeface="Oswald"/>
              <a:sym typeface="Oswald"/>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The increase in adding 2 additional acres of snowmaking in addition to another chair, higher peak and lower drop, is the same cost so it is worth the marginal ($0.76) considering the putting in both and raising the ticket prices approximately double (~$1.50) to account for possible additional parameters which aren't available.</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Big Mountain offers an experience in the upper level of distributions in in skiable Terrain acerage, number of Runs, Amount of snow made, and longest run and it is &gt; $10 cheaper than the model states for resorts in its class. A number of factors could lead to this conclusion. One in particular that no one really looked at the problem this way. Another is that management could have wanted to stay closer to the mean than charging a premium due to its location (skiiers need to travel, which is another cost which was not available).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634425" y="1695900"/>
            <a:ext cx="6159600" cy="1751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400">
                <a:solidFill>
                  <a:srgbClr val="B45F06"/>
                </a:solidFill>
                <a:latin typeface="Oswald"/>
                <a:ea typeface="Oswald"/>
                <a:cs typeface="Oswald"/>
                <a:sym typeface="Oswald"/>
              </a:rPr>
              <a:t>FUTURE SCOPE OF WORK</a:t>
            </a:r>
            <a:endParaRPr sz="1100">
              <a:solidFill>
                <a:srgbClr val="666666"/>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Things such as employee wages, cost of materials to make snow, maintenance costs, all factor into the decision on how much to increase ticket prices. More data would make a complete picture rather than just the stuff skiiers account for. If you are bringing a family for example, lodging and amenities may have a part in the 'whole price'.</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This model could be given an angular web based front end allowing business users to tinker with the effects of varying the inputs just as we have.</a:t>
            </a:r>
            <a:endParaRPr sz="14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question: Is there justification for raising prices at Big Mountain Ranch</a:t>
            </a:r>
            <a:endParaRPr/>
          </a:p>
        </p:txBody>
      </p:sp>
      <p:grpSp>
        <p:nvGrpSpPr>
          <p:cNvPr id="141" name="Google Shape;141;p14"/>
          <p:cNvGrpSpPr/>
          <p:nvPr/>
        </p:nvGrpSpPr>
        <p:grpSpPr>
          <a:xfrm>
            <a:off x="431925" y="1304875"/>
            <a:ext cx="2628925" cy="3416400"/>
            <a:chOff x="431925" y="1304875"/>
            <a:chExt cx="2628925" cy="3416400"/>
          </a:xfrm>
        </p:grpSpPr>
        <p:sp>
          <p:nvSpPr>
            <p:cNvPr id="142" name="Google Shape;14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45" name="Google Shape;145;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Big Mountain Ranch is a resort style skiing destination with above average amenities for its class.</a:t>
            </a:r>
            <a:endParaRPr sz="1600"/>
          </a:p>
        </p:txBody>
      </p:sp>
      <p:grpSp>
        <p:nvGrpSpPr>
          <p:cNvPr id="146" name="Google Shape;146;p14"/>
          <p:cNvGrpSpPr/>
          <p:nvPr/>
        </p:nvGrpSpPr>
        <p:grpSpPr>
          <a:xfrm>
            <a:off x="3320450" y="1304875"/>
            <a:ext cx="2632500" cy="3416400"/>
            <a:chOff x="3320450" y="1304875"/>
            <a:chExt cx="2632500" cy="3416400"/>
          </a:xfrm>
        </p:grpSpPr>
        <p:sp>
          <p:nvSpPr>
            <p:cNvPr id="147" name="Google Shape;147;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lt1"/>
                </a:solidFill>
              </a:rPr>
              <a:t>Context</a:t>
            </a:r>
            <a:endParaRPr b="1">
              <a:solidFill>
                <a:schemeClr val="lt1"/>
              </a:solidFill>
            </a:endParaRPr>
          </a:p>
        </p:txBody>
      </p:sp>
      <p:sp>
        <p:nvSpPr>
          <p:cNvPr id="150" name="Google Shape;150;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71">
                <a:latin typeface="Arial"/>
                <a:ea typeface="Arial"/>
                <a:cs typeface="Arial"/>
                <a:sym typeface="Arial"/>
              </a:rPr>
              <a:t>Big Sky Mountain needs to increase revenue. It has taken on additional operating costs of $1.54MM in order to increase comfort and distribution of skiers. Revenue generation can obtained by a number of different avenues including charging for parking, increasing food prices, days open, day only/night only skiing tickets, and increasing lift ticket prices</a:t>
            </a:r>
            <a:endParaRPr sz="1800"/>
          </a:p>
        </p:txBody>
      </p:sp>
      <p:grpSp>
        <p:nvGrpSpPr>
          <p:cNvPr id="151" name="Google Shape;151;p14"/>
          <p:cNvGrpSpPr/>
          <p:nvPr/>
        </p:nvGrpSpPr>
        <p:grpSpPr>
          <a:xfrm>
            <a:off x="6212550" y="1304875"/>
            <a:ext cx="2632500" cy="3416400"/>
            <a:chOff x="6212550" y="1304875"/>
            <a:chExt cx="2632500" cy="3416400"/>
          </a:xfrm>
        </p:grpSpPr>
        <p:sp>
          <p:nvSpPr>
            <p:cNvPr id="152" name="Google Shape;152;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55" name="Google Shape;155;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400"/>
              <a:buFont typeface="Arial"/>
              <a:buNone/>
            </a:pPr>
            <a:r>
              <a:rPr b="1" lang="en" sz="1400">
                <a:latin typeface="Arial"/>
                <a:ea typeface="Arial"/>
                <a:cs typeface="Arial"/>
                <a:sym typeface="Arial"/>
              </a:rPr>
              <a:t>Can efforts be made to increase revenue by 20% in the next year?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Overview</a:t>
            </a:r>
            <a:endParaRPr/>
          </a:p>
        </p:txBody>
      </p:sp>
      <p:sp>
        <p:nvSpPr>
          <p:cNvPr id="161" name="Google Shape;161;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2" name="Google Shape;162;p15"/>
          <p:cNvSpPr txBox="1"/>
          <p:nvPr>
            <p:ph idx="4294967295" type="body"/>
          </p:nvPr>
        </p:nvSpPr>
        <p:spPr>
          <a:xfrm>
            <a:off x="254550" y="1451575"/>
            <a:ext cx="2435100" cy="314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Clr>
                <a:srgbClr val="000000"/>
              </a:buClr>
              <a:buSzPts val="358"/>
              <a:buFont typeface="Arial"/>
              <a:buNone/>
            </a:pPr>
            <a:r>
              <a:rPr b="1" lang="en" sz="1464">
                <a:latin typeface="Arial"/>
                <a:ea typeface="Arial"/>
                <a:cs typeface="Arial"/>
                <a:sym typeface="Arial"/>
              </a:rPr>
              <a:t>Scope of solution space </a:t>
            </a:r>
            <a:endParaRPr b="1" sz="1455">
              <a:latin typeface="Arial"/>
              <a:ea typeface="Arial"/>
              <a:cs typeface="Arial"/>
              <a:sym typeface="Arial"/>
            </a:endParaRPr>
          </a:p>
          <a:p>
            <a:pPr indent="0" lvl="0" marL="0" rtl="0" algn="l">
              <a:lnSpc>
                <a:spcPct val="90000"/>
              </a:lnSpc>
              <a:spcBef>
                <a:spcPts val="0"/>
              </a:spcBef>
              <a:spcAft>
                <a:spcPts val="0"/>
              </a:spcAft>
              <a:buSzPts val="358"/>
              <a:buNone/>
            </a:pPr>
            <a:r>
              <a:t/>
            </a:r>
            <a:endParaRPr sz="422"/>
          </a:p>
        </p:txBody>
      </p:sp>
      <p:sp>
        <p:nvSpPr>
          <p:cNvPr id="163" name="Google Shape;163;p15"/>
          <p:cNvSpPr txBox="1"/>
          <p:nvPr>
            <p:ph idx="4294967295" type="body"/>
          </p:nvPr>
        </p:nvSpPr>
        <p:spPr>
          <a:xfrm>
            <a:off x="236250" y="1875925"/>
            <a:ext cx="2471700" cy="26508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071">
                <a:latin typeface="Arial"/>
                <a:ea typeface="Arial"/>
                <a:cs typeface="Arial"/>
                <a:sym typeface="Arial"/>
              </a:rPr>
              <a:t>In this project, we assume that increasing the number of days the resort is open is the best way to attract more visitors. Our secondary goal is to predict the extra days Big Mountain could be open if they make more snow on site. We'll forecast the open days each season based on overall ski resort data, considering factors like location and physical geography. However, we won't be assessing the additional cost of creating more snow, given the complexity weather introduces in estimating the needed amount for the predicted days.</a:t>
            </a:r>
            <a:endParaRPr sz="1071">
              <a:latin typeface="Arial"/>
              <a:ea typeface="Arial"/>
              <a:cs typeface="Arial"/>
              <a:sym typeface="Arial"/>
            </a:endParaRPr>
          </a:p>
          <a:p>
            <a:pPr indent="0" lvl="0" marL="0" rtl="0" algn="l">
              <a:spcBef>
                <a:spcPts val="0"/>
              </a:spcBef>
              <a:spcAft>
                <a:spcPts val="800"/>
              </a:spcAft>
              <a:buNone/>
            </a:pPr>
            <a:r>
              <a:t/>
            </a:r>
            <a:endParaRPr sz="1600"/>
          </a:p>
        </p:txBody>
      </p:sp>
      <p:sp>
        <p:nvSpPr>
          <p:cNvPr id="164" name="Google Shape;164;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5" name="Google Shape;165;p15"/>
          <p:cNvSpPr txBox="1"/>
          <p:nvPr>
            <p:ph idx="4294967295" type="body"/>
          </p:nvPr>
        </p:nvSpPr>
        <p:spPr>
          <a:xfrm>
            <a:off x="3190475"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b="1" lang="en" sz="1407">
                <a:latin typeface="Arial"/>
                <a:ea typeface="Arial"/>
                <a:cs typeface="Arial"/>
                <a:sym typeface="Arial"/>
              </a:rPr>
              <a:t>Constraints</a:t>
            </a:r>
            <a:endParaRPr b="1" sz="1407">
              <a:solidFill>
                <a:schemeClr val="lt1"/>
              </a:solidFill>
              <a:latin typeface="Arial"/>
              <a:ea typeface="Arial"/>
              <a:cs typeface="Arial"/>
              <a:sym typeface="Arial"/>
            </a:endParaRPr>
          </a:p>
        </p:txBody>
      </p:sp>
      <p:sp>
        <p:nvSpPr>
          <p:cNvPr id="166" name="Google Shape;166;p15"/>
          <p:cNvSpPr txBox="1"/>
          <p:nvPr>
            <p:ph idx="4294967295" type="body"/>
          </p:nvPr>
        </p:nvSpPr>
        <p:spPr>
          <a:xfrm>
            <a:off x="3189221" y="1827350"/>
            <a:ext cx="2471700" cy="265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071">
                <a:latin typeface="Arial"/>
                <a:ea typeface="Arial"/>
                <a:cs typeface="Arial"/>
                <a:sym typeface="Arial"/>
              </a:rPr>
              <a:t>Due to the lack of concrete data on the impact of ticket prices and infrastructure improvement we will need to use an industry informed approach to obtain an expected value of ticket price.</a:t>
            </a:r>
            <a:endParaRPr sz="1071">
              <a:latin typeface="Arial"/>
              <a:ea typeface="Arial"/>
              <a:cs typeface="Arial"/>
              <a:sym typeface="Arial"/>
            </a:endParaRPr>
          </a:p>
          <a:p>
            <a:pPr indent="0" lvl="0" marL="457200" rtl="0" algn="l">
              <a:spcBef>
                <a:spcPts val="0"/>
              </a:spcBef>
              <a:spcAft>
                <a:spcPts val="800"/>
              </a:spcAft>
              <a:buNone/>
            </a:pPr>
            <a:r>
              <a:t/>
            </a:r>
            <a:endParaRPr b="1" sz="1600"/>
          </a:p>
        </p:txBody>
      </p:sp>
      <p:sp>
        <p:nvSpPr>
          <p:cNvPr id="167" name="Google Shape;167;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15"/>
          <p:cNvSpPr txBox="1"/>
          <p:nvPr>
            <p:ph idx="4294967295" type="body"/>
          </p:nvPr>
        </p:nvSpPr>
        <p:spPr>
          <a:xfrm>
            <a:off x="6160508" y="1410401"/>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b="1" lang="en" sz="1407">
                <a:latin typeface="Arial"/>
                <a:ea typeface="Arial"/>
                <a:cs typeface="Arial"/>
                <a:sym typeface="Arial"/>
              </a:rPr>
              <a:t>Criteria for Success</a:t>
            </a:r>
            <a:endParaRPr b="1" sz="1407">
              <a:solidFill>
                <a:schemeClr val="lt1"/>
              </a:solidFill>
              <a:latin typeface="Arial"/>
              <a:ea typeface="Arial"/>
              <a:cs typeface="Arial"/>
              <a:sym typeface="Arial"/>
            </a:endParaRPr>
          </a:p>
        </p:txBody>
      </p:sp>
      <p:sp>
        <p:nvSpPr>
          <p:cNvPr id="169" name="Google Shape;169;p15"/>
          <p:cNvSpPr txBox="1"/>
          <p:nvPr>
            <p:ph idx="4294967295" type="body"/>
          </p:nvPr>
        </p:nvSpPr>
        <p:spPr>
          <a:xfrm>
            <a:off x="6254226" y="1827350"/>
            <a:ext cx="2471700" cy="265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071"/>
              <a:buFont typeface="Arial"/>
              <a:buNone/>
            </a:pPr>
            <a:r>
              <a:rPr lang="en" sz="1071">
                <a:latin typeface="Arial"/>
                <a:ea typeface="Arial"/>
                <a:cs typeface="Arial"/>
                <a:sym typeface="Arial"/>
              </a:rPr>
              <a:t>The data science team will use stats, machine learning, and business insights to suggest ways to boost revenue. They'll also predict how much money can be made in the future if these changes are made.</a:t>
            </a:r>
            <a:endParaRPr sz="1071">
              <a:latin typeface="Arial"/>
              <a:ea typeface="Arial"/>
              <a:cs typeface="Arial"/>
              <a:sym typeface="Arial"/>
            </a:endParaRPr>
          </a:p>
          <a:p>
            <a:pPr indent="0" lvl="0" marL="0" rtl="0" algn="l">
              <a:spcBef>
                <a:spcPts val="0"/>
              </a:spcBef>
              <a:spcAft>
                <a:spcPts val="800"/>
              </a:spcAft>
              <a:buNone/>
            </a:pPr>
            <a:r>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1282525"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Overview Continued</a:t>
            </a:r>
            <a:endParaRPr/>
          </a:p>
        </p:txBody>
      </p:sp>
      <p:sp>
        <p:nvSpPr>
          <p:cNvPr id="175" name="Google Shape;175;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16"/>
          <p:cNvSpPr txBox="1"/>
          <p:nvPr>
            <p:ph idx="4294967295" type="body"/>
          </p:nvPr>
        </p:nvSpPr>
        <p:spPr>
          <a:xfrm>
            <a:off x="254550" y="1451575"/>
            <a:ext cx="2435100" cy="314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58"/>
              <a:buNone/>
            </a:pPr>
            <a:r>
              <a:rPr b="1" lang="en" sz="1464">
                <a:latin typeface="Arial"/>
                <a:ea typeface="Arial"/>
                <a:cs typeface="Arial"/>
                <a:sym typeface="Arial"/>
              </a:rPr>
              <a:t>Key Issues:</a:t>
            </a:r>
            <a:endParaRPr b="1" sz="1455">
              <a:latin typeface="Arial"/>
              <a:ea typeface="Arial"/>
              <a:cs typeface="Arial"/>
              <a:sym typeface="Arial"/>
            </a:endParaRPr>
          </a:p>
          <a:p>
            <a:pPr indent="0" lvl="0" marL="0" rtl="0" algn="l">
              <a:lnSpc>
                <a:spcPct val="90000"/>
              </a:lnSpc>
              <a:spcBef>
                <a:spcPts val="0"/>
              </a:spcBef>
              <a:spcAft>
                <a:spcPts val="0"/>
              </a:spcAft>
              <a:buSzPts val="358"/>
              <a:buNone/>
            </a:pPr>
            <a:r>
              <a:t/>
            </a:r>
            <a:endParaRPr sz="422"/>
          </a:p>
        </p:txBody>
      </p:sp>
      <p:sp>
        <p:nvSpPr>
          <p:cNvPr id="177" name="Google Shape;177;p16"/>
          <p:cNvSpPr txBox="1"/>
          <p:nvPr>
            <p:ph idx="4294967295" type="body"/>
          </p:nvPr>
        </p:nvSpPr>
        <p:spPr>
          <a:xfrm>
            <a:off x="254550" y="3163675"/>
            <a:ext cx="4038900" cy="26508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en" sz="1071">
                <a:latin typeface="Arial"/>
                <a:ea typeface="Arial"/>
                <a:cs typeface="Arial"/>
                <a:sym typeface="Arial"/>
              </a:rPr>
              <a:t>Recommendation:</a:t>
            </a:r>
            <a:r>
              <a:rPr lang="en" sz="1071">
                <a:latin typeface="Arial"/>
                <a:ea typeface="Arial"/>
                <a:cs typeface="Arial"/>
                <a:sym typeface="Arial"/>
              </a:rPr>
              <a:t> Consider raising ticket prices.</a:t>
            </a:r>
            <a:endParaRPr sz="1071">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071">
                <a:latin typeface="Arial"/>
                <a:ea typeface="Arial"/>
                <a:cs typeface="Arial"/>
                <a:sym typeface="Arial"/>
              </a:rPr>
              <a:t>Key Findings:</a:t>
            </a:r>
            <a:endParaRPr b="1" sz="1071">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071">
                <a:latin typeface="Arial"/>
                <a:ea typeface="Arial"/>
                <a:cs typeface="Arial"/>
                <a:sym typeface="Arial"/>
              </a:rPr>
              <a:t>Strong potential for price increase based on analysis.</a:t>
            </a:r>
            <a:endParaRPr sz="1071">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en" sz="1071">
                <a:latin typeface="Arial"/>
                <a:ea typeface="Arial"/>
                <a:cs typeface="Arial"/>
                <a:sym typeface="Arial"/>
              </a:rPr>
              <a:t>Factors influencing ticket pricing identified.</a:t>
            </a:r>
            <a:endParaRPr sz="1071">
              <a:latin typeface="Arial"/>
              <a:ea typeface="Arial"/>
              <a:cs typeface="Arial"/>
              <a:sym typeface="Arial"/>
            </a:endParaRPr>
          </a:p>
          <a:p>
            <a:pPr indent="0" lvl="0" marL="0" rtl="0" algn="l">
              <a:spcBef>
                <a:spcPts val="1200"/>
              </a:spcBef>
              <a:spcAft>
                <a:spcPts val="0"/>
              </a:spcAft>
              <a:buNone/>
            </a:pPr>
            <a:r>
              <a:t/>
            </a:r>
            <a:endParaRPr sz="1071">
              <a:latin typeface="Arial"/>
              <a:ea typeface="Arial"/>
              <a:cs typeface="Arial"/>
              <a:sym typeface="Arial"/>
            </a:endParaRPr>
          </a:p>
          <a:p>
            <a:pPr indent="0" lvl="0" marL="0" rtl="0" algn="l">
              <a:lnSpc>
                <a:spcPct val="100000"/>
              </a:lnSpc>
              <a:spcBef>
                <a:spcPts val="1200"/>
              </a:spcBef>
              <a:spcAft>
                <a:spcPts val="0"/>
              </a:spcAft>
              <a:buNone/>
            </a:pPr>
            <a:r>
              <a:t/>
            </a:r>
            <a:endParaRPr sz="1071">
              <a:latin typeface="Arial"/>
              <a:ea typeface="Arial"/>
              <a:cs typeface="Arial"/>
              <a:sym typeface="Arial"/>
            </a:endParaRPr>
          </a:p>
          <a:p>
            <a:pPr indent="0" lvl="0" marL="0" rtl="0" algn="l">
              <a:spcBef>
                <a:spcPts val="0"/>
              </a:spcBef>
              <a:spcAft>
                <a:spcPts val="800"/>
              </a:spcAft>
              <a:buNone/>
            </a:pPr>
            <a:r>
              <a:t/>
            </a:r>
            <a:endParaRPr sz="1600"/>
          </a:p>
        </p:txBody>
      </p:sp>
      <p:sp>
        <p:nvSpPr>
          <p:cNvPr id="178" name="Google Shape;178;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9" name="Google Shape;179;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pic>
        <p:nvPicPr>
          <p:cNvPr id="180" name="Google Shape;180;p16" title="placeholder image"/>
          <p:cNvPicPr preferRelativeResize="0"/>
          <p:nvPr/>
        </p:nvPicPr>
        <p:blipFill rotWithShape="1">
          <a:blip r:embed="rId3">
            <a:alphaModFix/>
          </a:blip>
          <a:srcRect b="2865" l="0" r="0" t="2865"/>
          <a:stretch/>
        </p:blipFill>
        <p:spPr>
          <a:xfrm>
            <a:off x="4572000" y="1451578"/>
            <a:ext cx="4038900" cy="2855197"/>
          </a:xfrm>
          <a:prstGeom prst="rect">
            <a:avLst/>
          </a:prstGeom>
          <a:noFill/>
          <a:ln>
            <a:noFill/>
          </a:ln>
        </p:spPr>
      </p:pic>
      <p:sp>
        <p:nvSpPr>
          <p:cNvPr id="181" name="Google Shape;181;p16"/>
          <p:cNvSpPr txBox="1"/>
          <p:nvPr>
            <p:ph idx="4294967295" type="body"/>
          </p:nvPr>
        </p:nvSpPr>
        <p:spPr>
          <a:xfrm>
            <a:off x="294650" y="2779425"/>
            <a:ext cx="3561000" cy="314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58"/>
              <a:buNone/>
            </a:pPr>
            <a:r>
              <a:rPr b="1" lang="en">
                <a:latin typeface="Arial"/>
                <a:ea typeface="Arial"/>
                <a:cs typeface="Arial"/>
                <a:sym typeface="Arial"/>
              </a:rPr>
              <a:t>Recommendation and Key Findings</a:t>
            </a:r>
            <a:endParaRPr sz="1654">
              <a:latin typeface="Arial"/>
              <a:ea typeface="Arial"/>
              <a:cs typeface="Arial"/>
              <a:sym typeface="Arial"/>
            </a:endParaRPr>
          </a:p>
          <a:p>
            <a:pPr indent="0" lvl="0" marL="0" rtl="0" algn="l">
              <a:lnSpc>
                <a:spcPct val="90000"/>
              </a:lnSpc>
              <a:spcBef>
                <a:spcPts val="0"/>
              </a:spcBef>
              <a:spcAft>
                <a:spcPts val="0"/>
              </a:spcAft>
              <a:buSzPts val="358"/>
              <a:buNone/>
            </a:pPr>
            <a:r>
              <a:t/>
            </a:r>
            <a:endParaRPr sz="422"/>
          </a:p>
        </p:txBody>
      </p:sp>
      <p:sp>
        <p:nvSpPr>
          <p:cNvPr id="182" name="Google Shape;182;p16"/>
          <p:cNvSpPr txBox="1"/>
          <p:nvPr>
            <p:ph idx="4294967295" type="body"/>
          </p:nvPr>
        </p:nvSpPr>
        <p:spPr>
          <a:xfrm>
            <a:off x="366175" y="1765975"/>
            <a:ext cx="4038900" cy="805800"/>
          </a:xfrm>
          <a:prstGeom prst="rect">
            <a:avLst/>
          </a:prstGeom>
        </p:spPr>
        <p:txBody>
          <a:bodyPr anchorCtr="0" anchor="t" bIns="91425" lIns="91425" spcFirstLastPara="1" rIns="91425" wrap="square" tIns="91425">
            <a:normAutofit fontScale="25000" lnSpcReduction="20000"/>
          </a:bodyPr>
          <a:lstStyle/>
          <a:p>
            <a:pPr indent="-295397" lvl="0" marL="457200" rtl="0" algn="l">
              <a:spcBef>
                <a:spcPts val="1200"/>
              </a:spcBef>
              <a:spcAft>
                <a:spcPts val="0"/>
              </a:spcAft>
              <a:buClr>
                <a:srgbClr val="000000"/>
              </a:buClr>
              <a:buSzPct val="100693"/>
              <a:buFont typeface="Arial"/>
              <a:buChar char="●"/>
            </a:pPr>
            <a:r>
              <a:rPr lang="en" sz="4178">
                <a:latin typeface="Arial"/>
                <a:ea typeface="Arial"/>
                <a:cs typeface="Arial"/>
                <a:sym typeface="Arial"/>
              </a:rPr>
              <a:t>Incomplete pricing data.</a:t>
            </a:r>
            <a:endParaRPr sz="4178">
              <a:latin typeface="Arial"/>
              <a:ea typeface="Arial"/>
              <a:cs typeface="Arial"/>
              <a:sym typeface="Arial"/>
            </a:endParaRPr>
          </a:p>
          <a:p>
            <a:pPr indent="-295397" lvl="0" marL="457200" rtl="0" algn="l">
              <a:spcBef>
                <a:spcPts val="0"/>
              </a:spcBef>
              <a:spcAft>
                <a:spcPts val="0"/>
              </a:spcAft>
              <a:buClr>
                <a:srgbClr val="000000"/>
              </a:buClr>
              <a:buSzPct val="100693"/>
              <a:buFont typeface="Arial"/>
              <a:buChar char="●"/>
            </a:pPr>
            <a:r>
              <a:rPr lang="en" sz="4178">
                <a:latin typeface="Arial"/>
                <a:ea typeface="Arial"/>
                <a:cs typeface="Arial"/>
                <a:sym typeface="Arial"/>
              </a:rPr>
              <a:t>Skewed distributions and outliers in dataset attributes.</a:t>
            </a:r>
            <a:endParaRPr sz="4178">
              <a:latin typeface="Arial"/>
              <a:ea typeface="Arial"/>
              <a:cs typeface="Arial"/>
              <a:sym typeface="Arial"/>
            </a:endParaRPr>
          </a:p>
          <a:p>
            <a:pPr indent="-295397" lvl="0" marL="457200" rtl="0" algn="l">
              <a:spcBef>
                <a:spcPts val="0"/>
              </a:spcBef>
              <a:spcAft>
                <a:spcPts val="0"/>
              </a:spcAft>
              <a:buClr>
                <a:srgbClr val="000000"/>
              </a:buClr>
              <a:buSzPct val="100693"/>
              <a:buFont typeface="Arial"/>
              <a:buChar char="●"/>
            </a:pPr>
            <a:r>
              <a:rPr lang="en" sz="4178">
                <a:latin typeface="Arial"/>
                <a:ea typeface="Arial"/>
                <a:cs typeface="Arial"/>
                <a:sym typeface="Arial"/>
              </a:rPr>
              <a:t>Lack of clear correlation between state and ticket price.</a:t>
            </a:r>
            <a:endParaRPr sz="4178">
              <a:latin typeface="Arial"/>
              <a:ea typeface="Arial"/>
              <a:cs typeface="Arial"/>
              <a:sym typeface="Arial"/>
            </a:endParaRPr>
          </a:p>
          <a:p>
            <a:pPr indent="0" lvl="0" marL="0" rtl="0" algn="l">
              <a:lnSpc>
                <a:spcPct val="100000"/>
              </a:lnSpc>
              <a:spcBef>
                <a:spcPts val="1200"/>
              </a:spcBef>
              <a:spcAft>
                <a:spcPts val="0"/>
              </a:spcAft>
              <a:buNone/>
            </a:pPr>
            <a:r>
              <a:t/>
            </a:r>
            <a:endParaRPr sz="1071">
              <a:latin typeface="Arial"/>
              <a:ea typeface="Arial"/>
              <a:cs typeface="Arial"/>
              <a:sym typeface="Arial"/>
            </a:endParaRPr>
          </a:p>
          <a:p>
            <a:pPr indent="0" lvl="0" marL="0" rtl="0" algn="l">
              <a:spcBef>
                <a:spcPts val="0"/>
              </a:spcBef>
              <a:spcAft>
                <a:spcPts val="8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1611900" y="700000"/>
            <a:ext cx="6234300" cy="1751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1800">
                <a:latin typeface="Arial"/>
                <a:ea typeface="Arial"/>
                <a:cs typeface="Arial"/>
                <a:sym typeface="Arial"/>
              </a:rPr>
              <a:t>Modeling Results and Analysis Overview</a:t>
            </a:r>
            <a:endParaRPr b="1" sz="1800">
              <a:latin typeface="Arial"/>
              <a:ea typeface="Arial"/>
              <a:cs typeface="Arial"/>
              <a:sym typeface="Arial"/>
            </a:endParaRPr>
          </a:p>
          <a:p>
            <a:pPr indent="0" lvl="0" marL="0" rtl="0" algn="l">
              <a:spcBef>
                <a:spcPts val="1200"/>
              </a:spcBef>
              <a:spcAft>
                <a:spcPts val="0"/>
              </a:spcAft>
              <a:buNone/>
            </a:pPr>
            <a:r>
              <a:t/>
            </a:r>
            <a:endParaRPr/>
          </a:p>
        </p:txBody>
      </p:sp>
      <p:sp>
        <p:nvSpPr>
          <p:cNvPr id="188" name="Google Shape;188;p17"/>
          <p:cNvSpPr txBox="1"/>
          <p:nvPr>
            <p:ph idx="2" type="body"/>
          </p:nvPr>
        </p:nvSpPr>
        <p:spPr>
          <a:xfrm>
            <a:off x="2634200" y="1681625"/>
            <a:ext cx="3676800" cy="23475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Char char="●"/>
            </a:pPr>
            <a:r>
              <a:rPr lang="en">
                <a:solidFill>
                  <a:schemeClr val="accent6"/>
                </a:solidFill>
              </a:rPr>
              <a:t>Data Quality Assessment: </a:t>
            </a:r>
            <a:r>
              <a:rPr lang="en"/>
              <a:t>Addressing duplicates and missing data.</a:t>
            </a:r>
            <a:endParaRPr/>
          </a:p>
          <a:p>
            <a:pPr indent="-298450" lvl="0" marL="457200" rtl="0" algn="l">
              <a:spcBef>
                <a:spcPts val="0"/>
              </a:spcBef>
              <a:spcAft>
                <a:spcPts val="0"/>
              </a:spcAft>
              <a:buClr>
                <a:srgbClr val="000000"/>
              </a:buClr>
              <a:buSzPts val="1100"/>
              <a:buFont typeface="Arial"/>
              <a:buChar char="●"/>
            </a:pPr>
            <a:r>
              <a:rPr lang="en">
                <a:solidFill>
                  <a:schemeClr val="accent6"/>
                </a:solidFill>
              </a:rPr>
              <a:t>Exploratory Data Analysis (EDA):</a:t>
            </a:r>
            <a:r>
              <a:rPr lang="en"/>
              <a:t> Insights into state and resort characteristics.</a:t>
            </a:r>
            <a:endParaRPr/>
          </a:p>
          <a:p>
            <a:pPr indent="-298450" lvl="0" marL="457200" rtl="0" algn="l">
              <a:spcBef>
                <a:spcPts val="0"/>
              </a:spcBef>
              <a:spcAft>
                <a:spcPts val="0"/>
              </a:spcAft>
              <a:buClr>
                <a:srgbClr val="000000"/>
              </a:buClr>
              <a:buSzPts val="1100"/>
              <a:buFont typeface="Arial"/>
              <a:buChar char="●"/>
            </a:pPr>
            <a:r>
              <a:rPr lang="en">
                <a:solidFill>
                  <a:schemeClr val="accent6"/>
                </a:solidFill>
              </a:rPr>
              <a:t>Model Preprocessing and Feature Engineering:</a:t>
            </a:r>
            <a:r>
              <a:rPr lang="en"/>
              <a:t> Building and evaluating models.</a:t>
            </a:r>
            <a:endParaRPr/>
          </a:p>
          <a:p>
            <a:pPr indent="-298450" lvl="0" marL="457200" rtl="0" algn="l">
              <a:spcBef>
                <a:spcPts val="0"/>
              </a:spcBef>
              <a:spcAft>
                <a:spcPts val="0"/>
              </a:spcAft>
              <a:buClr>
                <a:srgbClr val="000000"/>
              </a:buClr>
              <a:buSzPts val="1100"/>
              <a:buFont typeface="Arial"/>
              <a:buChar char="●"/>
            </a:pPr>
            <a:r>
              <a:rPr lang="en">
                <a:solidFill>
                  <a:schemeClr val="accent6"/>
                </a:solidFill>
              </a:rPr>
              <a:t>Winning Model and Scenario Modeling: </a:t>
            </a:r>
            <a:r>
              <a:rPr lang="en"/>
              <a:t>Performance and scenario outcomes.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1275025" y="700000"/>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Wrangling</a:t>
            </a:r>
            <a:endParaRPr/>
          </a:p>
        </p:txBody>
      </p:sp>
      <p:sp>
        <p:nvSpPr>
          <p:cNvPr id="194" name="Google Shape;194;p18"/>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analysing the data we found there to be a single duplicated value, some fat finger issues, and analyzed price data with respect to states in order to determine Big Mountain’s place in the overall resort world.</a:t>
            </a:r>
            <a:endParaRPr/>
          </a:p>
        </p:txBody>
      </p:sp>
      <p:pic>
        <p:nvPicPr>
          <p:cNvPr id="195" name="Google Shape;195;p18"/>
          <p:cNvPicPr preferRelativeResize="0"/>
          <p:nvPr/>
        </p:nvPicPr>
        <p:blipFill>
          <a:blip r:embed="rId3">
            <a:alphaModFix/>
          </a:blip>
          <a:stretch>
            <a:fillRect/>
          </a:stretch>
        </p:blipFill>
        <p:spPr>
          <a:xfrm>
            <a:off x="214575" y="1753800"/>
            <a:ext cx="3270500" cy="2233101"/>
          </a:xfrm>
          <a:prstGeom prst="rect">
            <a:avLst/>
          </a:prstGeom>
          <a:noFill/>
          <a:ln>
            <a:noFill/>
          </a:ln>
        </p:spPr>
      </p:pic>
      <p:pic>
        <p:nvPicPr>
          <p:cNvPr id="196" name="Google Shape;196;p18"/>
          <p:cNvPicPr preferRelativeResize="0"/>
          <p:nvPr/>
        </p:nvPicPr>
        <p:blipFill>
          <a:blip r:embed="rId4">
            <a:alphaModFix/>
          </a:blip>
          <a:stretch>
            <a:fillRect/>
          </a:stretch>
        </p:blipFill>
        <p:spPr>
          <a:xfrm>
            <a:off x="1001075" y="2298825"/>
            <a:ext cx="2996925" cy="230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1327450" y="625125"/>
            <a:ext cx="3320700" cy="1751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500">
                <a:latin typeface="Arial"/>
                <a:ea typeface="Arial"/>
                <a:cs typeface="Arial"/>
                <a:sym typeface="Arial"/>
              </a:rPr>
              <a:t>E</a:t>
            </a:r>
            <a:r>
              <a:rPr b="1" lang="en" sz="1500">
                <a:latin typeface="Arial"/>
                <a:ea typeface="Arial"/>
                <a:cs typeface="Arial"/>
                <a:sym typeface="Arial"/>
              </a:rPr>
              <a:t>xploratory Data Analysis (EDA) </a:t>
            </a:r>
            <a:endParaRPr b="1" sz="2600">
              <a:latin typeface="Arial"/>
              <a:ea typeface="Arial"/>
              <a:cs typeface="Arial"/>
              <a:sym typeface="Arial"/>
            </a:endParaRPr>
          </a:p>
        </p:txBody>
      </p:sp>
      <p:sp>
        <p:nvSpPr>
          <p:cNvPr id="202" name="Google Shape;202;p19"/>
          <p:cNvSpPr txBox="1"/>
          <p:nvPr>
            <p:ph idx="1" type="subTitle"/>
          </p:nvPr>
        </p:nvSpPr>
        <p:spPr>
          <a:xfrm>
            <a:off x="1864250" y="4032025"/>
            <a:ext cx="58923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In an effort to better understand the work we had done density of resorts was analyzed.</a:t>
            </a:r>
            <a:endParaRPr/>
          </a:p>
        </p:txBody>
      </p:sp>
      <p:pic>
        <p:nvPicPr>
          <p:cNvPr id="203" name="Google Shape;203;p19"/>
          <p:cNvPicPr preferRelativeResize="0"/>
          <p:nvPr/>
        </p:nvPicPr>
        <p:blipFill>
          <a:blip r:embed="rId3">
            <a:alphaModFix/>
          </a:blip>
          <a:stretch>
            <a:fillRect/>
          </a:stretch>
        </p:blipFill>
        <p:spPr>
          <a:xfrm>
            <a:off x="1081645" y="1419135"/>
            <a:ext cx="3036301" cy="2305241"/>
          </a:xfrm>
          <a:prstGeom prst="rect">
            <a:avLst/>
          </a:prstGeom>
          <a:noFill/>
          <a:ln>
            <a:noFill/>
          </a:ln>
        </p:spPr>
      </p:pic>
      <p:pic>
        <p:nvPicPr>
          <p:cNvPr id="204" name="Google Shape;204;p19"/>
          <p:cNvPicPr preferRelativeResize="0"/>
          <p:nvPr/>
        </p:nvPicPr>
        <p:blipFill>
          <a:blip r:embed="rId4">
            <a:alphaModFix/>
          </a:blip>
          <a:stretch>
            <a:fillRect/>
          </a:stretch>
        </p:blipFill>
        <p:spPr>
          <a:xfrm>
            <a:off x="4648150" y="1389175"/>
            <a:ext cx="3036300" cy="230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297500" y="452925"/>
            <a:ext cx="56505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Preprocessing and Feature Engineering: Building and evaluating models.</a:t>
            </a:r>
            <a:endParaRPr/>
          </a:p>
        </p:txBody>
      </p:sp>
      <p:sp>
        <p:nvSpPr>
          <p:cNvPr id="210" name="Google Shape;210;p20"/>
          <p:cNvSpPr txBox="1"/>
          <p:nvPr>
            <p:ph idx="2" type="body"/>
          </p:nvPr>
        </p:nvSpPr>
        <p:spPr>
          <a:xfrm>
            <a:off x="4700600" y="1764000"/>
            <a:ext cx="3676800" cy="2347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Four Scenarios  were tested in order to determine viability.</a:t>
            </a:r>
            <a:endParaRPr/>
          </a:p>
          <a:p>
            <a:pPr indent="0" lvl="0" marL="0" rtl="0" algn="l">
              <a:spcBef>
                <a:spcPts val="1200"/>
              </a:spcBef>
              <a:spcAft>
                <a:spcPts val="0"/>
              </a:spcAft>
              <a:buNone/>
            </a:pPr>
            <a:r>
              <a:rPr lang="en" sz="1100">
                <a:latin typeface="Droid Serif"/>
                <a:ea typeface="Droid Serif"/>
                <a:cs typeface="Droid Serif"/>
                <a:sym typeface="Droid Serif"/>
              </a:rPr>
              <a:t>The </a:t>
            </a:r>
            <a:r>
              <a:rPr lang="en" sz="1100">
                <a:solidFill>
                  <a:schemeClr val="accent6"/>
                </a:solidFill>
                <a:latin typeface="Droid Serif"/>
                <a:ea typeface="Droid Serif"/>
                <a:cs typeface="Droid Serif"/>
                <a:sym typeface="Droid Serif"/>
              </a:rPr>
              <a:t>base model</a:t>
            </a:r>
            <a:r>
              <a:rPr lang="en" sz="1100">
                <a:latin typeface="Droid Serif"/>
                <a:ea typeface="Droid Serif"/>
                <a:cs typeface="Droid Serif"/>
                <a:sym typeface="Droid Serif"/>
              </a:rPr>
              <a:t> was initially calculated using the average price which showed the ability to calculate simple metrics via brute force equations that line up with the scikit model  </a:t>
            </a:r>
            <a:endParaRPr sz="1100">
              <a:latin typeface="Droid Serif"/>
              <a:ea typeface="Droid Serif"/>
              <a:cs typeface="Droid Serif"/>
              <a:sym typeface="Droid Serif"/>
            </a:endParaRPr>
          </a:p>
          <a:p>
            <a:pPr indent="0" lvl="0" marL="0" rtl="0" algn="l">
              <a:spcBef>
                <a:spcPts val="0"/>
              </a:spcBef>
              <a:spcAft>
                <a:spcPts val="0"/>
              </a:spcAft>
              <a:buNone/>
            </a:pPr>
            <a:r>
              <a:rPr lang="en" sz="1100">
                <a:latin typeface="Droid Serif"/>
                <a:ea typeface="Droid Serif"/>
                <a:cs typeface="Droid Serif"/>
                <a:sym typeface="Droid Serif"/>
              </a:rPr>
              <a:t>Also highlight that a random forest regressor was tried, what preprocessing steps were found to be best, and again what its estimated performance via cross-validation was and whether its performance on the test set was consistent with that.</a:t>
            </a:r>
            <a:endParaRPr sz="1100">
              <a:latin typeface="Droid Serif"/>
              <a:ea typeface="Droid Serif"/>
              <a:cs typeface="Droid Serif"/>
              <a:sym typeface="Droid Serif"/>
            </a:endParaRPr>
          </a:p>
          <a:p>
            <a:pPr indent="0" lvl="0" marL="0" rtl="0" algn="l">
              <a:spcBef>
                <a:spcPts val="0"/>
              </a:spcBef>
              <a:spcAft>
                <a:spcPts val="0"/>
              </a:spcAft>
              <a:buNone/>
            </a:pPr>
            <a:r>
              <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The model says closing one run makes no difference. Closing 2 and 3 successively reduces support for ticket price and so revenue. If Big Mountain closes down 3 runs, it seems they may as well close down 4 or 5 as there's no further loss in ticket price. Increasing the closures down to 6 or more leads to a large drop.</a:t>
            </a:r>
            <a:endParaRPr sz="1100">
              <a:latin typeface="Droid Serif"/>
              <a:ea typeface="Droid Serif"/>
              <a:cs typeface="Droid Serif"/>
              <a:sym typeface="Droid Serif"/>
            </a:endParaRPr>
          </a:p>
          <a:p>
            <a:pPr indent="0" lvl="0" marL="0" rtl="0" algn="l">
              <a:spcBef>
                <a:spcPts val="0"/>
              </a:spcBef>
              <a:spcAft>
                <a:spcPts val="1200"/>
              </a:spcAft>
              <a:buNone/>
            </a:pPr>
            <a:r>
              <a:t/>
            </a:r>
            <a:endParaRPr/>
          </a:p>
        </p:txBody>
      </p:sp>
      <p:pic>
        <p:nvPicPr>
          <p:cNvPr id="211" name="Google Shape;211;p20"/>
          <p:cNvPicPr preferRelativeResize="0"/>
          <p:nvPr/>
        </p:nvPicPr>
        <p:blipFill>
          <a:blip r:embed="rId3">
            <a:alphaModFix/>
          </a:blip>
          <a:stretch>
            <a:fillRect/>
          </a:stretch>
        </p:blipFill>
        <p:spPr>
          <a:xfrm>
            <a:off x="234775" y="1843325"/>
            <a:ext cx="4303749" cy="234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1297500" y="452925"/>
            <a:ext cx="56505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Preprocessing and Feature Engineering: Building and evaluating models.</a:t>
            </a:r>
            <a:endParaRPr/>
          </a:p>
        </p:txBody>
      </p:sp>
      <p:sp>
        <p:nvSpPr>
          <p:cNvPr id="217" name="Google Shape;217;p21"/>
          <p:cNvSpPr txBox="1"/>
          <p:nvPr>
            <p:ph idx="2" type="body"/>
          </p:nvPr>
        </p:nvSpPr>
        <p:spPr>
          <a:xfrm>
            <a:off x="4700600" y="1764000"/>
            <a:ext cx="3676800" cy="234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accent6"/>
                </a:solidFill>
              </a:rPr>
              <a:t>Scenario 2</a:t>
            </a:r>
            <a:endParaRPr>
              <a:solidFill>
                <a:schemeClr val="accent6"/>
              </a:solidFill>
            </a:endParaRPr>
          </a:p>
          <a:p>
            <a:pPr indent="0" lvl="0" marL="0" rtl="0" algn="l">
              <a:lnSpc>
                <a:spcPct val="130000"/>
              </a:lnSpc>
              <a:spcBef>
                <a:spcPts val="1200"/>
              </a:spcBef>
              <a:spcAft>
                <a:spcPts val="0"/>
              </a:spcAft>
              <a:buNone/>
            </a:pPr>
            <a:r>
              <a:rPr lang="en" sz="1100">
                <a:latin typeface="Droid Serif"/>
                <a:ea typeface="Droid Serif"/>
                <a:cs typeface="Droid Serif"/>
                <a:sym typeface="Droid Serif"/>
              </a:rPr>
              <a:t>In this scenario, Big Mountain is adding a run, increasing the vertical drop by 150 feet, and installing an additional chair lift.</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This scenario increases support for ticket price by $0.76</a:t>
            </a:r>
            <a:endParaRPr sz="11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100">
                <a:latin typeface="Droid Serif"/>
                <a:ea typeface="Droid Serif"/>
                <a:cs typeface="Droid Serif"/>
                <a:sym typeface="Droid Serif"/>
              </a:rPr>
              <a:t>Over the season, this could be expected to amount to $1329234.97</a:t>
            </a:r>
            <a:endParaRPr sz="1100">
              <a:latin typeface="Droid Serif"/>
              <a:ea typeface="Droid Serif"/>
              <a:cs typeface="Droid Serif"/>
              <a:sym typeface="Droid Serif"/>
            </a:endParaRPr>
          </a:p>
          <a:p>
            <a:pPr indent="0" lvl="0" marL="0" rtl="0" algn="l">
              <a:spcBef>
                <a:spcPts val="0"/>
              </a:spcBef>
              <a:spcAft>
                <a:spcPts val="1200"/>
              </a:spcAft>
              <a:buNone/>
            </a:pPr>
            <a:r>
              <a:t/>
            </a:r>
            <a:endParaRPr/>
          </a:p>
        </p:txBody>
      </p:sp>
      <p:pic>
        <p:nvPicPr>
          <p:cNvPr id="218" name="Google Shape;218;p21"/>
          <p:cNvPicPr preferRelativeResize="0"/>
          <p:nvPr/>
        </p:nvPicPr>
        <p:blipFill>
          <a:blip r:embed="rId3">
            <a:alphaModFix/>
          </a:blip>
          <a:stretch>
            <a:fillRect/>
          </a:stretch>
        </p:blipFill>
        <p:spPr>
          <a:xfrm>
            <a:off x="234775" y="1843325"/>
            <a:ext cx="4303749" cy="234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