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63" r:id="rId4"/>
    <p:sldId id="258" r:id="rId5"/>
    <p:sldId id="261" r:id="rId6"/>
    <p:sldId id="262" r:id="rId7"/>
    <p:sldId id="260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3" autoAdjust="0"/>
    <p:restoredTop sz="84956" autoAdjust="0"/>
  </p:normalViewPr>
  <p:slideViewPr>
    <p:cSldViewPr>
      <p:cViewPr varScale="1">
        <p:scale>
          <a:sx n="115" d="100"/>
          <a:sy n="115" d="100"/>
        </p:scale>
        <p:origin x="-147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4" d="100"/>
          <a:sy n="104" d="100"/>
        </p:scale>
        <p:origin x="-349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36E66-5700-46DF-A747-EB1263159AB0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AAF2B-3AA5-4172-94F1-2CA2368BF57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AAF2B-3AA5-4172-94F1-2CA2368BF571}" type="slidenum">
              <a:rPr lang="sv-SE" smtClean="0"/>
              <a:pPr/>
              <a:t>1</a:t>
            </a:fld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AAF2B-3AA5-4172-94F1-2CA2368BF571}" type="slidenum">
              <a:rPr lang="sv-SE" smtClean="0"/>
              <a:pPr/>
              <a:t>5</a:t>
            </a:fld>
            <a:endParaRPr lang="sv-S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AAF2B-3AA5-4172-94F1-2CA2368BF571}" type="slidenum">
              <a:rPr lang="sv-SE" smtClean="0"/>
              <a:pPr/>
              <a:t>7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C# 3.0</a:t>
            </a:r>
            <a:br>
              <a:rPr lang="en-US" dirty="0" smtClean="0"/>
            </a:br>
            <a:r>
              <a:rPr lang="en-US" dirty="0" smtClean="0"/>
              <a:t>SOLID and </a:t>
            </a:r>
            <a:r>
              <a:rPr lang="en-US" dirty="0" smtClean="0"/>
              <a:t>the functional revolution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SOLID extension vs members</a:t>
            </a:r>
            <a:br>
              <a:rPr lang="sv-SE" dirty="0" smtClean="0"/>
            </a:br>
            <a:r>
              <a:rPr lang="sv-SE" sz="1600" dirty="0" smtClean="0"/>
              <a:t>(Examined in the context of an interface method that could be implemented as an extension)</a:t>
            </a:r>
            <a:endParaRPr lang="sv-SE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92500" lnSpcReduction="20000"/>
          </a:bodyPr>
          <a:lstStyle/>
          <a:p>
            <a:r>
              <a:rPr lang="sv-SE" sz="2000" dirty="0" smtClean="0"/>
              <a:t>SRP</a:t>
            </a:r>
          </a:p>
          <a:p>
            <a:pPr lvl="1"/>
            <a:r>
              <a:rPr lang="sv-SE" sz="1800" dirty="0" smtClean="0"/>
              <a:t>Extensions lets interfaces and implementors stay minimal and cohesive</a:t>
            </a:r>
          </a:p>
          <a:p>
            <a:pPr lvl="2"/>
            <a:r>
              <a:rPr lang="sv-SE" sz="1400" dirty="0" smtClean="0"/>
              <a:t>Formatting, Conversions, Projections etc is not something that IEnumerable&lt;T&gt; </a:t>
            </a:r>
            <a:r>
              <a:rPr lang="sv-SE" sz="1400" b="1" dirty="0" smtClean="0"/>
              <a:t>does</a:t>
            </a:r>
            <a:r>
              <a:rPr lang="sv-SE" sz="1400" dirty="0" smtClean="0"/>
              <a:t>.</a:t>
            </a:r>
            <a:br>
              <a:rPr lang="sv-SE" sz="1400" dirty="0" smtClean="0"/>
            </a:br>
            <a:r>
              <a:rPr lang="sv-SE" sz="1400" dirty="0" smtClean="0"/>
              <a:t>It’s something you </a:t>
            </a:r>
            <a:r>
              <a:rPr lang="sv-SE" sz="1400" b="1" dirty="0" smtClean="0"/>
              <a:t>do with</a:t>
            </a:r>
            <a:r>
              <a:rPr lang="sv-SE" sz="1400" dirty="0" smtClean="0"/>
              <a:t> an IEnumerable&lt;T&gt;.</a:t>
            </a:r>
          </a:p>
          <a:p>
            <a:r>
              <a:rPr lang="sv-SE" sz="2000" dirty="0" smtClean="0"/>
              <a:t>OCP</a:t>
            </a:r>
          </a:p>
          <a:p>
            <a:pPr lvl="1"/>
            <a:r>
              <a:rPr lang="sv-SE" sz="1800" dirty="0" smtClean="0"/>
              <a:t>Extensions add functionality without modifying interfaces or implementors</a:t>
            </a:r>
          </a:p>
          <a:p>
            <a:pPr lvl="2"/>
            <a:r>
              <a:rPr lang="sv-SE" sz="1400" dirty="0" smtClean="0"/>
              <a:t>You can add an Linq operator that will work with all others without changing IEnumerable&lt;T&gt;</a:t>
            </a:r>
          </a:p>
          <a:p>
            <a:r>
              <a:rPr lang="sv-SE" sz="2200" dirty="0" smtClean="0"/>
              <a:t>LSP</a:t>
            </a:r>
          </a:p>
          <a:p>
            <a:pPr lvl="1"/>
            <a:r>
              <a:rPr lang="sv-SE" sz="1800" dirty="0" smtClean="0"/>
              <a:t>Minimal interfaces make implementation simpler and less likely to violate LSP</a:t>
            </a:r>
          </a:p>
          <a:p>
            <a:pPr lvl="2"/>
            <a:r>
              <a:rPr lang="sv-SE" sz="1400" dirty="0" smtClean="0"/>
              <a:t>Implementing IEnumerable&lt;T&gt; is trivial but the power you get for free is huge.</a:t>
            </a:r>
          </a:p>
          <a:p>
            <a:r>
              <a:rPr lang="sv-SE" sz="2200" dirty="0" smtClean="0"/>
              <a:t>ISP</a:t>
            </a:r>
          </a:p>
          <a:p>
            <a:pPr lvl="1"/>
            <a:r>
              <a:rPr lang="sv-SE" sz="1800" dirty="0" smtClean="0"/>
              <a:t>A method operating on a type is a client. </a:t>
            </a:r>
          </a:p>
          <a:p>
            <a:pPr lvl="2"/>
            <a:r>
              <a:rPr lang="sv-SE" sz="1400" dirty="0" smtClean="0"/>
              <a:t>A member is forced to depend on the fattest existing interface to a class. The private view.</a:t>
            </a:r>
          </a:p>
          <a:p>
            <a:pPr lvl="1"/>
            <a:r>
              <a:rPr lang="sv-SE" sz="1800" dirty="0" smtClean="0"/>
              <a:t>Implementors are clients</a:t>
            </a:r>
          </a:p>
          <a:p>
            <a:pPr lvl="2"/>
            <a:r>
              <a:rPr lang="sv-SE" sz="1400" dirty="0" smtClean="0"/>
              <a:t>Implementors cannot possibly need to reimplement something that can be an extension</a:t>
            </a:r>
          </a:p>
          <a:p>
            <a:r>
              <a:rPr lang="sv-SE" sz="2400" dirty="0" smtClean="0"/>
              <a:t>DRY</a:t>
            </a:r>
          </a:p>
          <a:p>
            <a:pPr lvl="1"/>
            <a:r>
              <a:rPr lang="sv-SE" sz="2000" dirty="0" smtClean="0"/>
              <a:t>Members forces multiple implementors to rewrite identical logic</a:t>
            </a:r>
          </a:p>
          <a:p>
            <a:pPr lvl="2"/>
            <a:r>
              <a:rPr lang="sv-SE" sz="1400" dirty="0" smtClean="0"/>
              <a:t>Extensions enable multiple inheritance of functionality</a:t>
            </a:r>
          </a:p>
          <a:p>
            <a:pPr lvl="2"/>
            <a:r>
              <a:rPr lang="sv-SE" sz="1400" dirty="0" smtClean="0"/>
              <a:t>Duplicate methods avoided with extensions  =  (methods * implementors) -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sv-SE" dirty="0" smtClean="0"/>
              <a:t>Functional programming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3429024"/>
          </a:xfrm>
        </p:spPr>
        <p:txBody>
          <a:bodyPr>
            <a:noAutofit/>
          </a:bodyPr>
          <a:lstStyle/>
          <a:p>
            <a:r>
              <a:rPr lang="en-US" sz="2000" dirty="0" smtClean="0"/>
              <a:t>Immutability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tx2"/>
                </a:solidFill>
              </a:rPr>
              <a:t>Values never change, instead new values are created</a:t>
            </a:r>
          </a:p>
          <a:p>
            <a:r>
              <a:rPr lang="en-US" sz="2000" dirty="0" smtClean="0"/>
              <a:t>Pure Functions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tx2"/>
                </a:solidFill>
              </a:rPr>
              <a:t>Functions are dependent only on their parameters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Given identical inputs identical results are guaranteed</a:t>
            </a:r>
          </a:p>
          <a:p>
            <a:r>
              <a:rPr lang="en-US" sz="2000" dirty="0" smtClean="0"/>
              <a:t>Higher order functions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tx2"/>
                </a:solidFill>
              </a:rPr>
              <a:t>Functions that take functions as parameters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Functions that return functions</a:t>
            </a:r>
          </a:p>
          <a:p>
            <a:r>
              <a:rPr lang="en-US" sz="2000" dirty="0" smtClean="0"/>
              <a:t>Closures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tx2"/>
                </a:solidFill>
              </a:rPr>
              <a:t>In line functions that capture values in scope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Functional programming enables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 smtClean="0"/>
              <a:t>Immutability</a:t>
            </a:r>
          </a:p>
          <a:p>
            <a:pPr lvl="1"/>
            <a:r>
              <a:rPr lang="sv-SE" sz="1600" dirty="0" smtClean="0"/>
              <a:t>Safe sharing of data</a:t>
            </a:r>
          </a:p>
          <a:p>
            <a:pPr lvl="1"/>
            <a:r>
              <a:rPr lang="sv-SE" sz="1600" dirty="0" smtClean="0"/>
              <a:t>Safe and simple </a:t>
            </a:r>
            <a:r>
              <a:rPr lang="sv-SE" sz="1600" dirty="0" smtClean="0"/>
              <a:t>multithreading</a:t>
            </a:r>
            <a:endParaRPr lang="sv-SE" sz="2000" dirty="0" smtClean="0"/>
          </a:p>
          <a:p>
            <a:r>
              <a:rPr lang="sv-SE" sz="2000" dirty="0" smtClean="0"/>
              <a:t>Higher order functions </a:t>
            </a:r>
          </a:p>
          <a:p>
            <a:pPr lvl="1"/>
            <a:r>
              <a:rPr lang="sv-SE" sz="1600" dirty="0" smtClean="0"/>
              <a:t>Composable algorithms</a:t>
            </a:r>
          </a:p>
          <a:p>
            <a:pPr lvl="2"/>
            <a:r>
              <a:rPr lang="sv-SE" sz="1200" dirty="0" smtClean="0"/>
              <a:t>Clean separation of algorithmic concerns (SRP,OCP)</a:t>
            </a:r>
            <a:endParaRPr lang="sv-SE" sz="2000" dirty="0" smtClean="0"/>
          </a:p>
          <a:p>
            <a:endParaRPr lang="sv-SE" sz="2000" dirty="0" smtClean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So how is that relevant to C# coders?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IEnumerable&lt;T&gt; and IQueryable&lt;T&gt; are </a:t>
            </a:r>
            <a:r>
              <a:rPr lang="en-US" sz="2000" i="1" dirty="0" smtClean="0">
                <a:solidFill>
                  <a:schemeClr val="tx2"/>
                </a:solidFill>
              </a:rPr>
              <a:t>immutable</a:t>
            </a:r>
            <a:r>
              <a:rPr lang="en-US" sz="2000" dirty="0" smtClean="0"/>
              <a:t> interfaces</a:t>
            </a:r>
          </a:p>
          <a:p>
            <a:r>
              <a:rPr lang="en-US" sz="2000" dirty="0" smtClean="0"/>
              <a:t>Linq operators are </a:t>
            </a:r>
            <a:r>
              <a:rPr lang="en-US" sz="2000" i="1" dirty="0" smtClean="0">
                <a:solidFill>
                  <a:schemeClr val="tx2"/>
                </a:solidFill>
              </a:rPr>
              <a:t>pure functions</a:t>
            </a:r>
          </a:p>
          <a:p>
            <a:r>
              <a:rPr lang="en-US" sz="2000" dirty="0" smtClean="0"/>
              <a:t>Many Linq operators are </a:t>
            </a:r>
            <a:r>
              <a:rPr lang="en-US" sz="2000" i="1" dirty="0" smtClean="0">
                <a:solidFill>
                  <a:schemeClr val="tx2"/>
                </a:solidFill>
              </a:rPr>
              <a:t>higher order functions</a:t>
            </a:r>
          </a:p>
          <a:p>
            <a:r>
              <a:rPr lang="en-US" sz="2000" dirty="0" smtClean="0"/>
              <a:t>Lambdas are </a:t>
            </a:r>
            <a:r>
              <a:rPr lang="en-US" sz="2000" i="1" dirty="0" smtClean="0">
                <a:solidFill>
                  <a:schemeClr val="tx2"/>
                </a:solidFill>
              </a:rPr>
              <a:t>closures</a:t>
            </a:r>
          </a:p>
          <a:p>
            <a:r>
              <a:rPr lang="en-US" sz="2000" i="1" dirty="0" smtClean="0"/>
              <a:t>Comprehension syntax is syntactic sugar on functional programming</a:t>
            </a:r>
            <a:endParaRPr lang="en-US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could write 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Linq is NOT a new language feature</a:t>
            </a:r>
            <a:br>
              <a:rPr lang="en-US" sz="2000" dirty="0" smtClean="0"/>
            </a:br>
            <a:r>
              <a:rPr lang="en-US" sz="2000" dirty="0" smtClean="0"/>
              <a:t>Linq is a library written on top of new language features</a:t>
            </a:r>
          </a:p>
          <a:p>
            <a:r>
              <a:rPr lang="en-US" sz="2000" dirty="0" smtClean="0"/>
              <a:t>These language features are available to all C# developers</a:t>
            </a:r>
          </a:p>
          <a:p>
            <a:r>
              <a:rPr lang="en-US" sz="2000" dirty="0" smtClean="0"/>
              <a:t>There’s more than one Linq implementation</a:t>
            </a:r>
            <a:br>
              <a:rPr lang="en-US" sz="2000" dirty="0" smtClean="0"/>
            </a:br>
            <a:r>
              <a:rPr lang="en-US" sz="2000" dirty="0" smtClean="0"/>
              <a:t>(Linqbridge for targeting .Net 2.0)</a:t>
            </a:r>
          </a:p>
          <a:p>
            <a:r>
              <a:rPr lang="en-US" sz="2000" dirty="0" smtClean="0"/>
              <a:t>There’s more than one Linq styled library</a:t>
            </a:r>
            <a:br>
              <a:rPr lang="en-US" sz="2000" dirty="0" smtClean="0"/>
            </a:br>
            <a:r>
              <a:rPr lang="en-US" sz="2000" dirty="0" smtClean="0"/>
              <a:t>(Reactive Extensions)</a:t>
            </a:r>
          </a:p>
          <a:p>
            <a:endParaRPr lang="en-US" sz="20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Language features enabling Linq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 smtClean="0"/>
              <a:t>Class </a:t>
            </a:r>
            <a:r>
              <a:rPr lang="sv-SE" sz="2000" dirty="0" smtClean="0"/>
              <a:t>and collection initializer </a:t>
            </a:r>
            <a:r>
              <a:rPr lang="sv-SE" sz="2000" dirty="0" smtClean="0"/>
              <a:t>expressions</a:t>
            </a:r>
            <a:br>
              <a:rPr lang="sv-SE" sz="2000" dirty="0" smtClean="0"/>
            </a:br>
            <a:r>
              <a:rPr lang="fr-FR" sz="1200" dirty="0" smtClean="0">
                <a:solidFill>
                  <a:srgbClr val="2B91AF"/>
                </a:solidFill>
              </a:rPr>
              <a:t>Person </a:t>
            </a:r>
            <a:r>
              <a:rPr lang="en-US" sz="1200" dirty="0" smtClean="0">
                <a:solidFill>
                  <a:srgbClr val="2B91AF"/>
                </a:solidFill>
              </a:rPr>
              <a:t>magnus</a:t>
            </a:r>
            <a:r>
              <a:rPr lang="fr-FR" sz="1200" dirty="0" smtClean="0">
                <a:solidFill>
                  <a:srgbClr val="2B91AF"/>
                </a:solidFill>
              </a:rPr>
              <a:t> </a:t>
            </a:r>
            <a:r>
              <a:rPr lang="fr-FR" sz="1200" dirty="0" smtClean="0">
                <a:solidFill>
                  <a:srgbClr val="2B91AF"/>
                </a:solidFill>
              </a:rPr>
              <a:t>= </a:t>
            </a:r>
            <a:r>
              <a:rPr lang="fr-FR" sz="1200" dirty="0" smtClean="0">
                <a:solidFill>
                  <a:srgbClr val="0000FF"/>
                </a:solidFill>
              </a:rPr>
              <a:t>new </a:t>
            </a:r>
            <a:r>
              <a:rPr lang="fr-FR" sz="1200" dirty="0" smtClean="0">
                <a:solidFill>
                  <a:srgbClr val="2B91AF"/>
                </a:solidFill>
              </a:rPr>
              <a:t>Person {Name = </a:t>
            </a:r>
            <a:r>
              <a:rPr lang="fr-FR" sz="1200" dirty="0" smtClean="0">
                <a:solidFill>
                  <a:srgbClr val="A31515"/>
                </a:solidFill>
              </a:rPr>
              <a:t>"Magnus Lidbom</a:t>
            </a:r>
            <a:r>
              <a:rPr lang="fr-FR" sz="1200" dirty="0" smtClean="0">
                <a:solidFill>
                  <a:srgbClr val="A31515"/>
                </a:solidFill>
              </a:rPr>
              <a:t>"};</a:t>
            </a:r>
            <a:br>
              <a:rPr lang="fr-FR" sz="1200" dirty="0" smtClean="0">
                <a:solidFill>
                  <a:srgbClr val="A31515"/>
                </a:solidFill>
              </a:rPr>
            </a:br>
            <a:r>
              <a:rPr lang="en-US" sz="1200" dirty="0" smtClean="0">
                <a:solidFill>
                  <a:srgbClr val="2B91AF"/>
                </a:solidFill>
              </a:rPr>
              <a:t>IEnumerable&lt;</a:t>
            </a:r>
            <a:r>
              <a:rPr lang="en-US" sz="1200" dirty="0" smtClean="0">
                <a:solidFill>
                  <a:srgbClr val="0000FF"/>
                </a:solidFill>
              </a:rPr>
              <a:t>string</a:t>
            </a:r>
            <a:r>
              <a:rPr lang="en-US" sz="1200" dirty="0" smtClean="0">
                <a:solidFill>
                  <a:srgbClr val="0000FF"/>
                </a:solidFill>
              </a:rPr>
              <a:t>&gt; names = new string[] {</a:t>
            </a:r>
            <a:r>
              <a:rPr lang="en-US" sz="1200" dirty="0" smtClean="0">
                <a:solidFill>
                  <a:srgbClr val="A31515"/>
                </a:solidFill>
              </a:rPr>
              <a:t>"Calle", "Oscar</a:t>
            </a:r>
            <a:r>
              <a:rPr lang="en-US" sz="1200" dirty="0" smtClean="0">
                <a:solidFill>
                  <a:srgbClr val="A31515"/>
                </a:solidFill>
              </a:rPr>
              <a:t>"};</a:t>
            </a:r>
            <a:endParaRPr lang="sv-SE" sz="1200" dirty="0" smtClean="0"/>
          </a:p>
          <a:p>
            <a:r>
              <a:rPr lang="sv-SE" sz="2000" dirty="0" smtClean="0"/>
              <a:t>Extension methods</a:t>
            </a:r>
            <a:br>
              <a:rPr lang="sv-SE" sz="2000" dirty="0" smtClean="0"/>
            </a:br>
            <a:r>
              <a:rPr lang="sv-SE" sz="1400" dirty="0" smtClean="0">
                <a:solidFill>
                  <a:srgbClr val="0000FF"/>
                </a:solidFill>
              </a:rPr>
              <a:t>string first = names.First();</a:t>
            </a:r>
            <a:endParaRPr lang="sv-SE" sz="1400" dirty="0" smtClean="0"/>
          </a:p>
          <a:p>
            <a:r>
              <a:rPr lang="sv-SE" sz="2000" dirty="0" smtClean="0"/>
              <a:t>Type </a:t>
            </a:r>
            <a:r>
              <a:rPr lang="sv-SE" sz="2000" dirty="0" smtClean="0"/>
              <a:t>inference and the var keyword</a:t>
            </a:r>
            <a:br>
              <a:rPr lang="sv-SE" sz="2000" dirty="0" smtClean="0"/>
            </a:br>
            <a:r>
              <a:rPr lang="sv-SE" sz="1200" dirty="0" smtClean="0">
                <a:solidFill>
                  <a:srgbClr val="0000FF"/>
                </a:solidFill>
              </a:rPr>
              <a:t>var alsoNames = names;</a:t>
            </a:r>
            <a:endParaRPr lang="sv-SE" sz="1200" dirty="0" smtClean="0"/>
          </a:p>
          <a:p>
            <a:r>
              <a:rPr lang="sv-SE" sz="2000" dirty="0" smtClean="0"/>
              <a:t>Anonymous types</a:t>
            </a:r>
            <a:br>
              <a:rPr lang="sv-SE" sz="2000" dirty="0" smtClean="0"/>
            </a:br>
            <a:r>
              <a:rPr lang="en-US" sz="1200" dirty="0" smtClean="0">
                <a:solidFill>
                  <a:srgbClr val="0000FF"/>
                </a:solidFill>
              </a:rPr>
              <a:t>var address = new {Street = </a:t>
            </a:r>
            <a:r>
              <a:rPr lang="en-US" sz="1200" dirty="0" smtClean="0">
                <a:solidFill>
                  <a:srgbClr val="A31515"/>
                </a:solidFill>
              </a:rPr>
              <a:t>"AStreet", Zip = "111111"};</a:t>
            </a:r>
            <a:endParaRPr lang="sv-SE" sz="1200" dirty="0" smtClean="0"/>
          </a:p>
          <a:p>
            <a:r>
              <a:rPr lang="sv-SE" sz="2000" dirty="0" smtClean="0"/>
              <a:t>Lamda expressions</a:t>
            </a:r>
            <a:br>
              <a:rPr lang="sv-SE" sz="2000" dirty="0" smtClean="0"/>
            </a:br>
            <a:r>
              <a:rPr lang="sv-SE" sz="1200" dirty="0" smtClean="0">
                <a:solidFill>
                  <a:srgbClr val="0000FF"/>
                </a:solidFill>
              </a:rPr>
              <a:t>var upperCaseNames = names.Select(name =&gt; name.ToUpper</a:t>
            </a:r>
            <a:r>
              <a:rPr lang="sv-SE" sz="1200" dirty="0" smtClean="0">
                <a:solidFill>
                  <a:srgbClr val="0000FF"/>
                </a:solidFill>
              </a:rPr>
              <a:t>());</a:t>
            </a:r>
          </a:p>
          <a:p>
            <a:r>
              <a:rPr lang="sv-SE" sz="2000" dirty="0" smtClean="0"/>
              <a:t>Expression&lt;T</a:t>
            </a:r>
            <a:r>
              <a:rPr lang="sv-SE" sz="2000" dirty="0" smtClean="0"/>
              <a:t>&gt;</a:t>
            </a:r>
            <a:br>
              <a:rPr lang="sv-SE" sz="2000" dirty="0" smtClean="0"/>
            </a:br>
            <a:r>
              <a:rPr lang="en-US" sz="1200" dirty="0" smtClean="0">
                <a:solidFill>
                  <a:srgbClr val="2B91AF"/>
                </a:solidFill>
              </a:rPr>
              <a:t>Expression&lt;Func&lt;</a:t>
            </a:r>
            <a:r>
              <a:rPr lang="en-US" sz="1200" dirty="0" smtClean="0">
                <a:solidFill>
                  <a:srgbClr val="0000FF"/>
                </a:solidFill>
              </a:rPr>
              <a:t>string, bool&gt;&gt; isUpperCased = test =&gt; test == test.ToUpper();</a:t>
            </a:r>
            <a:endParaRPr lang="sv-SE" sz="1200" dirty="0" smtClean="0"/>
          </a:p>
          <a:p>
            <a:r>
              <a:rPr lang="sv-SE" sz="2000" dirty="0" smtClean="0"/>
              <a:t>Comprehension syntax</a:t>
            </a:r>
            <a:br>
              <a:rPr lang="sv-SE" sz="2000" dirty="0" smtClean="0"/>
            </a:br>
            <a:r>
              <a:rPr lang="en-US" sz="1200" dirty="0" smtClean="0">
                <a:solidFill>
                  <a:srgbClr val="0000FF"/>
                </a:solidFill>
              </a:rPr>
              <a:t>var lowerCaseNames = </a:t>
            </a:r>
            <a:r>
              <a:rPr lang="en-US" sz="1200" dirty="0" smtClean="0">
                <a:solidFill>
                  <a:srgbClr val="0000FF"/>
                </a:solidFill>
              </a:rPr>
              <a:t> from </a:t>
            </a:r>
            <a:r>
              <a:rPr lang="en-US" sz="1200" dirty="0" smtClean="0">
                <a:solidFill>
                  <a:srgbClr val="0000FF"/>
                </a:solidFill>
              </a:rPr>
              <a:t>name in </a:t>
            </a:r>
            <a:r>
              <a:rPr lang="en-US" sz="1200" dirty="0" smtClean="0">
                <a:solidFill>
                  <a:srgbClr val="0000FF"/>
                </a:solidFill>
              </a:rPr>
              <a:t>names</a:t>
            </a:r>
            <a:br>
              <a:rPr lang="en-US" sz="1200" dirty="0" smtClean="0">
                <a:solidFill>
                  <a:srgbClr val="0000FF"/>
                </a:solidFill>
              </a:rPr>
            </a:br>
            <a:r>
              <a:rPr lang="en-US" sz="1200" dirty="0" smtClean="0">
                <a:solidFill>
                  <a:srgbClr val="0000FF"/>
                </a:solidFill>
              </a:rPr>
              <a:t>		sele</a:t>
            </a:r>
            <a:r>
              <a:rPr lang="sv-SE" sz="1200" dirty="0" smtClean="0">
                <a:solidFill>
                  <a:srgbClr val="0000FF"/>
                </a:solidFill>
              </a:rPr>
              <a:t>ct </a:t>
            </a:r>
            <a:r>
              <a:rPr lang="sv-SE" sz="1200" dirty="0" smtClean="0">
                <a:solidFill>
                  <a:srgbClr val="0000FF"/>
                </a:solidFill>
              </a:rPr>
              <a:t>name.ToLower</a:t>
            </a:r>
            <a:r>
              <a:rPr lang="sv-SE" sz="1200" dirty="0" smtClean="0">
                <a:solidFill>
                  <a:srgbClr val="0000FF"/>
                </a:solidFill>
              </a:rPr>
              <a:t>();</a:t>
            </a:r>
            <a:endParaRPr lang="sv-SE" sz="1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SOLID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v-SE" dirty="0" smtClean="0"/>
              <a:t>The </a:t>
            </a:r>
            <a:r>
              <a:rPr lang="sv-SE" u="sng" dirty="0" smtClean="0"/>
              <a:t>S</a:t>
            </a:r>
            <a:r>
              <a:rPr lang="sv-SE" dirty="0" smtClean="0"/>
              <a:t>ingle Responsibility Principle</a:t>
            </a:r>
            <a:br>
              <a:rPr lang="sv-SE" dirty="0" smtClean="0"/>
            </a:br>
            <a:r>
              <a:rPr lang="sv-SE" dirty="0" smtClean="0">
                <a:solidFill>
                  <a:schemeClr val="tx2"/>
                </a:solidFill>
              </a:rPr>
              <a:t>Software entities* should have only one reason to change</a:t>
            </a:r>
            <a:r>
              <a:rPr lang="sv-SE" dirty="0" smtClean="0">
                <a:solidFill>
                  <a:srgbClr val="0070C0"/>
                </a:solidFill>
              </a:rPr>
              <a:t/>
            </a:r>
            <a:br>
              <a:rPr lang="sv-SE" dirty="0" smtClean="0">
                <a:solidFill>
                  <a:srgbClr val="0070C0"/>
                </a:solidFill>
              </a:rPr>
            </a:br>
            <a:r>
              <a:rPr lang="sv-SE" sz="2600" dirty="0" smtClean="0">
                <a:solidFill>
                  <a:schemeClr val="tx2"/>
                </a:solidFill>
              </a:rPr>
              <a:t>*</a:t>
            </a:r>
            <a:r>
              <a:rPr lang="sv-SE" sz="2200" dirty="0" smtClean="0">
                <a:solidFill>
                  <a:schemeClr val="tx2"/>
                </a:solidFill>
              </a:rPr>
              <a:t>classes, interfaces, functions, etc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O</a:t>
            </a:r>
            <a:r>
              <a:rPr lang="sv-SE" dirty="0" smtClean="0"/>
              <a:t>pen Closed Principle</a:t>
            </a:r>
            <a:br>
              <a:rPr lang="sv-SE" dirty="0" smtClean="0"/>
            </a:br>
            <a:r>
              <a:rPr lang="sv-SE" dirty="0" smtClean="0">
                <a:solidFill>
                  <a:schemeClr val="tx2"/>
                </a:solidFill>
              </a:rPr>
              <a:t>Software entities should be open for extension but closed for modification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L</a:t>
            </a:r>
            <a:r>
              <a:rPr lang="sv-SE" dirty="0" smtClean="0"/>
              <a:t>iskov Substitution Principle</a:t>
            </a:r>
            <a:br>
              <a:rPr lang="sv-SE" dirty="0" smtClean="0"/>
            </a:br>
            <a:r>
              <a:rPr lang="sv-SE" dirty="0" smtClean="0">
                <a:solidFill>
                  <a:schemeClr val="tx2"/>
                </a:solidFill>
              </a:rPr>
              <a:t>Derived classes must be substitutable for their base classes/interfaces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I</a:t>
            </a:r>
            <a:r>
              <a:rPr lang="sv-SE" dirty="0" smtClean="0"/>
              <a:t>nterface Segregation Principle</a:t>
            </a:r>
            <a:br>
              <a:rPr lang="sv-SE" dirty="0" smtClean="0"/>
            </a:br>
            <a:r>
              <a:rPr lang="sv-SE" dirty="0" smtClean="0">
                <a:solidFill>
                  <a:schemeClr val="tx2"/>
                </a:solidFill>
              </a:rPr>
              <a:t>Make fine grained interfaces that are client specific</a:t>
            </a:r>
            <a:br>
              <a:rPr lang="sv-SE" dirty="0" smtClean="0">
                <a:solidFill>
                  <a:schemeClr val="tx2"/>
                </a:solidFill>
              </a:rPr>
            </a:br>
            <a:r>
              <a:rPr lang="sv-SE" dirty="0" smtClean="0">
                <a:solidFill>
                  <a:schemeClr val="tx2"/>
                </a:solidFill>
              </a:rPr>
              <a:t>Clients should not be forced to depend on methods they do not use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D</a:t>
            </a:r>
            <a:r>
              <a:rPr lang="sv-SE" dirty="0" smtClean="0"/>
              <a:t>ependency Inversion Principle</a:t>
            </a:r>
            <a:br>
              <a:rPr lang="sv-SE" dirty="0" smtClean="0"/>
            </a:br>
            <a:r>
              <a:rPr lang="sv-SE" dirty="0" smtClean="0">
                <a:solidFill>
                  <a:schemeClr val="tx2"/>
                </a:solidFill>
              </a:rPr>
              <a:t>Depend on abstractions, not on concretions</a:t>
            </a:r>
            <a:br>
              <a:rPr lang="sv-SE" dirty="0" smtClean="0">
                <a:solidFill>
                  <a:schemeClr val="tx2"/>
                </a:solidFill>
              </a:rPr>
            </a:br>
            <a:r>
              <a:rPr lang="sv-SE" dirty="0" smtClean="0">
                <a:solidFill>
                  <a:schemeClr val="tx2"/>
                </a:solidFill>
              </a:rPr>
              <a:t>Abstractions should not depend on details, details should depend on </a:t>
            </a:r>
            <a:r>
              <a:rPr lang="sv-SE" dirty="0" smtClean="0">
                <a:solidFill>
                  <a:schemeClr val="tx2"/>
                </a:solidFill>
              </a:rPr>
              <a:t>abstractions</a:t>
            </a:r>
            <a:endParaRPr lang="sv-SE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Composability, OO, FP, SOLID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Composability</a:t>
            </a:r>
          </a:p>
          <a:p>
            <a:pPr lvl="1"/>
            <a:r>
              <a:rPr lang="sv-SE" dirty="0" smtClean="0"/>
              <a:t>The ability for software entities to be easily reused without violating the SOLID principles.</a:t>
            </a:r>
          </a:p>
          <a:p>
            <a:r>
              <a:rPr lang="sv-SE" dirty="0" smtClean="0"/>
              <a:t>Object oriented programming</a:t>
            </a:r>
          </a:p>
          <a:p>
            <a:pPr lvl="1"/>
            <a:r>
              <a:rPr lang="sv-SE" dirty="0" smtClean="0"/>
              <a:t>Composable data</a:t>
            </a:r>
          </a:p>
          <a:p>
            <a:r>
              <a:rPr lang="sv-SE" dirty="0" smtClean="0"/>
              <a:t>Functional programming</a:t>
            </a:r>
          </a:p>
          <a:p>
            <a:pPr lvl="1"/>
            <a:r>
              <a:rPr lang="sv-SE" dirty="0" smtClean="0"/>
              <a:t>Composable algorithms</a:t>
            </a:r>
          </a:p>
          <a:p>
            <a:r>
              <a:rPr lang="sv-SE" dirty="0" smtClean="0"/>
              <a:t>SOLID without contortionism requires </a:t>
            </a:r>
            <a:r>
              <a:rPr lang="en-US" dirty="0" smtClean="0"/>
              <a:t>both</a:t>
            </a:r>
            <a:r>
              <a:rPr lang="sv-SE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Lets look at some code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4201</TotalTime>
  <Words>171</Words>
  <Application>Microsoft Office PowerPoint</Application>
  <PresentationFormat>On-screen Show (4:3)</PresentationFormat>
  <Paragraphs>69</Paragraphs>
  <Slides>10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C# 3.0 SOLID and the functional revolution </vt:lpstr>
      <vt:lpstr>Functional programming</vt:lpstr>
      <vt:lpstr>Functional programming enables</vt:lpstr>
      <vt:lpstr>So how is that relevant to C# coders?</vt:lpstr>
      <vt:lpstr>YOU could write Linq</vt:lpstr>
      <vt:lpstr>Language features enabling Linq</vt:lpstr>
      <vt:lpstr>SOLID</vt:lpstr>
      <vt:lpstr>Composability, OO, FP, SOLID</vt:lpstr>
      <vt:lpstr>Lets look at some code</vt:lpstr>
      <vt:lpstr>SOLID extension vs members (Examined in the context of an interface method that could be implemented as an extension)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C#3</dc:title>
  <dc:creator>Magnus Lidbom</dc:creator>
  <cp:lastModifiedBy>Magnus Lidbom</cp:lastModifiedBy>
  <cp:revision>297</cp:revision>
  <dcterms:created xsi:type="dcterms:W3CDTF">2010-01-11T20:39:25Z</dcterms:created>
  <dcterms:modified xsi:type="dcterms:W3CDTF">2010-01-17T16:49:19Z</dcterms:modified>
</cp:coreProperties>
</file>