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1" r:id="rId6"/>
    <p:sldId id="262" r:id="rId7"/>
    <p:sldId id="260" r:id="rId8"/>
    <p:sldId id="264" r:id="rId9"/>
    <p:sldId id="265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84956" autoAdjust="0"/>
  </p:normalViewPr>
  <p:slideViewPr>
    <p:cSldViewPr>
      <p:cViewPr varScale="1">
        <p:scale>
          <a:sx n="116" d="100"/>
          <a:sy n="116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3.0</a:t>
            </a:r>
            <a:br>
              <a:rPr lang="en-US" dirty="0" smtClean="0"/>
            </a:br>
            <a:r>
              <a:rPr lang="en-US" dirty="0" smtClean="0"/>
              <a:t>SOLID and </a:t>
            </a:r>
            <a:r>
              <a:rPr lang="en-US" dirty="0" smtClean="0"/>
              <a:t>the functional revolution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342902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Immutability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Values never change, instead new values are created</a:t>
            </a:r>
          </a:p>
          <a:p>
            <a:r>
              <a:rPr lang="en-US" sz="2000" dirty="0" smtClean="0"/>
              <a:t>Pure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are dependent only on their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Given identical inputs identical results are guaranteed</a:t>
            </a:r>
          </a:p>
          <a:p>
            <a:r>
              <a:rPr lang="en-US" sz="2000" dirty="0" smtClean="0"/>
              <a:t>Higher order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that take functions as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Functions that return functions</a:t>
            </a:r>
          </a:p>
          <a:p>
            <a:r>
              <a:rPr lang="en-US" sz="2000" dirty="0" smtClean="0"/>
              <a:t>Closures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In line functions that capture values in scope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Functional programming enables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Immutability</a:t>
            </a:r>
          </a:p>
          <a:p>
            <a:pPr lvl="1"/>
            <a:r>
              <a:rPr lang="sv-SE" sz="1600" dirty="0" smtClean="0"/>
              <a:t>Safe sharing of data</a:t>
            </a:r>
          </a:p>
          <a:p>
            <a:pPr lvl="1"/>
            <a:r>
              <a:rPr lang="sv-SE" sz="1600" dirty="0" smtClean="0"/>
              <a:t>Safe and simple </a:t>
            </a:r>
            <a:r>
              <a:rPr lang="sv-SE" sz="1600" dirty="0" smtClean="0"/>
              <a:t>multithreading</a:t>
            </a:r>
            <a:endParaRPr lang="sv-SE" sz="2000" dirty="0" smtClean="0"/>
          </a:p>
          <a:p>
            <a:r>
              <a:rPr lang="sv-SE" sz="2000" dirty="0" smtClean="0"/>
              <a:t>Higher order functions </a:t>
            </a:r>
          </a:p>
          <a:p>
            <a:pPr lvl="1"/>
            <a:r>
              <a:rPr lang="sv-SE" sz="1600" dirty="0" smtClean="0"/>
              <a:t>Composable algorithms</a:t>
            </a:r>
          </a:p>
          <a:p>
            <a:pPr lvl="2"/>
            <a:r>
              <a:rPr lang="sv-SE" sz="1200" dirty="0" smtClean="0"/>
              <a:t>Clean separation of algorithmic concerns (SRP,OCP)</a:t>
            </a:r>
            <a:endParaRPr lang="sv-SE" sz="2000" dirty="0" smtClean="0"/>
          </a:p>
          <a:p>
            <a:endParaRPr lang="sv-SE" sz="2000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immutable</a:t>
            </a:r>
            <a:r>
              <a:rPr lang="en-US" sz="2000" dirty="0" smtClean="0"/>
              <a:t> interfaces</a:t>
            </a:r>
          </a:p>
          <a:p>
            <a:r>
              <a:rPr lang="en-US" sz="2000" dirty="0" smtClean="0"/>
              <a:t>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pure 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higher order functions</a:t>
            </a:r>
          </a:p>
          <a:p>
            <a:r>
              <a:rPr lang="en-US" sz="2000" dirty="0" smtClean="0"/>
              <a:t>Lambdas are </a:t>
            </a:r>
            <a:r>
              <a:rPr lang="en-US" sz="2000" i="1" dirty="0" smtClean="0">
                <a:solidFill>
                  <a:schemeClr val="tx2"/>
                </a:solidFill>
              </a:rPr>
              <a:t>closures</a:t>
            </a:r>
          </a:p>
          <a:p>
            <a:r>
              <a:rPr lang="en-US" sz="2000" i="1" dirty="0" smtClean="0"/>
              <a:t>Comprehension syntax is syntactic sugar on functional programming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write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Linq is NOT a new language feature</a:t>
            </a:r>
            <a:br>
              <a:rPr lang="en-US" sz="2000" dirty="0" smtClean="0"/>
            </a:br>
            <a:r>
              <a:rPr lang="en-US" sz="2000" dirty="0" smtClean="0"/>
              <a:t>Linq is a library written on top of new language features</a:t>
            </a:r>
          </a:p>
          <a:p>
            <a:r>
              <a:rPr lang="en-US" sz="2000" dirty="0" smtClean="0"/>
              <a:t>These language features are available to all C# developers</a:t>
            </a:r>
          </a:p>
          <a:p>
            <a:r>
              <a:rPr lang="en-US" sz="2000" dirty="0" smtClean="0"/>
              <a:t>There’s more than one Linq implementation</a:t>
            </a:r>
            <a:br>
              <a:rPr lang="en-US" sz="2000" dirty="0" smtClean="0"/>
            </a:br>
            <a:r>
              <a:rPr lang="en-US" sz="2000" dirty="0" smtClean="0"/>
              <a:t>(Linqbridge for targeting .Net 2.0)</a:t>
            </a:r>
          </a:p>
          <a:p>
            <a:r>
              <a:rPr lang="en-US" sz="2000" dirty="0" smtClean="0"/>
              <a:t>There’s more than one Linq styled library</a:t>
            </a:r>
            <a:br>
              <a:rPr lang="en-US" sz="2000" dirty="0" smtClean="0"/>
            </a:br>
            <a:r>
              <a:rPr lang="en-US" sz="2000" dirty="0" smtClean="0"/>
              <a:t>(Reactive Extensions)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Language features enabling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Class </a:t>
            </a:r>
            <a:r>
              <a:rPr lang="sv-SE" sz="2000" dirty="0" smtClean="0"/>
              <a:t>and collection initializer </a:t>
            </a:r>
            <a:r>
              <a:rPr lang="sv-SE" sz="2000" dirty="0" smtClean="0"/>
              <a:t>expressions</a:t>
            </a:r>
            <a:br>
              <a:rPr lang="sv-SE" sz="2000" dirty="0" smtClean="0"/>
            </a:br>
            <a:r>
              <a:rPr lang="fr-FR" sz="1200" dirty="0" smtClean="0">
                <a:solidFill>
                  <a:srgbClr val="2B91AF"/>
                </a:solidFill>
              </a:rPr>
              <a:t>Person </a:t>
            </a:r>
            <a:r>
              <a:rPr lang="en-US" sz="1200" dirty="0" smtClean="0">
                <a:solidFill>
                  <a:srgbClr val="2B91AF"/>
                </a:solidFill>
              </a:rPr>
              <a:t>magnus</a:t>
            </a:r>
            <a:r>
              <a:rPr lang="fr-FR" sz="1200" dirty="0" smtClean="0">
                <a:solidFill>
                  <a:srgbClr val="2B91AF"/>
                </a:solidFill>
              </a:rPr>
              <a:t> </a:t>
            </a:r>
            <a:r>
              <a:rPr lang="fr-FR" sz="1200" dirty="0" smtClean="0">
                <a:solidFill>
                  <a:srgbClr val="2B91AF"/>
                </a:solidFill>
              </a:rPr>
              <a:t>= </a:t>
            </a:r>
            <a:r>
              <a:rPr lang="fr-FR" sz="1200" dirty="0" smtClean="0">
                <a:solidFill>
                  <a:srgbClr val="0000FF"/>
                </a:solidFill>
              </a:rPr>
              <a:t>new </a:t>
            </a:r>
            <a:r>
              <a:rPr lang="fr-FR" sz="1200" dirty="0" smtClean="0">
                <a:solidFill>
                  <a:srgbClr val="2B91AF"/>
                </a:solidFill>
              </a:rPr>
              <a:t>Person {Name = </a:t>
            </a:r>
            <a:r>
              <a:rPr lang="fr-FR" sz="1200" dirty="0" smtClean="0">
                <a:solidFill>
                  <a:srgbClr val="A31515"/>
                </a:solidFill>
              </a:rPr>
              <a:t>"Magnus Lidbom</a:t>
            </a:r>
            <a:r>
              <a:rPr lang="fr-FR" sz="1200" dirty="0" smtClean="0">
                <a:solidFill>
                  <a:srgbClr val="A31515"/>
                </a:solidFill>
              </a:rPr>
              <a:t>"};</a:t>
            </a:r>
            <a:br>
              <a:rPr lang="fr-FR" sz="1200" dirty="0" smtClean="0">
                <a:solidFill>
                  <a:srgbClr val="A31515"/>
                </a:solidFill>
              </a:rPr>
            </a:br>
            <a:r>
              <a:rPr lang="en-US" sz="1200" dirty="0" smtClean="0">
                <a:solidFill>
                  <a:srgbClr val="2B91AF"/>
                </a:solidFill>
              </a:rPr>
              <a:t>IEnumerable&lt;</a:t>
            </a:r>
            <a:r>
              <a:rPr lang="en-US" sz="1200" dirty="0" smtClean="0">
                <a:solidFill>
                  <a:srgbClr val="0000FF"/>
                </a:solidFill>
              </a:rPr>
              <a:t>string</a:t>
            </a:r>
            <a:r>
              <a:rPr lang="en-US" sz="1200" dirty="0" smtClean="0">
                <a:solidFill>
                  <a:srgbClr val="0000FF"/>
                </a:solidFill>
              </a:rPr>
              <a:t>&gt; names = new string[] {</a:t>
            </a:r>
            <a:r>
              <a:rPr lang="en-US" sz="1200" dirty="0" smtClean="0">
                <a:solidFill>
                  <a:srgbClr val="A31515"/>
                </a:solidFill>
              </a:rPr>
              <a:t>"Calle", "Oscar</a:t>
            </a:r>
            <a:r>
              <a:rPr lang="en-US" sz="1200" dirty="0" smtClean="0">
                <a:solidFill>
                  <a:srgbClr val="A31515"/>
                </a:solidFill>
              </a:rPr>
              <a:t>"};</a:t>
            </a:r>
            <a:endParaRPr lang="sv-SE" sz="1200" dirty="0" smtClean="0"/>
          </a:p>
          <a:p>
            <a:r>
              <a:rPr lang="sv-SE" sz="2000" dirty="0" smtClean="0"/>
              <a:t>Extension methods</a:t>
            </a:r>
            <a:br>
              <a:rPr lang="sv-SE" sz="2000" dirty="0" smtClean="0"/>
            </a:br>
            <a:r>
              <a:rPr lang="sv-SE" sz="1400" dirty="0" smtClean="0">
                <a:solidFill>
                  <a:srgbClr val="0000FF"/>
                </a:solidFill>
              </a:rPr>
              <a:t>string first = names.First();</a:t>
            </a:r>
            <a:endParaRPr lang="sv-SE" sz="1400" dirty="0" smtClean="0"/>
          </a:p>
          <a:p>
            <a:r>
              <a:rPr lang="sv-SE" sz="2000" dirty="0" smtClean="0"/>
              <a:t>Type </a:t>
            </a:r>
            <a:r>
              <a:rPr lang="sv-SE" sz="2000" dirty="0" smtClean="0"/>
              <a:t>inference and the var keyword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alsoNames = names;</a:t>
            </a:r>
            <a:endParaRPr lang="sv-SE" sz="1200" dirty="0" smtClean="0"/>
          </a:p>
          <a:p>
            <a:r>
              <a:rPr lang="sv-SE" sz="2000" dirty="0" smtClean="0"/>
              <a:t>Anonymous types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address = new {Street = </a:t>
            </a:r>
            <a:r>
              <a:rPr lang="en-US" sz="1200" dirty="0" smtClean="0">
                <a:solidFill>
                  <a:srgbClr val="A31515"/>
                </a:solidFill>
              </a:rPr>
              <a:t>"AStreet", Zip = "111111"};</a:t>
            </a:r>
            <a:endParaRPr lang="sv-SE" sz="1200" dirty="0" smtClean="0"/>
          </a:p>
          <a:p>
            <a:r>
              <a:rPr lang="sv-SE" sz="2000" dirty="0" smtClean="0"/>
              <a:t>Lamda expressions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upperCaseNames = names.Select(name =&gt; name.ToUpper</a:t>
            </a:r>
            <a:r>
              <a:rPr lang="sv-SE" sz="1200" dirty="0" smtClean="0">
                <a:solidFill>
                  <a:srgbClr val="0000FF"/>
                </a:solidFill>
              </a:rPr>
              <a:t>());</a:t>
            </a:r>
          </a:p>
          <a:p>
            <a:r>
              <a:rPr lang="sv-SE" sz="2000" dirty="0" smtClean="0"/>
              <a:t>Expression&lt;T</a:t>
            </a:r>
            <a:r>
              <a:rPr lang="sv-SE" sz="2000" dirty="0" smtClean="0"/>
              <a:t>&gt;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2B91AF"/>
                </a:solidFill>
              </a:rPr>
              <a:t>Expression&lt;Func&lt;</a:t>
            </a:r>
            <a:r>
              <a:rPr lang="en-US" sz="1200" dirty="0" smtClean="0">
                <a:solidFill>
                  <a:srgbClr val="0000FF"/>
                </a:solidFill>
              </a:rPr>
              <a:t>string, bool&gt;&gt; isUpperCased = test =&gt; test == test.ToUpper();</a:t>
            </a:r>
            <a:endParaRPr lang="sv-SE" sz="1200" dirty="0" smtClean="0"/>
          </a:p>
          <a:p>
            <a:r>
              <a:rPr lang="sv-SE" sz="2000" dirty="0" smtClean="0"/>
              <a:t>Comprehension syntax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lowerCaseNames = </a:t>
            </a:r>
            <a:r>
              <a:rPr lang="en-US" sz="1200" dirty="0" smtClean="0">
                <a:solidFill>
                  <a:srgbClr val="0000FF"/>
                </a:solidFill>
              </a:rPr>
              <a:t> from </a:t>
            </a:r>
            <a:r>
              <a:rPr lang="en-US" sz="1200" dirty="0" smtClean="0">
                <a:solidFill>
                  <a:srgbClr val="0000FF"/>
                </a:solidFill>
              </a:rPr>
              <a:t>name in </a:t>
            </a:r>
            <a:r>
              <a:rPr lang="en-US" sz="1200" dirty="0" smtClean="0">
                <a:solidFill>
                  <a:srgbClr val="0000FF"/>
                </a:solidFill>
              </a:rPr>
              <a:t>names</a:t>
            </a:r>
            <a:br>
              <a:rPr lang="en-US" sz="1200" dirty="0" smtClean="0">
                <a:solidFill>
                  <a:srgbClr val="0000FF"/>
                </a:solidFill>
              </a:rPr>
            </a:br>
            <a:r>
              <a:rPr lang="en-US" sz="1200" dirty="0" smtClean="0">
                <a:solidFill>
                  <a:srgbClr val="0000FF"/>
                </a:solidFill>
              </a:rPr>
              <a:t>		sele</a:t>
            </a:r>
            <a:r>
              <a:rPr lang="sv-SE" sz="1200" dirty="0" smtClean="0">
                <a:solidFill>
                  <a:srgbClr val="0000FF"/>
                </a:solidFill>
              </a:rPr>
              <a:t>ct </a:t>
            </a:r>
            <a:r>
              <a:rPr lang="sv-SE" sz="1200" dirty="0" smtClean="0">
                <a:solidFill>
                  <a:srgbClr val="0000FF"/>
                </a:solidFill>
              </a:rPr>
              <a:t>name.ToLower</a:t>
            </a:r>
            <a:r>
              <a:rPr lang="sv-SE" sz="1200" dirty="0" smtClean="0">
                <a:solidFill>
                  <a:srgbClr val="0000FF"/>
                </a:solidFill>
              </a:rPr>
              <a:t>();</a:t>
            </a:r>
            <a:endParaRPr lang="sv-SE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entities* should have only one reason to change</a:t>
            </a:r>
            <a:r>
              <a:rPr lang="sv-SE" dirty="0" smtClean="0">
                <a:solidFill>
                  <a:srgbClr val="0070C0"/>
                </a:solidFill>
              </a:rPr>
              <a:t/>
            </a:r>
            <a:br>
              <a:rPr lang="sv-SE" dirty="0" smtClean="0">
                <a:solidFill>
                  <a:srgbClr val="0070C0"/>
                </a:solidFill>
              </a:rPr>
            </a:br>
            <a:r>
              <a:rPr lang="sv-SE" sz="2600" dirty="0" smtClean="0">
                <a:solidFill>
                  <a:schemeClr val="tx2"/>
                </a:solidFill>
              </a:rPr>
              <a:t>*</a:t>
            </a:r>
            <a:r>
              <a:rPr lang="sv-SE" sz="2200" dirty="0" smtClean="0">
                <a:solidFill>
                  <a:schemeClr val="tx2"/>
                </a:solidFill>
              </a:rPr>
              <a:t>classes, interfaces, functions, etc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 should be open for extension but closed for modification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Derived classes must be substitutable for their base classes/interfaces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Make fine grained interfaces that are client specific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Clients should not be forced to depend on methods they do not use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Depend on abstractions, not on concretions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Abstractions should not depend on details, details should depend on </a:t>
            </a:r>
            <a:r>
              <a:rPr lang="sv-SE" dirty="0" smtClean="0">
                <a:solidFill>
                  <a:schemeClr val="tx2"/>
                </a:solidFill>
              </a:rPr>
              <a:t>abstractions</a:t>
            </a:r>
            <a:endParaRPr lang="sv-S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Composability, OO, FP, SOLID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Composability</a:t>
            </a:r>
          </a:p>
          <a:p>
            <a:pPr lvl="1"/>
            <a:r>
              <a:rPr lang="sv-SE" dirty="0" smtClean="0"/>
              <a:t>The ability for software entities to be easily reused without violating the SOLID principles.</a:t>
            </a:r>
          </a:p>
          <a:p>
            <a:r>
              <a:rPr lang="sv-SE" dirty="0" smtClean="0"/>
              <a:t>Object oriented programming</a:t>
            </a:r>
          </a:p>
          <a:p>
            <a:pPr lvl="1"/>
            <a:r>
              <a:rPr lang="sv-SE" dirty="0" smtClean="0"/>
              <a:t>Composable data</a:t>
            </a:r>
          </a:p>
          <a:p>
            <a:r>
              <a:rPr lang="sv-SE" dirty="0" smtClean="0"/>
              <a:t>Functional programming</a:t>
            </a:r>
          </a:p>
          <a:p>
            <a:pPr lvl="1"/>
            <a:r>
              <a:rPr lang="sv-SE" dirty="0" smtClean="0"/>
              <a:t>Composable algorithms</a:t>
            </a:r>
          </a:p>
          <a:p>
            <a:r>
              <a:rPr lang="sv-SE" dirty="0" smtClean="0"/>
              <a:t>SOLID without contortionism requires </a:t>
            </a:r>
            <a:r>
              <a:rPr lang="en-US" dirty="0" smtClean="0"/>
              <a:t>both</a:t>
            </a:r>
            <a:r>
              <a:rPr lang="sv-SE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Lets look at some code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3997</TotalTime>
  <Words>143</Words>
  <Application>Microsoft Office PowerPoint</Application>
  <PresentationFormat>On-screen Show (4:3)</PresentationFormat>
  <Paragraphs>50</Paragraphs>
  <Slides>9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C# 3.0 SOLID and the functional revolution </vt:lpstr>
      <vt:lpstr>Functional programming</vt:lpstr>
      <vt:lpstr>Functional programming enables</vt:lpstr>
      <vt:lpstr>So how is that relevant to C# coders?</vt:lpstr>
      <vt:lpstr>YOU could write Linq</vt:lpstr>
      <vt:lpstr>Language features enabling Linq</vt:lpstr>
      <vt:lpstr>SOLID</vt:lpstr>
      <vt:lpstr>Composability, OO, FP, SOLID</vt:lpstr>
      <vt:lpstr>Lets look at some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260</cp:revision>
  <dcterms:created xsi:type="dcterms:W3CDTF">2010-01-11T20:39:25Z</dcterms:created>
  <dcterms:modified xsi:type="dcterms:W3CDTF">2010-01-17T13:25:38Z</dcterms:modified>
</cp:coreProperties>
</file>