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63" r:id="rId4"/>
    <p:sldId id="267" r:id="rId5"/>
    <p:sldId id="258" r:id="rId6"/>
    <p:sldId id="261" r:id="rId7"/>
    <p:sldId id="262" r:id="rId8"/>
    <p:sldId id="260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3" autoAdjust="0"/>
    <p:restoredTop sz="84956" autoAdjust="0"/>
  </p:normalViewPr>
  <p:slideViewPr>
    <p:cSldViewPr>
      <p:cViewPr varScale="1">
        <p:scale>
          <a:sx n="60" d="100"/>
          <a:sy n="60" d="100"/>
        </p:scale>
        <p:origin x="-11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4" d="100"/>
          <a:sy n="104" d="100"/>
        </p:scale>
        <p:origin x="-349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36E66-5700-46DF-A747-EB1263159AB0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AF2B-3AA5-4172-94F1-2CA2368BF57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AAF2B-3AA5-4172-94F1-2CA2368BF571}" type="slidenum">
              <a:rPr lang="sv-SE" smtClean="0"/>
              <a:pPr/>
              <a:t>1</a:t>
            </a:fld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AAF2B-3AA5-4172-94F1-2CA2368BF571}" type="slidenum">
              <a:rPr lang="sv-SE" smtClean="0"/>
              <a:pPr/>
              <a:t>6</a:t>
            </a:fld>
            <a:endParaRPr lang="sv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AAF2B-3AA5-4172-94F1-2CA2368BF571}" type="slidenum">
              <a:rPr lang="sv-SE" smtClean="0"/>
              <a:pPr/>
              <a:t>8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C# 3.0</a:t>
            </a:r>
            <a:br>
              <a:rPr lang="en-US" dirty="0" smtClean="0"/>
            </a:br>
            <a:r>
              <a:rPr lang="en-US" dirty="0" smtClean="0"/>
              <a:t>SOLID and the functional revolution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Lets look at some code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Principles &amp; extension vs member</a:t>
            </a:r>
            <a:br>
              <a:rPr lang="sv-SE" dirty="0" smtClean="0"/>
            </a:br>
            <a:r>
              <a:rPr lang="sv-SE" sz="1600" dirty="0" smtClean="0"/>
              <a:t>(context: Given a method that could be a member of an interface or an extension of the interface)</a:t>
            </a:r>
            <a:endParaRPr lang="sv-SE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85000" lnSpcReduction="20000"/>
          </a:bodyPr>
          <a:lstStyle/>
          <a:p>
            <a:r>
              <a:rPr lang="sv-SE" sz="2000" dirty="0" smtClean="0"/>
              <a:t>SRP</a:t>
            </a:r>
          </a:p>
          <a:p>
            <a:pPr lvl="1"/>
            <a:r>
              <a:rPr lang="sv-SE" sz="1800" dirty="0" smtClean="0"/>
              <a:t>Extensions lets interfaces and implementors stay minimal and cohesive</a:t>
            </a:r>
          </a:p>
          <a:p>
            <a:pPr lvl="2"/>
            <a:r>
              <a:rPr lang="sv-SE" sz="1400" dirty="0" smtClean="0"/>
              <a:t>Formatting, Conversions, Projections etc is not something that IEnumerable&lt;T&gt; </a:t>
            </a:r>
            <a:r>
              <a:rPr lang="sv-SE" sz="1400" b="1" dirty="0" smtClean="0"/>
              <a:t>does</a:t>
            </a:r>
            <a:r>
              <a:rPr lang="sv-SE" sz="1400" dirty="0" smtClean="0"/>
              <a:t>.</a:t>
            </a:r>
            <a:br>
              <a:rPr lang="sv-SE" sz="1400" dirty="0" smtClean="0"/>
            </a:br>
            <a:r>
              <a:rPr lang="sv-SE" sz="1400" dirty="0" smtClean="0"/>
              <a:t>It’s something that is </a:t>
            </a:r>
            <a:r>
              <a:rPr lang="sv-SE" sz="1400" b="1" dirty="0" smtClean="0"/>
              <a:t>done with</a:t>
            </a:r>
            <a:r>
              <a:rPr lang="sv-SE" sz="1400" dirty="0" smtClean="0"/>
              <a:t> an IEnumerable&lt;T&gt;.</a:t>
            </a:r>
          </a:p>
          <a:p>
            <a:r>
              <a:rPr lang="sv-SE" sz="2000" dirty="0" smtClean="0"/>
              <a:t>OCP</a:t>
            </a:r>
          </a:p>
          <a:p>
            <a:pPr lvl="1"/>
            <a:r>
              <a:rPr lang="sv-SE" sz="1800" dirty="0" smtClean="0"/>
              <a:t>Extensions add functionality without modifying interfaces or implementors</a:t>
            </a:r>
          </a:p>
          <a:p>
            <a:pPr lvl="2"/>
            <a:r>
              <a:rPr lang="sv-SE" sz="1400" dirty="0" smtClean="0"/>
              <a:t>You can add an Linq operator that will work with all others without changing IEnumerable&lt;T&gt;</a:t>
            </a:r>
          </a:p>
          <a:p>
            <a:r>
              <a:rPr lang="sv-SE" sz="2200" dirty="0" smtClean="0"/>
              <a:t>LSP</a:t>
            </a:r>
          </a:p>
          <a:p>
            <a:pPr lvl="1"/>
            <a:r>
              <a:rPr lang="sv-SE" sz="1800" dirty="0" smtClean="0"/>
              <a:t>Minimal interfaces make implementation simpler and less likely to violate LSP</a:t>
            </a:r>
          </a:p>
          <a:p>
            <a:pPr lvl="2"/>
            <a:r>
              <a:rPr lang="sv-SE" sz="1400" dirty="0" smtClean="0"/>
              <a:t>Implementing IEnumerable&lt;T&gt; is trivial but the power you get for free is huge.</a:t>
            </a:r>
          </a:p>
          <a:p>
            <a:r>
              <a:rPr lang="sv-SE" sz="2200" dirty="0" smtClean="0"/>
              <a:t>ISP</a:t>
            </a:r>
          </a:p>
          <a:p>
            <a:pPr lvl="1"/>
            <a:r>
              <a:rPr lang="sv-SE" sz="1800" dirty="0" smtClean="0"/>
              <a:t>A method operating on a type is a client. </a:t>
            </a:r>
          </a:p>
          <a:p>
            <a:pPr lvl="2"/>
            <a:r>
              <a:rPr lang="sv-SE" sz="1400" dirty="0" smtClean="0"/>
              <a:t>A member is forced to depend on the fattest existing interface to a class. The private view.</a:t>
            </a:r>
          </a:p>
          <a:p>
            <a:pPr lvl="1"/>
            <a:r>
              <a:rPr lang="sv-SE" sz="1800" dirty="0" smtClean="0"/>
              <a:t>Implementors are clients</a:t>
            </a:r>
          </a:p>
          <a:p>
            <a:pPr lvl="2"/>
            <a:r>
              <a:rPr lang="sv-SE" sz="1400" dirty="0" smtClean="0"/>
              <a:t>Implementors cannot possibly need to reimplement something that can be an extension</a:t>
            </a:r>
          </a:p>
          <a:p>
            <a:r>
              <a:rPr lang="sv-SE" sz="2200" dirty="0" smtClean="0"/>
              <a:t>DIP</a:t>
            </a:r>
          </a:p>
          <a:p>
            <a:pPr lvl="1"/>
            <a:r>
              <a:rPr lang="sv-SE" sz="1800" dirty="0" smtClean="0"/>
              <a:t>Rather than depend on an abstraction members depend on implementation details.</a:t>
            </a:r>
          </a:p>
          <a:p>
            <a:pPr lvl="1"/>
            <a:endParaRPr lang="sv-SE" sz="1800" dirty="0" smtClean="0"/>
          </a:p>
          <a:p>
            <a:r>
              <a:rPr lang="sv-SE" sz="2200" dirty="0" smtClean="0"/>
              <a:t>DRY</a:t>
            </a:r>
          </a:p>
          <a:p>
            <a:pPr lvl="1"/>
            <a:r>
              <a:rPr lang="sv-SE" sz="1800" dirty="0" smtClean="0"/>
              <a:t>Members forces multiple implementors to rewrite identical logic</a:t>
            </a:r>
          </a:p>
          <a:p>
            <a:pPr lvl="2"/>
            <a:r>
              <a:rPr lang="sv-SE" sz="1400" dirty="0" smtClean="0"/>
              <a:t>Extensions enable multiple inheritance of functionality</a:t>
            </a:r>
          </a:p>
          <a:p>
            <a:pPr lvl="2"/>
            <a:r>
              <a:rPr lang="sv-SE" sz="1400" dirty="0" smtClean="0"/>
              <a:t>Duplicate methods avoided with extensions  =  (methods * implementors) -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sv-SE" dirty="0" smtClean="0"/>
              <a:t>Functional programming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3429024"/>
          </a:xfrm>
        </p:spPr>
        <p:txBody>
          <a:bodyPr>
            <a:noAutofit/>
          </a:bodyPr>
          <a:lstStyle/>
          <a:p>
            <a:r>
              <a:rPr lang="en-US" sz="2000" dirty="0" smtClean="0"/>
              <a:t>Immutability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/>
                </a:solidFill>
              </a:rPr>
              <a:t>Values never change, instead new values are created</a:t>
            </a:r>
          </a:p>
          <a:p>
            <a:r>
              <a:rPr lang="en-US" sz="2000" dirty="0" smtClean="0"/>
              <a:t>Pure Functions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/>
                </a:solidFill>
              </a:rPr>
              <a:t>Functions are dependent only on their parameters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Given identical inputs identical results are guaranteed</a:t>
            </a:r>
          </a:p>
          <a:p>
            <a:r>
              <a:rPr lang="en-US" sz="2000" dirty="0" smtClean="0"/>
              <a:t>Higher order functions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/>
                </a:solidFill>
              </a:rPr>
              <a:t>Functions that take functions as parameters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Functions that return functions</a:t>
            </a:r>
          </a:p>
          <a:p>
            <a:r>
              <a:rPr lang="en-US" sz="2000" dirty="0" smtClean="0"/>
              <a:t>Closures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/>
                </a:solidFill>
              </a:rPr>
              <a:t>In line functions that capture values in scope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Functional programming enables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smtClean="0"/>
              <a:t>Immutability</a:t>
            </a:r>
          </a:p>
          <a:p>
            <a:pPr lvl="1"/>
            <a:r>
              <a:rPr lang="sv-SE" sz="1600" dirty="0" smtClean="0"/>
              <a:t>Safe sharing of data</a:t>
            </a:r>
          </a:p>
          <a:p>
            <a:pPr lvl="1"/>
            <a:r>
              <a:rPr lang="sv-SE" sz="1600" dirty="0" smtClean="0"/>
              <a:t>Safe and simple multithreading</a:t>
            </a:r>
            <a:endParaRPr lang="sv-SE" sz="2000" dirty="0" smtClean="0"/>
          </a:p>
          <a:p>
            <a:r>
              <a:rPr lang="sv-SE" sz="2000" dirty="0" smtClean="0"/>
              <a:t>Higher order functions </a:t>
            </a:r>
          </a:p>
          <a:p>
            <a:pPr lvl="1"/>
            <a:r>
              <a:rPr lang="sv-SE" sz="1600" dirty="0" smtClean="0"/>
              <a:t>Composable algorithms</a:t>
            </a:r>
          </a:p>
          <a:p>
            <a:pPr lvl="2"/>
            <a:r>
              <a:rPr lang="sv-SE" sz="1200" dirty="0" smtClean="0"/>
              <a:t>Clean separation of algorithmic concerns (SRP,OCP)</a:t>
            </a:r>
            <a:endParaRPr lang="sv-SE" sz="2000" dirty="0" smtClean="0"/>
          </a:p>
          <a:p>
            <a:endParaRPr lang="sv-SE" sz="2000" dirty="0" smtClean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Generic programming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sv-SE" dirty="0" smtClean="0"/>
              <a:t>Meta abstractions instantiated by supplying a type parameter</a:t>
            </a:r>
            <a:endParaRPr lang="sv-SE" dirty="0" smtClean="0"/>
          </a:p>
          <a:p>
            <a:pPr>
              <a:buNone/>
            </a:pPr>
            <a:r>
              <a:rPr lang="sv-SE" dirty="0" smtClean="0"/>
              <a:t>Methods	</a:t>
            </a:r>
          </a:p>
          <a:p>
            <a:pPr lvl="1">
              <a:buNone/>
            </a:pPr>
            <a:r>
              <a:rPr lang="sv-SE" sz="1800" dirty="0" smtClean="0">
                <a:solidFill>
                  <a:srgbClr val="0000FF"/>
                </a:solidFill>
              </a:rPr>
              <a:t>public static </a:t>
            </a:r>
            <a:r>
              <a:rPr lang="sv-SE" sz="1800" dirty="0" smtClean="0">
                <a:solidFill>
                  <a:srgbClr val="2B91AF"/>
                </a:solidFill>
              </a:rPr>
              <a:t>IEnumerable&lt;T&gt; Where&lt;T&gt;(IEnumerable&lt;T&gt; me,.....)</a:t>
            </a:r>
          </a:p>
          <a:p>
            <a:pPr lvl="1">
              <a:buNone/>
            </a:pPr>
            <a:r>
              <a:rPr lang="sv-SE" sz="1800" dirty="0" smtClean="0">
                <a:solidFill>
                  <a:srgbClr val="2B91AF"/>
                </a:solidFill>
              </a:rPr>
              <a:t>{</a:t>
            </a:r>
          </a:p>
          <a:p>
            <a:pPr lvl="1">
              <a:buNone/>
            </a:pPr>
            <a:r>
              <a:rPr lang="sv-SE" sz="1800" dirty="0" smtClean="0">
                <a:solidFill>
                  <a:srgbClr val="2B91AF"/>
                </a:solidFill>
              </a:rPr>
              <a:t>	...</a:t>
            </a:r>
          </a:p>
          <a:p>
            <a:pPr lvl="1">
              <a:buNone/>
            </a:pPr>
            <a:r>
              <a:rPr lang="sv-SE" sz="1800" dirty="0" smtClean="0">
                <a:solidFill>
                  <a:srgbClr val="2B91AF"/>
                </a:solidFill>
              </a:rPr>
              <a:t>}</a:t>
            </a:r>
            <a:endParaRPr lang="sv-SE" sz="1800" dirty="0" smtClean="0"/>
          </a:p>
          <a:p>
            <a:pPr>
              <a:buNone/>
            </a:pPr>
            <a:r>
              <a:rPr lang="sv-SE" dirty="0" smtClean="0"/>
              <a:t>Datastructures</a:t>
            </a:r>
          </a:p>
          <a:p>
            <a:pPr lvl="1">
              <a:buNone/>
            </a:pPr>
            <a:r>
              <a:rPr lang="sv-SE" sz="1800" dirty="0" smtClean="0">
                <a:solidFill>
                  <a:srgbClr val="0000FF"/>
                </a:solidFill>
              </a:rPr>
              <a:t>interface </a:t>
            </a:r>
            <a:r>
              <a:rPr lang="sv-SE" sz="1800" dirty="0" smtClean="0">
                <a:solidFill>
                  <a:srgbClr val="2B91AF"/>
                </a:solidFill>
              </a:rPr>
              <a:t>IHierarchy&lt;T&gt; </a:t>
            </a:r>
            <a:r>
              <a:rPr lang="sv-SE" sz="1800" dirty="0" smtClean="0">
                <a:solidFill>
                  <a:srgbClr val="0000FF"/>
                </a:solidFill>
              </a:rPr>
              <a:t>where T : </a:t>
            </a:r>
            <a:r>
              <a:rPr lang="sv-SE" sz="1800" dirty="0" smtClean="0">
                <a:solidFill>
                  <a:srgbClr val="2B91AF"/>
                </a:solidFill>
              </a:rPr>
              <a:t>IHierarchy&lt;T&gt;</a:t>
            </a:r>
          </a:p>
          <a:p>
            <a:pPr lvl="1">
              <a:buNone/>
            </a:pPr>
            <a:r>
              <a:rPr lang="sv-SE" sz="1800" dirty="0" smtClean="0">
                <a:solidFill>
                  <a:srgbClr val="2B91AF"/>
                </a:solidFill>
              </a:rPr>
              <a:t>{</a:t>
            </a:r>
          </a:p>
          <a:p>
            <a:pPr lvl="1">
              <a:buNone/>
            </a:pPr>
            <a:r>
              <a:rPr lang="sv-SE" sz="1800" dirty="0" smtClean="0">
                <a:solidFill>
                  <a:srgbClr val="2B91AF"/>
                </a:solidFill>
              </a:rPr>
              <a:t>        IEnumerable&lt;T&gt; Children { </a:t>
            </a:r>
            <a:r>
              <a:rPr lang="sv-SE" sz="1800" dirty="0" smtClean="0">
                <a:solidFill>
                  <a:srgbClr val="0000FF"/>
                </a:solidFill>
              </a:rPr>
              <a:t>get; }</a:t>
            </a:r>
          </a:p>
          <a:p>
            <a:pPr lvl="1">
              <a:buNone/>
            </a:pPr>
            <a:r>
              <a:rPr lang="sv-SE" sz="1800" dirty="0" smtClean="0">
                <a:solidFill>
                  <a:srgbClr val="0000FF"/>
                </a:solidFill>
              </a:rPr>
              <a:t>}</a:t>
            </a:r>
            <a:endParaRPr lang="sv-SE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So how is that relevant to C# coders?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IEnumerable&lt;T&gt; and IQueryable&lt;T&gt; are </a:t>
            </a:r>
            <a:r>
              <a:rPr lang="en-US" sz="2000" i="1" dirty="0" smtClean="0">
                <a:solidFill>
                  <a:schemeClr val="tx2"/>
                </a:solidFill>
              </a:rPr>
              <a:t>immutable</a:t>
            </a:r>
            <a:r>
              <a:rPr lang="en-US" sz="2000" dirty="0" smtClean="0"/>
              <a:t> </a:t>
            </a:r>
            <a:r>
              <a:rPr lang="en-US" sz="2000" dirty="0" smtClean="0"/>
              <a:t>interfaces</a:t>
            </a:r>
          </a:p>
          <a:p>
            <a:r>
              <a:rPr lang="en-US" sz="2000" dirty="0" smtClean="0"/>
              <a:t>IEnumerable&lt;T&gt; and IQueryable&lt;T&gt; are </a:t>
            </a:r>
            <a:r>
              <a:rPr lang="en-US" sz="2000" i="1" dirty="0" smtClean="0">
                <a:solidFill>
                  <a:schemeClr val="tx2"/>
                </a:solidFill>
              </a:rPr>
              <a:t>generic</a:t>
            </a:r>
            <a:r>
              <a:rPr lang="en-US" sz="2000" dirty="0" smtClean="0"/>
              <a:t> </a:t>
            </a:r>
            <a:r>
              <a:rPr lang="en-US" sz="2000" dirty="0" smtClean="0"/>
              <a:t>interfaces</a:t>
            </a:r>
            <a:endParaRPr lang="en-US" sz="2000" dirty="0" smtClean="0"/>
          </a:p>
          <a:p>
            <a:r>
              <a:rPr lang="en-US" sz="2000" dirty="0" smtClean="0"/>
              <a:t>Linq </a:t>
            </a:r>
            <a:r>
              <a:rPr lang="en-US" sz="2000" dirty="0" smtClean="0"/>
              <a:t>operators are </a:t>
            </a:r>
            <a:r>
              <a:rPr lang="en-US" sz="2000" i="1" dirty="0" smtClean="0">
                <a:solidFill>
                  <a:schemeClr val="tx2"/>
                </a:solidFill>
              </a:rPr>
              <a:t>pure functions</a:t>
            </a:r>
          </a:p>
          <a:p>
            <a:r>
              <a:rPr lang="en-US" sz="2000" dirty="0" smtClean="0"/>
              <a:t>Many Linq operators are </a:t>
            </a:r>
            <a:r>
              <a:rPr lang="en-US" sz="2000" i="1" dirty="0" smtClean="0">
                <a:solidFill>
                  <a:schemeClr val="tx2"/>
                </a:solidFill>
              </a:rPr>
              <a:t>higher order </a:t>
            </a:r>
            <a:r>
              <a:rPr lang="en-US" sz="2000" i="1" dirty="0" smtClean="0">
                <a:solidFill>
                  <a:schemeClr val="tx2"/>
                </a:solidFill>
              </a:rPr>
              <a:t>functions</a:t>
            </a:r>
          </a:p>
          <a:p>
            <a:r>
              <a:rPr lang="en-US" sz="2000" dirty="0" smtClean="0"/>
              <a:t>Many Linq operators are </a:t>
            </a:r>
            <a:r>
              <a:rPr lang="en-US" sz="2000" i="1" dirty="0" smtClean="0">
                <a:solidFill>
                  <a:schemeClr val="tx2"/>
                </a:solidFill>
              </a:rPr>
              <a:t>generic functions</a:t>
            </a:r>
            <a:endParaRPr lang="en-US" sz="2000" i="1" dirty="0" smtClean="0">
              <a:solidFill>
                <a:schemeClr val="tx2"/>
              </a:solidFill>
            </a:endParaRPr>
          </a:p>
          <a:p>
            <a:r>
              <a:rPr lang="en-US" sz="2000" dirty="0" smtClean="0"/>
              <a:t>Lambdas are </a:t>
            </a:r>
            <a:r>
              <a:rPr lang="en-US" sz="2000" i="1" dirty="0" smtClean="0">
                <a:solidFill>
                  <a:schemeClr val="tx2"/>
                </a:solidFill>
              </a:rPr>
              <a:t>closures</a:t>
            </a:r>
          </a:p>
          <a:p>
            <a:r>
              <a:rPr lang="en-US" sz="2000" i="1" dirty="0" smtClean="0"/>
              <a:t>Comprehension syntax is syntactic sugar on functional programming</a:t>
            </a:r>
            <a:endParaRPr lang="en-US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could write 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Linq is NOT a new language feature</a:t>
            </a:r>
            <a:br>
              <a:rPr lang="en-US" sz="2000" dirty="0" smtClean="0"/>
            </a:br>
            <a:r>
              <a:rPr lang="en-US" sz="2000" dirty="0" smtClean="0"/>
              <a:t>Linq is a library written on top of new language features</a:t>
            </a:r>
          </a:p>
          <a:p>
            <a:r>
              <a:rPr lang="en-US" sz="2000" dirty="0" smtClean="0"/>
              <a:t>These language features are available to all C# developers</a:t>
            </a:r>
          </a:p>
          <a:p>
            <a:r>
              <a:rPr lang="en-US" sz="2000" dirty="0" smtClean="0"/>
              <a:t>There’s more than one Linq implementation</a:t>
            </a:r>
            <a:br>
              <a:rPr lang="en-US" sz="2000" dirty="0" smtClean="0"/>
            </a:br>
            <a:r>
              <a:rPr lang="en-US" sz="2000" dirty="0" smtClean="0"/>
              <a:t>(Linqbridge for targeting .Net 2.0)</a:t>
            </a:r>
          </a:p>
          <a:p>
            <a:r>
              <a:rPr lang="en-US" sz="2000" dirty="0" smtClean="0"/>
              <a:t>There’s more than one Linq styled library</a:t>
            </a:r>
            <a:br>
              <a:rPr lang="en-US" sz="2000" dirty="0" smtClean="0"/>
            </a:br>
            <a:r>
              <a:rPr lang="en-US" sz="2000" dirty="0" smtClean="0"/>
              <a:t>(Reactive Extensions)</a:t>
            </a:r>
          </a:p>
          <a:p>
            <a:endParaRPr lang="en-US" sz="20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Language features enabling Linq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smtClean="0"/>
              <a:t>Class and collection initializer expressions</a:t>
            </a:r>
            <a:br>
              <a:rPr lang="sv-SE" sz="2000" dirty="0" smtClean="0"/>
            </a:br>
            <a:r>
              <a:rPr lang="fr-FR" sz="1200" dirty="0" smtClean="0">
                <a:solidFill>
                  <a:srgbClr val="2B91AF"/>
                </a:solidFill>
              </a:rPr>
              <a:t>Person </a:t>
            </a:r>
            <a:r>
              <a:rPr lang="en-US" sz="1200" dirty="0" smtClean="0">
                <a:solidFill>
                  <a:srgbClr val="2B91AF"/>
                </a:solidFill>
              </a:rPr>
              <a:t>magnus</a:t>
            </a:r>
            <a:r>
              <a:rPr lang="fr-FR" sz="1200" dirty="0" smtClean="0">
                <a:solidFill>
                  <a:srgbClr val="2B91AF"/>
                </a:solidFill>
              </a:rPr>
              <a:t> = </a:t>
            </a:r>
            <a:r>
              <a:rPr lang="fr-FR" sz="1200" dirty="0" smtClean="0">
                <a:solidFill>
                  <a:srgbClr val="0000FF"/>
                </a:solidFill>
              </a:rPr>
              <a:t>new </a:t>
            </a:r>
            <a:r>
              <a:rPr lang="fr-FR" sz="1200" dirty="0" smtClean="0">
                <a:solidFill>
                  <a:srgbClr val="2B91AF"/>
                </a:solidFill>
              </a:rPr>
              <a:t>Person {Name = </a:t>
            </a:r>
            <a:r>
              <a:rPr lang="fr-FR" sz="1200" dirty="0" smtClean="0">
                <a:solidFill>
                  <a:srgbClr val="A31515"/>
                </a:solidFill>
              </a:rPr>
              <a:t>"Magnus Lidbom"};</a:t>
            </a:r>
            <a:br>
              <a:rPr lang="fr-FR" sz="1200" dirty="0" smtClean="0">
                <a:solidFill>
                  <a:srgbClr val="A31515"/>
                </a:solidFill>
              </a:rPr>
            </a:br>
            <a:r>
              <a:rPr lang="en-US" sz="1200" dirty="0" smtClean="0">
                <a:solidFill>
                  <a:srgbClr val="2B91AF"/>
                </a:solidFill>
              </a:rPr>
              <a:t>IEnumerable&lt;</a:t>
            </a:r>
            <a:r>
              <a:rPr lang="en-US" sz="1200" dirty="0" smtClean="0">
                <a:solidFill>
                  <a:srgbClr val="0000FF"/>
                </a:solidFill>
              </a:rPr>
              <a:t>string&gt; names = new string[] {</a:t>
            </a:r>
            <a:r>
              <a:rPr lang="en-US" sz="1200" dirty="0" smtClean="0">
                <a:solidFill>
                  <a:srgbClr val="A31515"/>
                </a:solidFill>
              </a:rPr>
              <a:t>"Calle", "Oscar"};</a:t>
            </a:r>
            <a:endParaRPr lang="sv-SE" sz="1200" dirty="0" smtClean="0"/>
          </a:p>
          <a:p>
            <a:r>
              <a:rPr lang="sv-SE" sz="2000" dirty="0" smtClean="0"/>
              <a:t>Extension methods</a:t>
            </a:r>
            <a:br>
              <a:rPr lang="sv-SE" sz="2000" dirty="0" smtClean="0"/>
            </a:br>
            <a:r>
              <a:rPr lang="sv-SE" sz="1400" dirty="0" smtClean="0">
                <a:solidFill>
                  <a:srgbClr val="0000FF"/>
                </a:solidFill>
              </a:rPr>
              <a:t>string first = names.First();</a:t>
            </a:r>
            <a:endParaRPr lang="sv-SE" sz="1400" dirty="0" smtClean="0"/>
          </a:p>
          <a:p>
            <a:r>
              <a:rPr lang="sv-SE" sz="2000" dirty="0" smtClean="0"/>
              <a:t>Type inference and the var keyword</a:t>
            </a:r>
            <a:br>
              <a:rPr lang="sv-SE" sz="2000" dirty="0" smtClean="0"/>
            </a:br>
            <a:r>
              <a:rPr lang="sv-SE" sz="1200" dirty="0" smtClean="0">
                <a:solidFill>
                  <a:srgbClr val="0000FF"/>
                </a:solidFill>
              </a:rPr>
              <a:t>var alsoNames = names;</a:t>
            </a:r>
            <a:endParaRPr lang="sv-SE" sz="1200" dirty="0" smtClean="0"/>
          </a:p>
          <a:p>
            <a:r>
              <a:rPr lang="sv-SE" sz="2000" dirty="0" smtClean="0"/>
              <a:t>Anonymous types</a:t>
            </a:r>
            <a:br>
              <a:rPr lang="sv-SE" sz="2000" dirty="0" smtClean="0"/>
            </a:br>
            <a:r>
              <a:rPr lang="en-US" sz="1200" dirty="0" smtClean="0">
                <a:solidFill>
                  <a:srgbClr val="0000FF"/>
                </a:solidFill>
              </a:rPr>
              <a:t>var address = new {Street = </a:t>
            </a:r>
            <a:r>
              <a:rPr lang="en-US" sz="1200" dirty="0" smtClean="0">
                <a:solidFill>
                  <a:srgbClr val="A31515"/>
                </a:solidFill>
              </a:rPr>
              <a:t>"AStreet", Zip = "111111"};</a:t>
            </a:r>
            <a:endParaRPr lang="sv-SE" sz="1200" dirty="0" smtClean="0"/>
          </a:p>
          <a:p>
            <a:r>
              <a:rPr lang="sv-SE" sz="2000" dirty="0" smtClean="0"/>
              <a:t>Lamda expressions</a:t>
            </a:r>
            <a:br>
              <a:rPr lang="sv-SE" sz="2000" dirty="0" smtClean="0"/>
            </a:br>
            <a:r>
              <a:rPr lang="sv-SE" sz="1200" dirty="0" smtClean="0">
                <a:solidFill>
                  <a:srgbClr val="0000FF"/>
                </a:solidFill>
              </a:rPr>
              <a:t>var upperCaseNames = names.Select(name =&gt; name.ToUpper());</a:t>
            </a:r>
          </a:p>
          <a:p>
            <a:r>
              <a:rPr lang="sv-SE" sz="2000" dirty="0" smtClean="0"/>
              <a:t>Expression&lt;T&gt;</a:t>
            </a:r>
            <a:br>
              <a:rPr lang="sv-SE" sz="2000" dirty="0" smtClean="0"/>
            </a:br>
            <a:r>
              <a:rPr lang="en-US" sz="1200" dirty="0" smtClean="0">
                <a:solidFill>
                  <a:srgbClr val="2B91AF"/>
                </a:solidFill>
              </a:rPr>
              <a:t>Expression&lt;Func&lt;</a:t>
            </a:r>
            <a:r>
              <a:rPr lang="en-US" sz="1200" dirty="0" smtClean="0">
                <a:solidFill>
                  <a:srgbClr val="0000FF"/>
                </a:solidFill>
              </a:rPr>
              <a:t>string, bool&gt;&gt; isUpperCased = test =&gt; test == test.ToUpper();</a:t>
            </a:r>
            <a:endParaRPr lang="sv-SE" sz="1200" dirty="0" smtClean="0"/>
          </a:p>
          <a:p>
            <a:r>
              <a:rPr lang="sv-SE" sz="2000" dirty="0" smtClean="0"/>
              <a:t>Comprehension syntax</a:t>
            </a:r>
            <a:br>
              <a:rPr lang="sv-SE" sz="2000" dirty="0" smtClean="0"/>
            </a:br>
            <a:r>
              <a:rPr lang="en-US" sz="1200" dirty="0" smtClean="0">
                <a:solidFill>
                  <a:srgbClr val="0000FF"/>
                </a:solidFill>
              </a:rPr>
              <a:t>var lowerCaseNames =  from name in names</a:t>
            </a:r>
            <a:br>
              <a:rPr lang="en-US" sz="1200" dirty="0" smtClean="0">
                <a:solidFill>
                  <a:srgbClr val="0000FF"/>
                </a:solidFill>
              </a:rPr>
            </a:br>
            <a:r>
              <a:rPr lang="en-US" sz="1200" dirty="0" smtClean="0">
                <a:solidFill>
                  <a:srgbClr val="0000FF"/>
                </a:solidFill>
              </a:rPr>
              <a:t>		sele</a:t>
            </a:r>
            <a:r>
              <a:rPr lang="sv-SE" sz="1200" dirty="0" smtClean="0">
                <a:solidFill>
                  <a:srgbClr val="0000FF"/>
                </a:solidFill>
              </a:rPr>
              <a:t>ct name.ToLower();</a:t>
            </a:r>
            <a:endParaRPr lang="sv-SE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SOLID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v-SE" dirty="0" smtClean="0"/>
              <a:t>The </a:t>
            </a:r>
            <a:r>
              <a:rPr lang="sv-SE" u="sng" dirty="0" smtClean="0"/>
              <a:t>S</a:t>
            </a:r>
            <a:r>
              <a:rPr lang="sv-SE" dirty="0" smtClean="0"/>
              <a:t>ingle Responsibility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Software entities* should have only one reason to change</a:t>
            </a:r>
            <a:r>
              <a:rPr lang="sv-SE" dirty="0" smtClean="0">
                <a:solidFill>
                  <a:srgbClr val="0070C0"/>
                </a:solidFill>
              </a:rPr>
              <a:t/>
            </a:r>
            <a:br>
              <a:rPr lang="sv-SE" dirty="0" smtClean="0">
                <a:solidFill>
                  <a:srgbClr val="0070C0"/>
                </a:solidFill>
              </a:rPr>
            </a:br>
            <a:r>
              <a:rPr lang="sv-SE" sz="2600" dirty="0" smtClean="0">
                <a:solidFill>
                  <a:schemeClr val="tx2"/>
                </a:solidFill>
              </a:rPr>
              <a:t>*</a:t>
            </a:r>
            <a:r>
              <a:rPr lang="sv-SE" sz="2200" dirty="0" smtClean="0">
                <a:solidFill>
                  <a:schemeClr val="tx2"/>
                </a:solidFill>
              </a:rPr>
              <a:t>classes, interfaces, functions, etc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O</a:t>
            </a:r>
            <a:r>
              <a:rPr lang="sv-SE" dirty="0" smtClean="0"/>
              <a:t>pen Closed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Software entities should be open for extension but closed for modification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L</a:t>
            </a:r>
            <a:r>
              <a:rPr lang="sv-SE" dirty="0" smtClean="0"/>
              <a:t>iskov Substitution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Derived classes must be substitutable for their base classes/interfaces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I</a:t>
            </a:r>
            <a:r>
              <a:rPr lang="sv-SE" dirty="0" smtClean="0"/>
              <a:t>nterface Segregation Principle</a:t>
            </a:r>
            <a:r>
              <a:rPr lang="sv-SE" dirty="0" smtClean="0">
                <a:solidFill>
                  <a:schemeClr val="tx2"/>
                </a:solidFill>
              </a:rPr>
              <a:t/>
            </a:r>
            <a:br>
              <a:rPr lang="sv-SE" dirty="0" smtClean="0">
                <a:solidFill>
                  <a:schemeClr val="tx2"/>
                </a:solidFill>
              </a:rPr>
            </a:br>
            <a:r>
              <a:rPr lang="sv-SE" dirty="0" smtClean="0">
                <a:solidFill>
                  <a:schemeClr val="tx2"/>
                </a:solidFill>
              </a:rPr>
              <a:t>Clients should not be forced to depend on methods they do not use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D</a:t>
            </a:r>
            <a:r>
              <a:rPr lang="sv-SE" dirty="0" smtClean="0"/>
              <a:t>ependency Inversion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High level modules should not depend on low level modules. Both should depend on abstractions.</a:t>
            </a:r>
            <a:br>
              <a:rPr lang="sv-SE" dirty="0" smtClean="0">
                <a:solidFill>
                  <a:schemeClr val="tx2"/>
                </a:solidFill>
              </a:rPr>
            </a:br>
            <a:r>
              <a:rPr lang="sv-SE" dirty="0" smtClean="0">
                <a:solidFill>
                  <a:schemeClr val="tx2"/>
                </a:solidFill>
              </a:rPr>
              <a:t>Abstractions should not depend on details. Details should depend on abstractions</a:t>
            </a:r>
            <a:endParaRPr lang="sv-SE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Composability, OO, FP, Generics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dirty="0" smtClean="0"/>
              <a:t>Composability</a:t>
            </a:r>
          </a:p>
          <a:p>
            <a:pPr lvl="1"/>
            <a:r>
              <a:rPr lang="sv-SE" dirty="0" smtClean="0"/>
              <a:t>The ability for software entities to be easily reused without violating the SOLID principles.</a:t>
            </a:r>
          </a:p>
          <a:p>
            <a:r>
              <a:rPr lang="sv-SE" dirty="0" smtClean="0"/>
              <a:t>Object oriented programming</a:t>
            </a:r>
          </a:p>
          <a:p>
            <a:pPr lvl="1"/>
            <a:r>
              <a:rPr lang="sv-SE" dirty="0" smtClean="0"/>
              <a:t>Composable datastructures</a:t>
            </a:r>
          </a:p>
          <a:p>
            <a:r>
              <a:rPr lang="sv-SE" dirty="0" smtClean="0"/>
              <a:t>Functional programming</a:t>
            </a:r>
          </a:p>
          <a:p>
            <a:pPr lvl="1"/>
            <a:r>
              <a:rPr lang="sv-SE" dirty="0" smtClean="0"/>
              <a:t>Composable algorithms</a:t>
            </a:r>
          </a:p>
          <a:p>
            <a:r>
              <a:rPr lang="sv-SE" dirty="0" smtClean="0"/>
              <a:t>Generic programming</a:t>
            </a:r>
          </a:p>
          <a:p>
            <a:pPr lvl="1"/>
            <a:r>
              <a:rPr lang="sv-SE" dirty="0" smtClean="0"/>
              <a:t>Enables SOLID FP and OO abstractions even when needing more concrete types than the abstraction knows about.</a:t>
            </a:r>
          </a:p>
          <a:p>
            <a:r>
              <a:rPr lang="sv-SE" dirty="0" smtClean="0"/>
              <a:t>SOLID without contortionism requires </a:t>
            </a:r>
            <a:r>
              <a:rPr lang="en-US" dirty="0" smtClean="0"/>
              <a:t>all three</a:t>
            </a:r>
            <a:r>
              <a:rPr lang="sv-SE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4738</TotalTime>
  <Words>218</Words>
  <Application>Microsoft Office PowerPoint</Application>
  <PresentationFormat>On-screen Show (4:3)</PresentationFormat>
  <Paragraphs>88</Paragraphs>
  <Slides>11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C# 3.0 SOLID and the functional revolution </vt:lpstr>
      <vt:lpstr>Functional programming</vt:lpstr>
      <vt:lpstr>Functional programming enables</vt:lpstr>
      <vt:lpstr>Generic programming</vt:lpstr>
      <vt:lpstr>So how is that relevant to C# coders?</vt:lpstr>
      <vt:lpstr>YOU could write Linq</vt:lpstr>
      <vt:lpstr>Language features enabling Linq</vt:lpstr>
      <vt:lpstr>SOLID</vt:lpstr>
      <vt:lpstr>Composability, OO, FP, Generics</vt:lpstr>
      <vt:lpstr>Lets look at some code</vt:lpstr>
      <vt:lpstr>Principles &amp; extension vs member (context: Given a method that could be a member of an interface or an extension of the interface)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C#3</dc:title>
  <dc:creator>Magnus Lidbom</dc:creator>
  <cp:lastModifiedBy>Magnus Lidbom</cp:lastModifiedBy>
  <cp:revision>346</cp:revision>
  <dcterms:created xsi:type="dcterms:W3CDTF">2010-01-11T20:39:25Z</dcterms:created>
  <dcterms:modified xsi:type="dcterms:W3CDTF">2010-01-26T12:21:58Z</dcterms:modified>
</cp:coreProperties>
</file>