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86" r:id="rId4"/>
    <p:sldId id="281" r:id="rId5"/>
    <p:sldId id="282" r:id="rId6"/>
    <p:sldId id="264" r:id="rId7"/>
    <p:sldId id="257" r:id="rId8"/>
    <p:sldId id="267" r:id="rId9"/>
    <p:sldId id="274" r:id="rId10"/>
    <p:sldId id="275" r:id="rId11"/>
    <p:sldId id="272" r:id="rId12"/>
    <p:sldId id="273" r:id="rId13"/>
    <p:sldId id="276" r:id="rId14"/>
    <p:sldId id="285" r:id="rId15"/>
    <p:sldId id="260" r:id="rId16"/>
    <p:sldId id="284" r:id="rId17"/>
    <p:sldId id="277" r:id="rId18"/>
    <p:sldId id="278" r:id="rId19"/>
    <p:sldId id="265" r:id="rId2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32" d="100"/>
          <a:sy n="132" d="100"/>
        </p:scale>
        <p:origin x="-10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compatLnSpc="0"/>
          <a:lstStyle/>
          <a:p>
            <a:pPr hangingPunct="0">
              <a:defRPr sz="1400"/>
            </a:pPr>
            <a:endParaRPr lang="sv-SE" sz="1200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compatLnSpc="0"/>
          <a:lstStyle/>
          <a:p>
            <a:pPr algn="r" hangingPunct="0">
              <a:defRPr sz="1400"/>
            </a:pPr>
            <a:fld id="{47953921-3E76-46C7-BB5F-7086A4643A66}" type="datetimeFigureOut">
              <a:rPr/>
              <a:t>2010-05-22</a:t>
            </a:fld>
            <a:endParaRPr lang="sv-SE" sz="1200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anchor="b" compatLnSpc="0"/>
          <a:lstStyle/>
          <a:p>
            <a:pPr hangingPunct="0">
              <a:defRPr sz="1400"/>
            </a:pPr>
            <a:endParaRPr lang="sv-SE" sz="1200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anchor="b" compatLnSpc="0"/>
          <a:lstStyle/>
          <a:p>
            <a:pPr algn="r" hangingPunct="0">
              <a:defRPr sz="1400"/>
            </a:pPr>
            <a:fld id="{563F8ADD-CD8D-4B63-854C-865DBA526D69}" type="slidenum">
              <a:rPr/>
              <a:t>‹#›</a:t>
            </a:fld>
            <a:endParaRPr lang="sv-SE" sz="1200" dirty="0"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78274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sv-S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sv-SE" dirty="0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9C1E66A-C202-428D-BD72-ED7A8BF8F310}" type="datetimeFigureOut">
              <a:rPr/>
              <a:t>2010-05-22</a:t>
            </a:fld>
            <a:endParaRPr lang="sv-SE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sv-SE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AB66882-3A4A-4CA8-BB53-BC3D5F529557}" type="slidenum">
              <a:r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496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sv-SE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4204440"/>
          </a:xfrm>
        </p:spPr>
        <p:txBody>
          <a:bodyPr wrap="square" lIns="90000" tIns="45000" rIns="90000" bIns="45000"/>
          <a:lstStyle/>
          <a:p>
            <a:endParaRPr lang="sv-SE" dirty="0"/>
          </a:p>
        </p:txBody>
      </p:sp>
      <p:sp>
        <p:nvSpPr>
          <p:cNvPr id="3" name="TextShape 2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1560366-4DB8-4A30-91BF-01D38FEF5A39}" type="slidenum">
              <a:rPr/>
              <a:t>1</a:t>
            </a:fld>
            <a:endParaRPr lang="sv-SE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+mn-lt" pitchFamily="18"/>
              <a:ea typeface="+mn-ea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08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956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033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46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34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00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4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838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636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30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99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869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65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716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194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294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211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58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60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517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2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4"/>
          <p:cNvSpPr/>
          <p:nvPr/>
        </p:nvSpPr>
        <p:spPr>
          <a:xfrm>
            <a:off x="3124079" y="6356520"/>
            <a:ext cx="2894759" cy="36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1800" b="0" i="0" u="none" strike="noStrike" kern="120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sv-S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sv-SE" sz="2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sv-SE" sz="2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sv-SE" sz="4400" b="0" i="0" u="none" strike="noStrike" kern="1200" spc="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sv-SE" sz="3200" b="0" i="0" u="none" strike="noStrike" kern="1200" spc="0">
          <a:ln>
            <a:noFill/>
          </a:ln>
          <a:latin typeface="Arial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4"/>
          <p:cNvSpPr/>
          <p:nvPr/>
        </p:nvSpPr>
        <p:spPr>
          <a:xfrm>
            <a:off x="3124079" y="6356520"/>
            <a:ext cx="2894759" cy="36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1800" b="0" i="0" u="none" strike="noStrike" kern="120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sv-S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sv-SE" sz="2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sv-SE" sz="2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sv-SE" sz="4400" b="0" i="0" u="none" strike="noStrike" kern="1200" spc="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sv-SE" sz="3200" b="0" i="0" u="none" strike="noStrike" kern="1200" spc="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685799" y="2130480"/>
            <a:ext cx="7771679" cy="2771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algn="ctr" hangingPunct="0"/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Introduction </a:t>
            </a:r>
            <a:r>
              <a:rPr lang="en-US" sz="4400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to F</a:t>
            </a:r>
            <a:r>
              <a:rPr lang="en-US" sz="4400" dirty="0" smtClean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#</a:t>
            </a:r>
          </a:p>
          <a:p>
            <a:pPr algn="ctr" hangingPunct="0"/>
            <a:r>
              <a:rPr lang="en-US" sz="4400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&amp;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</a:t>
            </a:r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unctional Programming</a:t>
            </a:r>
            <a:endParaRPr lang="en-US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Imperative Threading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specified algorithms</a:t>
            </a:r>
          </a:p>
          <a:p>
            <a:pPr lvl="1"/>
            <a:r>
              <a:rPr lang="en-US" dirty="0" smtClean="0"/>
              <a:t>Can only be threaded by rewrite</a:t>
            </a:r>
          </a:p>
          <a:p>
            <a:r>
              <a:rPr lang="en-US" dirty="0" smtClean="0"/>
              <a:t>Shared mutable data</a:t>
            </a:r>
          </a:p>
          <a:p>
            <a:pPr lvl="1"/>
            <a:r>
              <a:rPr lang="en-US" dirty="0" smtClean="0"/>
              <a:t>Requires locking</a:t>
            </a:r>
          </a:p>
          <a:p>
            <a:pPr lvl="2"/>
            <a:r>
              <a:rPr lang="en-US" dirty="0" smtClean="0"/>
              <a:t>Unmanageable complexity</a:t>
            </a:r>
          </a:p>
          <a:p>
            <a:pPr lvl="3"/>
            <a:r>
              <a:rPr lang="en-US" dirty="0" smtClean="0"/>
              <a:t>Deadlocks</a:t>
            </a:r>
          </a:p>
          <a:p>
            <a:pPr lvl="3"/>
            <a:r>
              <a:rPr lang="en-US" dirty="0" smtClean="0"/>
              <a:t>Race conditions</a:t>
            </a:r>
          </a:p>
          <a:p>
            <a:pPr lvl="3"/>
            <a:r>
              <a:rPr lang="en-US" dirty="0" smtClean="0"/>
              <a:t>Non deterministic behavior</a:t>
            </a:r>
          </a:p>
        </p:txBody>
      </p:sp>
    </p:spTree>
    <p:extLst>
      <p:ext uri="{BB962C8B-B14F-4D97-AF65-F5344CB8AC3E}">
        <p14:creationId xmlns:p14="http://schemas.microsoft.com/office/powerpoint/2010/main" val="94448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Functional threading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520"/>
            <a:ext cx="8229240" cy="4992832"/>
          </a:xfrm>
        </p:spPr>
        <p:txBody>
          <a:bodyPr/>
          <a:lstStyle/>
          <a:p>
            <a:r>
              <a:rPr lang="en-US" dirty="0" smtClean="0"/>
              <a:t>Partially specified algorithms</a:t>
            </a:r>
          </a:p>
          <a:p>
            <a:pPr lvl="1"/>
            <a:r>
              <a:rPr lang="en-US" dirty="0" smtClean="0"/>
              <a:t>Libraries are free to change to multithreaded implementations.</a:t>
            </a:r>
          </a:p>
          <a:p>
            <a:pPr lvl="1"/>
            <a:r>
              <a:rPr lang="en-US" dirty="0" smtClean="0"/>
              <a:t>Compiler can add threading where provably safe</a:t>
            </a:r>
          </a:p>
          <a:p>
            <a:r>
              <a:rPr lang="en-US" dirty="0" smtClean="0"/>
              <a:t>Shared data is immutable</a:t>
            </a:r>
          </a:p>
          <a:p>
            <a:pPr lvl="1"/>
            <a:r>
              <a:rPr lang="en-US" dirty="0" smtClean="0"/>
              <a:t>No need for locks</a:t>
            </a:r>
          </a:p>
          <a:p>
            <a:pPr lvl="1"/>
            <a:r>
              <a:rPr lang="en-US" dirty="0" smtClean="0"/>
              <a:t>No race condition</a:t>
            </a:r>
          </a:p>
          <a:p>
            <a:pPr lvl="1"/>
            <a:r>
              <a:rPr lang="en-US" dirty="0" smtClean="0"/>
              <a:t>Deterministic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8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 txBox="1">
            <a:spLocks/>
          </p:cNvSpPr>
          <p:nvPr/>
        </p:nvSpPr>
        <p:spPr>
          <a:xfrm>
            <a:off x="107504" y="199231"/>
            <a:ext cx="4104456" cy="2725713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sv-SE" sz="3200" b="0" i="0" u="none" strike="noStrike" kern="1200" spc="0">
                <a:ln>
                  <a:noFill/>
                </a:ln>
                <a:latin typeface="Arial" pitchFamily="18"/>
              </a:defRPr>
            </a:lvl1pPr>
          </a:lstStyle>
          <a:p>
            <a:pPr marL="108000"/>
            <a:r>
              <a:rPr lang="en-US" sz="2400" dirty="0" smtClean="0"/>
              <a:t>for </a:t>
            </a:r>
            <a:r>
              <a:rPr lang="en-US" sz="2400" dirty="0" err="1" smtClean="0"/>
              <a:t>emp</a:t>
            </a:r>
            <a:r>
              <a:rPr lang="en-US" sz="2400" dirty="0" smtClean="0"/>
              <a:t> in employees</a:t>
            </a:r>
          </a:p>
          <a:p>
            <a:pPr marL="108000"/>
            <a:r>
              <a:rPr lang="en-US" sz="2400" dirty="0" smtClean="0"/>
              <a:t>   if </a:t>
            </a:r>
            <a:r>
              <a:rPr lang="en-US" sz="2400" dirty="0" err="1" smtClean="0"/>
              <a:t>emp.isManager</a:t>
            </a:r>
            <a:endParaRPr lang="en-US" sz="2400" dirty="0" smtClean="0"/>
          </a:p>
          <a:p>
            <a:pPr marL="108000"/>
            <a:r>
              <a:rPr lang="en-US" sz="2400" dirty="0" smtClean="0"/>
              <a:t>      </a:t>
            </a:r>
            <a:r>
              <a:rPr lang="en-US" sz="2400" dirty="0" err="1" smtClean="0"/>
              <a:t>result.add</a:t>
            </a:r>
            <a:r>
              <a:rPr lang="en-US" sz="2400" dirty="0" smtClean="0"/>
              <a:t>(</a:t>
            </a:r>
            <a:r>
              <a:rPr lang="en-US" sz="2400" dirty="0" err="1" smtClean="0"/>
              <a:t>emp</a:t>
            </a:r>
            <a:r>
              <a:rPr lang="en-US" sz="2400" dirty="0" smtClean="0"/>
              <a:t>)</a:t>
            </a:r>
          </a:p>
          <a:p>
            <a:pPr marL="108000"/>
            <a:r>
              <a:rPr lang="en-US" sz="2400" dirty="0" smtClean="0"/>
              <a:t>return result</a:t>
            </a:r>
            <a:endParaRPr lang="en-US" sz="2400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3923928" y="199231"/>
            <a:ext cx="5112568" cy="2725713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sv-SE" sz="3200" b="0" i="0" u="none" strike="noStrike" kern="1200" spc="0">
                <a:ln>
                  <a:noFill/>
                </a:ln>
                <a:latin typeface="Arial" pitchFamily="18"/>
              </a:defRPr>
            </a:lvl1pPr>
          </a:lstStyle>
          <a:p>
            <a:pPr marL="108000"/>
            <a:r>
              <a:rPr lang="en-US" sz="2400" dirty="0" smtClean="0"/>
              <a:t>employees |&gt; </a:t>
            </a:r>
            <a:r>
              <a:rPr lang="en-US" sz="2400" dirty="0" err="1" smtClean="0"/>
              <a:t>Seq.filter</a:t>
            </a:r>
            <a:r>
              <a:rPr lang="en-US" sz="2400" dirty="0" smtClean="0"/>
              <a:t> </a:t>
            </a:r>
            <a:r>
              <a:rPr lang="en-US" sz="2400" dirty="0" err="1" smtClean="0"/>
              <a:t>isManager</a:t>
            </a:r>
            <a:r>
              <a:rPr lang="en-US" sz="2400" dirty="0" smtClean="0"/>
              <a:t> </a:t>
            </a:r>
            <a:r>
              <a:rPr lang="en-US" sz="2800" dirty="0" smtClean="0"/>
              <a:t>	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211960" y="2780928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employees |&gt; </a:t>
            </a:r>
            <a:r>
              <a:rPr lang="en-US" sz="2400" dirty="0" err="1" smtClean="0">
                <a:solidFill>
                  <a:srgbClr val="FF0000"/>
                </a:solidFill>
              </a:rPr>
              <a:t>P</a:t>
            </a:r>
            <a:r>
              <a:rPr lang="en-US" sz="2400" dirty="0" err="1" smtClean="0"/>
              <a:t>Seq.filter</a:t>
            </a:r>
            <a:r>
              <a:rPr lang="en-US" sz="2400" dirty="0" smtClean="0"/>
              <a:t> </a:t>
            </a:r>
            <a:r>
              <a:rPr lang="en-US" sz="2400" dirty="0" err="1" smtClean="0"/>
              <a:t>isManager</a:t>
            </a:r>
            <a:endParaRPr lang="en-US" sz="2400" dirty="0" smtClean="0"/>
          </a:p>
          <a:p>
            <a:r>
              <a:rPr lang="en-US" sz="2400" dirty="0" smtClean="0"/>
              <a:t>DONE!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2780928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Rewrite every piece of similar code to thread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600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928460"/>
            <a:ext cx="77768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OK, so FP is </a:t>
            </a:r>
            <a:r>
              <a:rPr lang="en-US" sz="4000" dirty="0" smtClean="0"/>
              <a:t>AMAZING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…</a:t>
            </a:r>
          </a:p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Why </a:t>
            </a:r>
            <a:r>
              <a:rPr lang="en-US" sz="4000" dirty="0"/>
              <a:t>is FP not more </a:t>
            </a:r>
            <a:r>
              <a:rPr lang="en-US" sz="4000" dirty="0" smtClean="0"/>
              <a:t>popular then?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268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169560"/>
            <a:ext cx="8228880" cy="160325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algn="ctr" hangingPunct="0"/>
            <a:r>
              <a:rPr lang="en-US" sz="4400" dirty="0" smtClean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FP not popular?</a:t>
            </a:r>
          </a:p>
          <a:p>
            <a:pPr lvl="0" algn="ctr" hangingPunct="0"/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What about Linq and C# 4?</a:t>
            </a:r>
            <a:endParaRPr lang="en-US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/>
          <p:cNvSpPr/>
          <p:nvPr/>
        </p:nvSpPr>
        <p:spPr>
          <a:xfrm>
            <a:off x="553896" y="1740580"/>
            <a:ext cx="8228880" cy="16561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342900" lvl="0" indent="-342900" hangingPunct="0">
              <a:buFont typeface="Arial" pitchFamily="34" charset="0"/>
              <a:buChar char="•"/>
            </a:pPr>
            <a:r>
              <a:rPr lang="en-US" sz="2000" dirty="0" smtClean="0">
                <a:latin typeface="Arial" pitchFamily="18"/>
                <a:ea typeface="DejaVu Sans" pitchFamily="2"/>
                <a:cs typeface="DejaVu Sans" pitchFamily="2"/>
              </a:rPr>
              <a:t>IEnumerable&lt;T&gt; and IQueryable&lt;T&gt; are</a:t>
            </a: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en-US" sz="2000" b="0" i="1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immutable</a:t>
            </a: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interfaces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All Linq operators are </a:t>
            </a:r>
            <a:r>
              <a:rPr lang="en-US" sz="2000" b="0" i="1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pure functions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Many Linq operators are </a:t>
            </a:r>
            <a:r>
              <a:rPr lang="en-US" sz="2000" b="0" i="1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higher order functions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Lambdas are </a:t>
            </a:r>
            <a:r>
              <a:rPr lang="en-US" sz="2000" b="0" i="1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closures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1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Comprehension syntax is syntactic sugar on functions and lambdas</a:t>
            </a:r>
            <a:endParaRPr lang="en-US" sz="2000" b="0" i="1" u="none" strike="noStrike" kern="1200" spc="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896" y="2492896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C# 4 is all about Functional programming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Microsoft just chose to label it Linq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/>
              <a:t>because Functional == Scary</a:t>
            </a:r>
          </a:p>
        </p:txBody>
      </p:sp>
    </p:spTree>
    <p:extLst>
      <p:ext uri="{BB962C8B-B14F-4D97-AF65-F5344CB8AC3E}">
        <p14:creationId xmlns:p14="http://schemas.microsoft.com/office/powerpoint/2010/main" val="213114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Anyways</a:t>
            </a:r>
            <a:r>
              <a:rPr lang="sv-SE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support</a:t>
            </a:r>
          </a:p>
          <a:p>
            <a:r>
              <a:rPr lang="en-US" dirty="0" smtClean="0"/>
              <a:t>Tools / IDE support</a:t>
            </a:r>
          </a:p>
          <a:p>
            <a:r>
              <a:rPr lang="en-US" dirty="0" smtClean="0"/>
              <a:t>Interoperability</a:t>
            </a:r>
          </a:p>
          <a:p>
            <a:r>
              <a:rPr lang="en-US" dirty="0" smtClean="0"/>
              <a:t>Training / Abstraction level</a:t>
            </a:r>
          </a:p>
          <a:p>
            <a:r>
              <a:rPr lang="en-US" dirty="0" smtClean="0"/>
              <a:t>No multiparadigm</a:t>
            </a:r>
          </a:p>
          <a:p>
            <a:r>
              <a:rPr lang="en-US" dirty="0" smtClean="0"/>
              <a:t>Performance of dynamic typing</a:t>
            </a:r>
          </a:p>
        </p:txBody>
      </p:sp>
    </p:spTree>
    <p:extLst>
      <p:ext uri="{BB962C8B-B14F-4D97-AF65-F5344CB8AC3E}">
        <p14:creationId xmlns:p14="http://schemas.microsoft.com/office/powerpoint/2010/main" val="93229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240" cy="5256584"/>
          </a:xfrm>
        </p:spPr>
        <p:txBody>
          <a:bodyPr/>
          <a:lstStyle/>
          <a:p>
            <a:r>
              <a:rPr lang="en-US" dirty="0" smtClean="0"/>
              <a:t>Fully supported .Net language</a:t>
            </a:r>
          </a:p>
          <a:p>
            <a:r>
              <a:rPr lang="en-US" dirty="0" smtClean="0"/>
              <a:t>Full access to .Net framework</a:t>
            </a:r>
          </a:p>
          <a:p>
            <a:r>
              <a:rPr lang="en-US" dirty="0" smtClean="0"/>
              <a:t>Statically typed .Net performance</a:t>
            </a:r>
          </a:p>
          <a:p>
            <a:r>
              <a:rPr lang="en-US" dirty="0" smtClean="0"/>
              <a:t>Visual Studio support</a:t>
            </a:r>
          </a:p>
          <a:p>
            <a:pPr lvl="1"/>
            <a:r>
              <a:rPr lang="en-US" dirty="0" smtClean="0"/>
              <a:t>No refactoring…</a:t>
            </a:r>
          </a:p>
          <a:p>
            <a:r>
              <a:rPr lang="en-US" dirty="0" smtClean="0"/>
              <a:t>Multiparadigm( FP / OO )</a:t>
            </a:r>
          </a:p>
          <a:p>
            <a:r>
              <a:rPr lang="en-US" dirty="0" smtClean="0"/>
              <a:t>Automatic generalization</a:t>
            </a:r>
          </a:p>
          <a:p>
            <a:r>
              <a:rPr lang="en-US" dirty="0" smtClean="0"/>
              <a:t>Gorgeous extremely concise syntax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10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92207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Lets look at some 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61454"/>
            <a:ext cx="84969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Comprehension of basics</a:t>
            </a:r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not</a:t>
            </a:r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Comprehensive coverage</a:t>
            </a: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2115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When coding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 algn="ctr">
              <a:buNone/>
            </a:pPr>
            <a:r>
              <a:rPr lang="en-US" dirty="0" smtClean="0"/>
              <a:t>SELECT, JOIN, WHERE, GROUP BY, SUM</a:t>
            </a:r>
          </a:p>
          <a:p>
            <a:pPr marL="108000" indent="0" algn="ctr">
              <a:buNone/>
            </a:pPr>
            <a:endParaRPr lang="en-US" dirty="0" smtClean="0"/>
          </a:p>
          <a:p>
            <a:pPr marL="108000" indent="0" algn="ctr">
              <a:buNone/>
            </a:pPr>
            <a:r>
              <a:rPr lang="en-US" dirty="0" smtClean="0"/>
              <a:t>or</a:t>
            </a:r>
          </a:p>
          <a:p>
            <a:pPr marL="108000" indent="0" algn="ctr">
              <a:buNone/>
            </a:pPr>
            <a:endParaRPr lang="en-US" dirty="0" smtClean="0"/>
          </a:p>
          <a:p>
            <a:pPr marL="108000" indent="0" algn="ctr">
              <a:buNone/>
            </a:pPr>
            <a:r>
              <a:rPr lang="en-US" dirty="0" smtClean="0"/>
              <a:t>DECLARE CURSOR, TEMP TABLE, LOOPS, IF, ADDITION, AGGREGATION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2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So why the second choice when writing in </a:t>
            </a:r>
            <a:r>
              <a:rPr lang="en-US" dirty="0" err="1" smtClean="0"/>
              <a:t>Xlang</a:t>
            </a:r>
            <a:r>
              <a:rPr lang="en-US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Dimensions of Composability</a:t>
            </a:r>
          </a:p>
          <a:p>
            <a:pPr algn="ctr" hangingPunct="0"/>
            <a:r>
              <a:rPr lang="en-US" sz="2400" dirty="0" smtClean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(</a:t>
            </a:r>
            <a:r>
              <a:rPr lang="en-US" sz="2400" dirty="0" smtClean="0"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en-US" sz="2400" dirty="0">
                <a:latin typeface="Arial" pitchFamily="18"/>
                <a:ea typeface="DejaVu Sans" pitchFamily="2"/>
                <a:cs typeface="DejaVu Sans" pitchFamily="2"/>
              </a:rPr>
              <a:t>ability for software entities to be easily </a:t>
            </a:r>
            <a:r>
              <a:rPr lang="en-US" sz="2400" dirty="0" smtClean="0">
                <a:latin typeface="Arial" pitchFamily="18"/>
                <a:ea typeface="DejaVu Sans" pitchFamily="2"/>
                <a:cs typeface="DejaVu Sans" pitchFamily="2"/>
              </a:rPr>
              <a:t>reused</a:t>
            </a:r>
            <a:r>
              <a:rPr lang="en-US" sz="2400" dirty="0" smtClean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)</a:t>
            </a:r>
            <a:endParaRPr lang="en-US" sz="2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4420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Most developers are familiar with Object Oriented programming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Object Oriented Programming</a:t>
            </a:r>
          </a:p>
          <a:p>
            <a:pPr marL="742950" lvl="1" indent="-285750" hangingPunct="0">
              <a:buFont typeface="Arial" pitchFamily="34" charset="0"/>
              <a:buChar char="•"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Does not provide composable algorithms</a:t>
            </a:r>
          </a:p>
          <a:p>
            <a:pPr marL="742950" lvl="1" indent="-285750" hangingPunct="0">
              <a:buFont typeface="Arial" pitchFamily="34" charset="0"/>
              <a:buChar char="•"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Does provide composable data structures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Functional programming</a:t>
            </a:r>
          </a:p>
          <a:p>
            <a:pPr marL="742950" lvl="1" indent="-285750" hangingPunct="0">
              <a:buFont typeface="Arial" pitchFamily="34" charset="0"/>
              <a:buChar char="•"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Does provide composable algorithms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Generic programming</a:t>
            </a:r>
          </a:p>
          <a:p>
            <a:pPr marL="742950" lvl="1" indent="-285750" hangingPunct="0">
              <a:buFont typeface="Arial" pitchFamily="34" charset="0"/>
              <a:buChar char="•"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Enables composable FP and OO abstractions even when needing more concrete types than the abstraction knows about.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93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FP algorithm composition toolkit</a:t>
            </a:r>
            <a:endParaRPr lang="en-US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/>
          <p:cNvSpPr/>
          <p:nvPr/>
        </p:nvSpPr>
        <p:spPr>
          <a:xfrm>
            <a:off x="539552" y="1365854"/>
            <a:ext cx="8228880" cy="530350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hangingPunct="0"/>
            <a:r>
              <a:rPr lang="en-US" sz="2000" dirty="0" smtClean="0">
                <a:latin typeface="Arial" pitchFamily="18"/>
                <a:ea typeface="DejaVu Sans" pitchFamily="2"/>
                <a:cs typeface="DejaVu Sans" pitchFamily="2"/>
              </a:rPr>
              <a:t>Immutability</a:t>
            </a:r>
          </a:p>
          <a:p>
            <a:pPr hangingPunct="0"/>
            <a:r>
              <a:rPr lang="en-US" sz="2000" dirty="0" smtClean="0">
                <a:latin typeface="Arial" pitchFamily="18"/>
                <a:ea typeface="DejaVu Sans" pitchFamily="2"/>
                <a:cs typeface="DejaVu Sans" pitchFamily="2"/>
              </a:rPr>
              <a:t>	Values, not variables</a:t>
            </a:r>
          </a:p>
          <a:p>
            <a:pPr lvl="0" hangingPunct="0"/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Values never change, instead new values are created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Pure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Pure Functions are dependent only on their parameters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Given identical inputs identical results are guaranteed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Higher order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Functions that take functions as parameters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Functions that return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dirty="0" smtClean="0">
                <a:latin typeface="Arial" pitchFamily="18"/>
                <a:ea typeface="DejaVu Sans" pitchFamily="2"/>
                <a:cs typeface="DejaVu Sans" pitchFamily="2"/>
              </a:rPr>
              <a:t>Function composition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Combining functions to create new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Currying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dirty="0">
                <a:latin typeface="Arial" pitchFamily="18"/>
                <a:ea typeface="DejaVu Sans" pitchFamily="2"/>
                <a:cs typeface="DejaVu Sans" pitchFamily="2"/>
              </a:rPr>
              <a:t>	</a:t>
            </a:r>
            <a:r>
              <a:rPr lang="en-US" sz="2000" dirty="0" smtClean="0">
                <a:latin typeface="Arial" pitchFamily="18"/>
                <a:ea typeface="DejaVu Sans" pitchFamily="2"/>
                <a:cs typeface="DejaVu Sans" pitchFamily="2"/>
              </a:rPr>
              <a:t>Creating new functions by partial application</a:t>
            </a:r>
            <a:endParaRPr lang="en-US" sz="2000" b="0" i="0" u="none" strike="noStrike" kern="1200" spc="0" dirty="0" smtClean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Closures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In line functions that capture values in scope</a:t>
            </a:r>
            <a:endParaRPr lang="en-US" sz="2000" b="0" i="0" u="none" strike="noStrike" kern="1200" spc="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/>
          <a:lstStyle/>
          <a:p>
            <a:pPr>
              <a:buNone/>
            </a:pPr>
            <a:r>
              <a:rPr lang="en-US"/>
              <a:t>Imperative </a:t>
            </a:r>
            <a:r>
              <a:rPr lang="en-US" smtClean="0"/>
              <a:t>vs Functional</a:t>
            </a:r>
            <a:br>
              <a:rPr lang="en-US" smtClean="0"/>
            </a:br>
            <a:r>
              <a:rPr lang="en-US"/>
              <a:t>How </a:t>
            </a:r>
            <a:r>
              <a:rPr lang="en-US" smtClean="0"/>
              <a:t>vs What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en-US" smtClean="0"/>
              <a:t>for emp in employees</a:t>
            </a:r>
          </a:p>
          <a:p>
            <a:pPr marL="108000" indent="0">
              <a:buNone/>
            </a:pPr>
            <a:r>
              <a:rPr lang="en-US" smtClean="0"/>
              <a:t>   if emp.isManager</a:t>
            </a:r>
          </a:p>
          <a:p>
            <a:pPr marL="108000" indent="0">
              <a:buNone/>
            </a:pPr>
            <a:r>
              <a:rPr lang="en-US" smtClean="0"/>
              <a:t>      result.add(emp)</a:t>
            </a:r>
          </a:p>
          <a:p>
            <a:pPr marL="108000" indent="0">
              <a:buNone/>
            </a:pPr>
            <a:r>
              <a:rPr lang="en-US" smtClean="0"/>
              <a:t>return result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74875"/>
            <a:ext cx="4464496" cy="3951288"/>
          </a:xfrm>
        </p:spPr>
        <p:txBody>
          <a:bodyPr/>
          <a:lstStyle/>
          <a:p>
            <a:pPr marL="108000" indent="0">
              <a:buNone/>
            </a:pPr>
            <a:r>
              <a:rPr lang="en-US" smtClean="0"/>
              <a:t>employees |&gt; filter isManager 	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2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free lunch is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MHz race has ended</a:t>
            </a:r>
          </a:p>
          <a:p>
            <a:pPr lvl="1"/>
            <a:r>
              <a:rPr lang="en-US" dirty="0" smtClean="0"/>
              <a:t>performance changes per thread minimal</a:t>
            </a:r>
          </a:p>
          <a:p>
            <a:r>
              <a:rPr lang="en-US" dirty="0" smtClean="0"/>
              <a:t>A computer a few years old is OK today</a:t>
            </a:r>
          </a:p>
          <a:p>
            <a:pPr lvl="1"/>
            <a:r>
              <a:rPr lang="en-US" dirty="0" smtClean="0"/>
              <a:t>Because developers fail to utilize modern computers</a:t>
            </a:r>
          </a:p>
        </p:txBody>
      </p:sp>
    </p:spTree>
    <p:extLst>
      <p:ext uri="{BB962C8B-B14F-4D97-AF65-F5344CB8AC3E}">
        <p14:creationId xmlns:p14="http://schemas.microsoft.com/office/powerpoint/2010/main" val="128401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Threading and the future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programs today single threaded</a:t>
            </a:r>
          </a:p>
          <a:p>
            <a:r>
              <a:rPr lang="en-US" dirty="0" smtClean="0"/>
              <a:t>Mainstream CPUs today 2-6 cores</a:t>
            </a:r>
          </a:p>
          <a:p>
            <a:pPr lvl="1"/>
            <a:r>
              <a:rPr lang="en-US" dirty="0" smtClean="0"/>
              <a:t>Server CPUs 12 cores</a:t>
            </a:r>
          </a:p>
          <a:p>
            <a:r>
              <a:rPr lang="en-US" dirty="0" smtClean="0"/>
              <a:t>Within a few years it will be 32, 64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How much can a single threaded program do for a user of a 64 core machine?</a:t>
            </a:r>
          </a:p>
        </p:txBody>
      </p:sp>
    </p:spTree>
    <p:extLst>
      <p:ext uri="{BB962C8B-B14F-4D97-AF65-F5344CB8AC3E}">
        <p14:creationId xmlns:p14="http://schemas.microsoft.com/office/powerpoint/2010/main" val="83765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3793</TotalTime>
  <Words>441</Words>
  <Application>Microsoft Office PowerPoint</Application>
  <PresentationFormat>On-screen Show (4:3)</PresentationFormat>
  <Paragraphs>116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Default</vt:lpstr>
      <vt:lpstr>Default 1</vt:lpstr>
      <vt:lpstr>PowerPoint Presentation</vt:lpstr>
      <vt:lpstr>PowerPoint Presentation</vt:lpstr>
      <vt:lpstr>When coding SQL</vt:lpstr>
      <vt:lpstr>So why the second choice when writing in Xlang?</vt:lpstr>
      <vt:lpstr>PowerPoint Presentation</vt:lpstr>
      <vt:lpstr>PowerPoint Presentation</vt:lpstr>
      <vt:lpstr>Imperative vs Functional How vs What</vt:lpstr>
      <vt:lpstr>The free lunch is over</vt:lpstr>
      <vt:lpstr>Threading and the future</vt:lpstr>
      <vt:lpstr>Imperative Threading</vt:lpstr>
      <vt:lpstr>Functional threading</vt:lpstr>
      <vt:lpstr>PowerPoint Presentation</vt:lpstr>
      <vt:lpstr>PowerPoint Presentation</vt:lpstr>
      <vt:lpstr>PowerPoint Presentation</vt:lpstr>
      <vt:lpstr>PowerPoint Presentation</vt:lpstr>
      <vt:lpstr>Anyways…</vt:lpstr>
      <vt:lpstr>F#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Lidbom</dc:creator>
  <cp:lastModifiedBy>Magnus Lidbom</cp:lastModifiedBy>
  <cp:revision>203</cp:revision>
  <dcterms:modified xsi:type="dcterms:W3CDTF">2010-10-11T23:15:24Z</dcterms:modified>
</cp:coreProperties>
</file>