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67" r:id="rId5"/>
    <p:sldId id="274" r:id="rId6"/>
    <p:sldId id="275" r:id="rId7"/>
    <p:sldId id="272" r:id="rId8"/>
    <p:sldId id="273" r:id="rId9"/>
    <p:sldId id="260" r:id="rId10"/>
    <p:sldId id="263" r:id="rId11"/>
    <p:sldId id="264" r:id="rId12"/>
    <p:sldId id="265" r:id="rId13"/>
    <p:sldId id="269" r:id="rId14"/>
    <p:sldId id="270" r:id="rId1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compatLnSpc="0"/>
          <a:lstStyle/>
          <a:p>
            <a:pPr hangingPunct="0">
              <a:defRPr sz="1400"/>
            </a:pPr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compatLnSpc="0"/>
          <a:lstStyle/>
          <a:p>
            <a:pPr algn="r" hangingPunct="0">
              <a:defRPr sz="1400"/>
            </a:pPr>
            <a:fld id="{47953921-3E76-46C7-BB5F-7086A4643A66}" type="datetimeFigureOut">
              <a:t>2010-05-22</a:t>
            </a:fld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anchor="b" compatLnSpc="0"/>
          <a:lstStyle/>
          <a:p>
            <a:pPr hangingPunct="0">
              <a:defRPr sz="1400"/>
            </a:pPr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anchor="b" compatLnSpc="0"/>
          <a:lstStyle/>
          <a:p>
            <a:pPr algn="r" hangingPunct="0">
              <a:defRPr sz="1400"/>
            </a:pPr>
            <a:fld id="{563F8ADD-CD8D-4B63-854C-865DBA526D69}" type="slidenum">
              <a:t>‹#›</a:t>
            </a:fld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78274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sv-S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sv-S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9C1E66A-C202-428D-BD72-ED7A8BF8F310}" type="datetimeFigureOut">
              <a:t>2010-05-22</a:t>
            </a:fld>
            <a:endParaRPr lang="sv-S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sv-S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AB66882-3A4A-4CA8-BB53-BC3D5F529557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96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sv-SE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4204440"/>
          </a:xfrm>
        </p:spPr>
        <p:txBody>
          <a:bodyPr wrap="square" lIns="90000" tIns="45000" rIns="90000" bIns="45000"/>
          <a:lstStyle/>
          <a:p>
            <a:endParaRPr lang="sv-SE"/>
          </a:p>
        </p:txBody>
      </p:sp>
      <p:sp>
        <p:nvSpPr>
          <p:cNvPr id="3" name="TextShape 2"/>
          <p:cNvSpPr/>
          <p:nvPr/>
        </p:nvSpPr>
        <p:spPr>
          <a:xfrm>
            <a:off x="0" y="0"/>
            <a:ext cx="3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1560366-4DB8-4A30-91BF-01D38FEF5A39}" type="slidenum">
              <a:t>1</a:t>
            </a:fld>
            <a:endParaRPr lang="sv-SE" sz="1800" b="0" i="0" u="none" strike="noStrike" kern="1200" spc="0">
              <a:ln>
                <a:noFill/>
              </a:ln>
              <a:solidFill>
                <a:srgbClr val="000000"/>
              </a:solidFill>
              <a:latin typeface="+mn-lt" pitchFamily="18"/>
              <a:ea typeface="+mn-ea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4204440"/>
          </a:xfrm>
        </p:spPr>
        <p:txBody>
          <a:bodyPr wrap="square" lIns="90000" tIns="45000" rIns="90000" bIns="45000"/>
          <a:lstStyle/>
          <a:p>
            <a:endParaRPr lang="sv-SE"/>
          </a:p>
        </p:txBody>
      </p:sp>
      <p:sp>
        <p:nvSpPr>
          <p:cNvPr id="3" name="TextShape 2"/>
          <p:cNvSpPr/>
          <p:nvPr/>
        </p:nvSpPr>
        <p:spPr>
          <a:xfrm>
            <a:off x="0" y="0"/>
            <a:ext cx="3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CA4BF4E-6373-420E-A126-13CB492A8AC1}" type="slidenum">
              <a:t>9</a:t>
            </a:fld>
            <a:endParaRPr lang="sv-SE" sz="1800" b="0" i="0" u="none" strike="noStrike" kern="1200" spc="0">
              <a:ln>
                <a:noFill/>
              </a:ln>
              <a:solidFill>
                <a:srgbClr val="000000"/>
              </a:solidFill>
              <a:latin typeface="+mn-lt" pitchFamily="18"/>
              <a:ea typeface="+mn-ea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08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956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033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46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348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00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4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838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636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30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99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869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65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716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194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294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211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58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60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517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2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4"/>
          <p:cNvSpPr/>
          <p:nvPr/>
        </p:nvSpPr>
        <p:spPr>
          <a:xfrm>
            <a:off x="3124079" y="6356520"/>
            <a:ext cx="2894759" cy="36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sv-S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sv-SE" sz="2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sv-SE" sz="2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sv-SE" sz="4400" b="0" i="0" u="none" strike="noStrike" kern="1200" spc="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sv-SE" sz="3200" b="0" i="0" u="none" strike="noStrike" kern="1200" spc="0">
          <a:ln>
            <a:noFill/>
          </a:ln>
          <a:latin typeface="Arial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4"/>
          <p:cNvSpPr/>
          <p:nvPr/>
        </p:nvSpPr>
        <p:spPr>
          <a:xfrm>
            <a:off x="3124079" y="6356520"/>
            <a:ext cx="2894759" cy="36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sv-S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sv-SE" sz="2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sv-SE" sz="2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sv-SE" sz="4400" b="0" i="0" u="none" strike="noStrike" kern="1200" spc="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sv-SE" sz="3200" b="0" i="0" u="none" strike="noStrike" kern="1200" spc="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685799" y="2130480"/>
            <a:ext cx="7771679" cy="2771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Introduction to functional programming and F#</a:t>
            </a:r>
            <a:endParaRPr lang="sv-SE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Composability, OO, FP, Generics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8841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Composability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ability for software entities to be easily reused without violating the SOLID principles.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Object oriented programming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Composable datastructures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Functional programming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Composable algorithms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Generic programming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Enables SOLID FP and OO abstractions even when needing more concrete types than the abstraction knows about.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SOLID without contortionism requires all three.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Lets look at some code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Functions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520"/>
            <a:ext cx="8507288" cy="4525920"/>
          </a:xfrm>
        </p:spPr>
        <p:txBody>
          <a:bodyPr/>
          <a:lstStyle/>
          <a:p>
            <a:pPr marL="108000" indent="0">
              <a:buNone/>
            </a:pPr>
            <a:r>
              <a:rPr lang="es-ES" dirty="0" smtClean="0">
                <a:solidFill>
                  <a:srgbClr val="0000FF"/>
                </a:solidFill>
                <a:latin typeface="Consolas"/>
              </a:rPr>
              <a:t>No (, ) </a:t>
            </a:r>
            <a:r>
              <a:rPr lang="es-ES" dirty="0" err="1" smtClean="0">
                <a:solidFill>
                  <a:srgbClr val="0000FF"/>
                </a:solidFill>
                <a:latin typeface="Consolas"/>
              </a:rPr>
              <a:t>or</a:t>
            </a:r>
            <a:r>
              <a:rPr lang="es-ES" dirty="0" smtClean="0">
                <a:solidFill>
                  <a:srgbClr val="0000FF"/>
                </a:solidFill>
                <a:latin typeface="Consolas"/>
              </a:rPr>
              <a:t> ,.</a:t>
            </a:r>
          </a:p>
          <a:p>
            <a:pPr marL="108000" indent="0">
              <a:buNone/>
            </a:pPr>
            <a:r>
              <a:rPr lang="es-ES" dirty="0" err="1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s-E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s-ES" dirty="0" err="1" smtClean="0">
                <a:solidFill>
                  <a:prstClr val="black"/>
                </a:solidFill>
                <a:latin typeface="Consolas"/>
              </a:rPr>
              <a:t>add</a:t>
            </a:r>
            <a:r>
              <a:rPr lang="es-ES" dirty="0" smtClean="0">
                <a:solidFill>
                  <a:prstClr val="black"/>
                </a:solidFill>
                <a:latin typeface="Consolas"/>
              </a:rPr>
              <a:t> x y = x + y</a:t>
            </a:r>
          </a:p>
          <a:p>
            <a:pPr marL="108000" indent="0">
              <a:buNone/>
            </a:pPr>
            <a:r>
              <a:rPr lang="sv-SE" dirty="0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sv-S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four = </a:t>
            </a:r>
            <a:r>
              <a:rPr lang="sv-SE" dirty="0" smtClean="0">
                <a:solidFill>
                  <a:prstClr val="black"/>
                </a:solidFill>
                <a:latin typeface="Consolas"/>
              </a:rPr>
              <a:t>add 2 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2</a:t>
            </a:r>
          </a:p>
          <a:p>
            <a:pPr marL="108000" indent="0">
              <a:buNone/>
            </a:pPr>
            <a:endParaRPr lang="sv-SE" dirty="0">
              <a:solidFill>
                <a:prstClr val="black"/>
              </a:solidFill>
              <a:latin typeface="Consolas"/>
            </a:endParaRPr>
          </a:p>
          <a:p>
            <a:pPr marL="10800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2661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Partial application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68952" cy="4525920"/>
          </a:xfrm>
        </p:spPr>
        <p:txBody>
          <a:bodyPr/>
          <a:lstStyle/>
          <a:p>
            <a:pPr marL="108000" indent="0">
              <a:buNone/>
            </a:pPr>
            <a:r>
              <a:rPr lang="es-ES" dirty="0" err="1">
                <a:solidFill>
                  <a:srgbClr val="0000FF"/>
                </a:solidFill>
                <a:latin typeface="Consolas"/>
              </a:rPr>
              <a:t>let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s-ES" dirty="0" err="1">
                <a:solidFill>
                  <a:prstClr val="black"/>
                </a:solidFill>
                <a:latin typeface="Consolas"/>
              </a:rPr>
              <a:t>add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x y = x + </a:t>
            </a:r>
            <a:r>
              <a:rPr lang="es-ES" dirty="0" smtClean="0">
                <a:solidFill>
                  <a:prstClr val="black"/>
                </a:solidFill>
                <a:latin typeface="Consolas"/>
              </a:rPr>
              <a:t>y</a:t>
            </a:r>
            <a:endParaRPr lang="es-ES" dirty="0" smtClean="0">
              <a:solidFill>
                <a:srgbClr val="0000FF"/>
              </a:solidFill>
              <a:latin typeface="Consolas"/>
            </a:endParaRPr>
          </a:p>
          <a:p>
            <a:pPr marL="108000" indent="0">
              <a:buNone/>
            </a:pPr>
            <a:r>
              <a:rPr lang="es-ES" dirty="0" err="1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s-E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s-ES" dirty="0" err="1" smtClean="0">
                <a:solidFill>
                  <a:prstClr val="black"/>
                </a:solidFill>
                <a:latin typeface="Consolas"/>
              </a:rPr>
              <a:t>add</a:t>
            </a:r>
            <a:r>
              <a:rPr lang="es-E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s-ES" dirty="0" err="1">
                <a:solidFill>
                  <a:srgbClr val="0000FF"/>
                </a:solidFill>
                <a:latin typeface="Consolas"/>
              </a:rPr>
              <a:t>fun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es-ES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s-ES" dirty="0" err="1">
                <a:solidFill>
                  <a:srgbClr val="0000FF"/>
                </a:solidFill>
                <a:latin typeface="Consolas"/>
              </a:rPr>
              <a:t>fun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y </a:t>
            </a:r>
            <a:r>
              <a:rPr lang="es-ES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x + y</a:t>
            </a:r>
          </a:p>
          <a:p>
            <a:pPr marL="10800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9349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93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Functional programming</a:t>
            </a:r>
          </a:p>
        </p:txBody>
      </p:sp>
      <p:sp>
        <p:nvSpPr>
          <p:cNvPr id="3" name="TextShape 2"/>
          <p:cNvSpPr/>
          <p:nvPr/>
        </p:nvSpPr>
        <p:spPr>
          <a:xfrm>
            <a:off x="539552" y="1365854"/>
            <a:ext cx="8228880" cy="530350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hangingPunct="0"/>
            <a:r>
              <a:rPr lang="sv-SE" sz="2000" dirty="0" err="1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Immutability</a:t>
            </a:r>
            <a:endParaRPr lang="sv-SE" sz="2000" dirty="0" smtClean="0"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hangingPunct="0"/>
            <a:r>
              <a:rPr lang="sv-SE" sz="2000" dirty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</a:t>
            </a:r>
            <a:r>
              <a:rPr lang="sv-SE" sz="2000" dirty="0" err="1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Values</a:t>
            </a:r>
            <a:r>
              <a:rPr lang="sv-SE" sz="2000" dirty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,</a:t>
            </a:r>
            <a:r>
              <a:rPr lang="sv-SE" sz="2000" dirty="0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not </a:t>
            </a:r>
            <a:r>
              <a:rPr lang="sv-SE" sz="2000" dirty="0" err="1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variables</a:t>
            </a:r>
            <a:endParaRPr lang="sv-SE" sz="2000" dirty="0" smtClean="0"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lvl="0" hangingPunct="0"/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Values never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change, instead new values are </a:t>
            </a: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created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Pure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Functions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are dependent only on their parameters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Given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identical inputs identical results </a:t>
            </a:r>
            <a:r>
              <a:rPr lang="sv-SE" sz="2000" b="0" i="0" u="none" strike="noStrike" kern="1200" spc="0" dirty="0" err="1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are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sz="2000" b="0" i="0" u="none" strike="noStrike" kern="1200" spc="0" dirty="0" err="1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guaranteed</a:t>
            </a:r>
            <a:endParaRPr lang="sv-SE" sz="2000" b="0" i="0" u="none" strike="noStrike" kern="1200" spc="0" dirty="0" smtClean="0">
              <a:ln>
                <a:noFill/>
              </a:ln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err="1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Higher</a:t>
            </a: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order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Functions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that take functions as parameters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Functions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that return </a:t>
            </a: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dirty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</a:t>
            </a:r>
            <a:r>
              <a:rPr lang="sv-SE" sz="2000" dirty="0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CQS</a:t>
            </a:r>
            <a:endParaRPr lang="sv-SE" sz="2000" b="0" i="0" u="none" strike="noStrike" kern="1200" spc="0" dirty="0">
              <a:ln>
                <a:noFill/>
              </a:ln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Closures</a:t>
            </a:r>
            <a:endParaRPr lang="sv-SE" sz="2000" b="0" i="0" u="none" strike="noStrike" kern="1200" spc="0" dirty="0">
              <a:ln>
                <a:noFill/>
              </a:ln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In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line functions that capture values in scope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Functional vs Imperative</a:t>
            </a:r>
            <a:br>
              <a:rPr lang="sv-SE" dirty="0" smtClean="0"/>
            </a:br>
            <a:r>
              <a:rPr lang="sv-SE" dirty="0" smtClean="0"/>
              <a:t>What vs How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sv-SE" dirty="0" smtClean="0"/>
              <a:t>for </a:t>
            </a:r>
            <a:r>
              <a:rPr lang="sv-SE" dirty="0" err="1" smtClean="0"/>
              <a:t>emp</a:t>
            </a:r>
            <a:r>
              <a:rPr lang="sv-SE" dirty="0" smtClean="0"/>
              <a:t> in </a:t>
            </a:r>
            <a:r>
              <a:rPr lang="sv-SE" dirty="0" err="1" smtClean="0"/>
              <a:t>employees</a:t>
            </a:r>
            <a:endParaRPr lang="sv-SE" dirty="0" smtClean="0"/>
          </a:p>
          <a:p>
            <a:pPr marL="108000" indent="0">
              <a:buNone/>
            </a:pPr>
            <a:r>
              <a:rPr lang="sv-SE" dirty="0" smtClean="0"/>
              <a:t>   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emp.isManager</a:t>
            </a:r>
            <a:endParaRPr lang="sv-SE" dirty="0" smtClean="0"/>
          </a:p>
          <a:p>
            <a:pPr marL="108000" indent="0">
              <a:buNone/>
            </a:pPr>
            <a:r>
              <a:rPr lang="sv-SE" dirty="0" smtClean="0"/>
              <a:t>      </a:t>
            </a:r>
            <a:r>
              <a:rPr lang="sv-SE" dirty="0" err="1" smtClean="0"/>
              <a:t>result.add</a:t>
            </a:r>
            <a:r>
              <a:rPr lang="sv-SE" dirty="0" smtClean="0"/>
              <a:t>(</a:t>
            </a:r>
            <a:r>
              <a:rPr lang="sv-SE" dirty="0" err="1" smtClean="0"/>
              <a:t>emp</a:t>
            </a:r>
            <a:r>
              <a:rPr lang="sv-SE" dirty="0" smtClean="0"/>
              <a:t>)</a:t>
            </a:r>
          </a:p>
          <a:p>
            <a:pPr marL="108000" indent="0">
              <a:buNone/>
            </a:pPr>
            <a:r>
              <a:rPr lang="sv-SE" dirty="0" err="1" smtClean="0"/>
              <a:t>return</a:t>
            </a:r>
            <a:r>
              <a:rPr lang="sv-SE" dirty="0" smtClean="0"/>
              <a:t> </a:t>
            </a:r>
            <a:r>
              <a:rPr lang="sv-SE" dirty="0" err="1" smtClean="0"/>
              <a:t>result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74875"/>
            <a:ext cx="4464496" cy="3951288"/>
          </a:xfrm>
        </p:spPr>
        <p:txBody>
          <a:bodyPr/>
          <a:lstStyle/>
          <a:p>
            <a:pPr marL="108000" indent="0">
              <a:buNone/>
            </a:pPr>
            <a:r>
              <a:rPr lang="sv-SE" dirty="0" err="1" smtClean="0"/>
              <a:t>employees</a:t>
            </a:r>
            <a:r>
              <a:rPr lang="sv-SE" dirty="0" smtClean="0"/>
              <a:t> |&gt; filter </a:t>
            </a:r>
            <a:r>
              <a:rPr lang="sv-SE" dirty="0" err="1" smtClean="0"/>
              <a:t>isManager</a:t>
            </a:r>
            <a:r>
              <a:rPr lang="sv-SE" dirty="0" smtClean="0"/>
              <a:t> 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8752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/>
              <a:t>The </a:t>
            </a:r>
            <a:r>
              <a:rPr lang="sv-SE" dirty="0" err="1"/>
              <a:t>free</a:t>
            </a:r>
            <a:r>
              <a:rPr lang="sv-SE" dirty="0"/>
              <a:t> lunch is 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The MHz race has </a:t>
            </a:r>
            <a:r>
              <a:rPr lang="sv-SE" dirty="0" err="1" smtClean="0"/>
              <a:t>ended</a:t>
            </a:r>
            <a:endParaRPr lang="sv-SE" dirty="0" smtClean="0"/>
          </a:p>
          <a:p>
            <a:pPr lvl="1"/>
            <a:r>
              <a:rPr lang="sv-SE" dirty="0" err="1" smtClean="0"/>
              <a:t>performance</a:t>
            </a:r>
            <a:r>
              <a:rPr lang="sv-SE" dirty="0" smtClean="0"/>
              <a:t> </a:t>
            </a:r>
            <a:r>
              <a:rPr lang="sv-SE" dirty="0" err="1" smtClean="0"/>
              <a:t>changes</a:t>
            </a:r>
            <a:r>
              <a:rPr lang="sv-SE" dirty="0" smtClean="0"/>
              <a:t> per </a:t>
            </a:r>
            <a:r>
              <a:rPr lang="sv-SE" dirty="0" err="1" smtClean="0"/>
              <a:t>thread</a:t>
            </a:r>
            <a:r>
              <a:rPr lang="sv-SE" dirty="0" smtClean="0"/>
              <a:t> minimal</a:t>
            </a:r>
          </a:p>
          <a:p>
            <a:r>
              <a:rPr lang="sv-SE" dirty="0" smtClean="0"/>
              <a:t>A computer a </a:t>
            </a:r>
            <a:r>
              <a:rPr lang="sv-SE" dirty="0" err="1" smtClean="0"/>
              <a:t>few</a:t>
            </a:r>
            <a:r>
              <a:rPr lang="sv-SE" dirty="0" smtClean="0"/>
              <a:t> </a:t>
            </a:r>
            <a:r>
              <a:rPr lang="sv-SE" dirty="0" err="1" smtClean="0"/>
              <a:t>years</a:t>
            </a:r>
            <a:r>
              <a:rPr lang="sv-SE" dirty="0" smtClean="0"/>
              <a:t> old is OK </a:t>
            </a:r>
            <a:r>
              <a:rPr lang="sv-SE" dirty="0" err="1" smtClean="0"/>
              <a:t>today</a:t>
            </a:r>
            <a:endParaRPr lang="sv-SE" dirty="0" smtClean="0"/>
          </a:p>
          <a:p>
            <a:pPr lvl="1"/>
            <a:r>
              <a:rPr lang="sv-SE" dirty="0" err="1" smtClean="0"/>
              <a:t>This</a:t>
            </a:r>
            <a:r>
              <a:rPr lang="sv-SE" dirty="0" smtClean="0"/>
              <a:t> i </a:t>
            </a:r>
            <a:r>
              <a:rPr lang="sv-SE" dirty="0" err="1" smtClean="0"/>
              <a:t>believe</a:t>
            </a:r>
            <a:r>
              <a:rPr lang="sv-SE" dirty="0" smtClean="0"/>
              <a:t> is </a:t>
            </a:r>
            <a:r>
              <a:rPr lang="sv-SE" dirty="0" err="1" smtClean="0"/>
              <a:t>temporary</a:t>
            </a:r>
            <a:endParaRPr lang="sv-SE" dirty="0" smtClean="0"/>
          </a:p>
          <a:p>
            <a:pPr lvl="1"/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yet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learn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 smtClean="0"/>
              <a:t>thread</a:t>
            </a:r>
            <a:endParaRPr lang="sv-SE" dirty="0" smtClean="0"/>
          </a:p>
          <a:p>
            <a:r>
              <a:rPr lang="sv-SE" dirty="0" err="1" smtClean="0"/>
              <a:t>More’s</a:t>
            </a:r>
            <a:r>
              <a:rPr lang="sv-SE" dirty="0" smtClean="0"/>
              <a:t> </a:t>
            </a:r>
            <a:r>
              <a:rPr lang="sv-SE" dirty="0" err="1" smtClean="0"/>
              <a:t>law</a:t>
            </a:r>
            <a:r>
              <a:rPr lang="sv-SE" dirty="0" smtClean="0"/>
              <a:t> is still going strong</a:t>
            </a:r>
          </a:p>
          <a:p>
            <a:pPr lvl="1"/>
            <a:r>
              <a:rPr lang="sv-SE" dirty="0" err="1" smtClean="0"/>
              <a:t>Cores</a:t>
            </a:r>
            <a:r>
              <a:rPr lang="sv-SE" dirty="0" smtClean="0"/>
              <a:t>(</a:t>
            </a:r>
            <a:r>
              <a:rPr lang="sv-SE" dirty="0" err="1" smtClean="0"/>
              <a:t>threads</a:t>
            </a:r>
            <a:r>
              <a:rPr lang="sv-SE" dirty="0" smtClean="0"/>
              <a:t>) not MHz</a:t>
            </a:r>
          </a:p>
        </p:txBody>
      </p:sp>
    </p:spTree>
    <p:extLst>
      <p:ext uri="{BB962C8B-B14F-4D97-AF65-F5344CB8AC3E}">
        <p14:creationId xmlns:p14="http://schemas.microsoft.com/office/powerpoint/2010/main" val="128401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err="1" smtClean="0"/>
              <a:t>Threading</a:t>
            </a:r>
            <a:r>
              <a:rPr lang="sv-SE" dirty="0" smtClean="0"/>
              <a:t> in </a:t>
            </a:r>
            <a:r>
              <a:rPr lang="sv-SE" dirty="0" err="1" smtClean="0"/>
              <a:t>practice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Most programs </a:t>
            </a:r>
            <a:r>
              <a:rPr lang="sv-SE" dirty="0" err="1" smtClean="0"/>
              <a:t>single</a:t>
            </a:r>
            <a:r>
              <a:rPr lang="sv-SE" dirty="0" smtClean="0"/>
              <a:t> </a:t>
            </a:r>
            <a:r>
              <a:rPr lang="sv-SE" dirty="0" err="1" smtClean="0"/>
              <a:t>threaded</a:t>
            </a:r>
            <a:endParaRPr lang="sv-SE" dirty="0" smtClean="0"/>
          </a:p>
          <a:p>
            <a:r>
              <a:rPr lang="sv-SE" dirty="0" smtClean="0"/>
              <a:t>Mainstream </a:t>
            </a:r>
            <a:r>
              <a:rPr lang="sv-SE" dirty="0" err="1" smtClean="0"/>
              <a:t>Cpus</a:t>
            </a:r>
            <a:r>
              <a:rPr lang="sv-SE" dirty="0" smtClean="0"/>
              <a:t> </a:t>
            </a:r>
            <a:r>
              <a:rPr lang="sv-SE" dirty="0" err="1" smtClean="0"/>
              <a:t>today</a:t>
            </a:r>
            <a:r>
              <a:rPr lang="sv-SE" dirty="0" smtClean="0"/>
              <a:t> 2-6 </a:t>
            </a:r>
            <a:r>
              <a:rPr lang="sv-SE" dirty="0" err="1" smtClean="0"/>
              <a:t>cores</a:t>
            </a:r>
            <a:endParaRPr lang="sv-SE" dirty="0" smtClean="0"/>
          </a:p>
          <a:p>
            <a:pPr lvl="1"/>
            <a:r>
              <a:rPr lang="sv-SE" dirty="0" smtClean="0"/>
              <a:t>Server CPUs 12 </a:t>
            </a:r>
            <a:r>
              <a:rPr lang="sv-SE" dirty="0" err="1" smtClean="0"/>
              <a:t>cores</a:t>
            </a:r>
            <a:endParaRPr lang="sv-SE" dirty="0" smtClean="0"/>
          </a:p>
          <a:p>
            <a:r>
              <a:rPr lang="sv-SE" dirty="0" err="1" smtClean="0"/>
              <a:t>Within</a:t>
            </a:r>
            <a:r>
              <a:rPr lang="sv-SE" dirty="0" smtClean="0"/>
              <a:t> a </a:t>
            </a:r>
            <a:r>
              <a:rPr lang="sv-SE" dirty="0" err="1" smtClean="0"/>
              <a:t>few</a:t>
            </a:r>
            <a:r>
              <a:rPr lang="sv-SE" dirty="0" smtClean="0"/>
              <a:t> </a:t>
            </a:r>
            <a:r>
              <a:rPr lang="sv-SE" dirty="0" err="1" smtClean="0"/>
              <a:t>years</a:t>
            </a:r>
            <a:r>
              <a:rPr lang="sv-SE" dirty="0" smtClean="0"/>
              <a:t> it </a:t>
            </a:r>
            <a:r>
              <a:rPr lang="sv-SE" dirty="0" err="1" smtClean="0"/>
              <a:t>will</a:t>
            </a:r>
            <a:r>
              <a:rPr lang="sv-SE" dirty="0" smtClean="0"/>
              <a:t> be 32, 64 </a:t>
            </a:r>
            <a:r>
              <a:rPr lang="sv-SE" dirty="0" err="1" smtClean="0"/>
              <a:t>etc</a:t>
            </a:r>
            <a:endParaRPr lang="sv-SE" dirty="0" smtClean="0"/>
          </a:p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much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a </a:t>
            </a:r>
            <a:r>
              <a:rPr lang="sv-SE" dirty="0" err="1" smtClean="0"/>
              <a:t>single</a:t>
            </a:r>
            <a:r>
              <a:rPr lang="sv-SE" dirty="0" smtClean="0"/>
              <a:t> </a:t>
            </a:r>
            <a:r>
              <a:rPr lang="sv-SE" dirty="0" err="1" smtClean="0"/>
              <a:t>threaded</a:t>
            </a:r>
            <a:r>
              <a:rPr lang="sv-SE" dirty="0" smtClean="0"/>
              <a:t> program do for a </a:t>
            </a:r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a 64 </a:t>
            </a:r>
            <a:r>
              <a:rPr lang="sv-SE" dirty="0" err="1" smtClean="0"/>
              <a:t>core</a:t>
            </a:r>
            <a:r>
              <a:rPr lang="sv-SE" dirty="0" smtClean="0"/>
              <a:t> </a:t>
            </a:r>
            <a:r>
              <a:rPr lang="sv-SE" dirty="0" err="1" smtClean="0"/>
              <a:t>machine</a:t>
            </a:r>
            <a:r>
              <a:rPr lang="sv-SE" dirty="0" smtClean="0"/>
              <a:t>?</a:t>
            </a:r>
          </a:p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a program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uses</a:t>
            </a:r>
            <a:r>
              <a:rPr lang="sv-SE" dirty="0" smtClean="0"/>
              <a:t> all </a:t>
            </a:r>
            <a:r>
              <a:rPr lang="sv-SE" dirty="0" err="1" smtClean="0"/>
              <a:t>cores</a:t>
            </a:r>
            <a:r>
              <a:rPr lang="sv-SE" dirty="0" smtClean="0"/>
              <a:t>?</a:t>
            </a:r>
            <a:endParaRPr lang="sv-SE" dirty="0" smtClean="0"/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83765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err="1" smtClean="0"/>
              <a:t>Imperative</a:t>
            </a:r>
            <a:r>
              <a:rPr lang="sv-SE" dirty="0" smtClean="0"/>
              <a:t> </a:t>
            </a:r>
            <a:r>
              <a:rPr lang="sv-SE" dirty="0" err="1" smtClean="0"/>
              <a:t>Threading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Fully</a:t>
            </a:r>
            <a:r>
              <a:rPr lang="sv-SE" dirty="0" smtClean="0"/>
              <a:t> </a:t>
            </a:r>
            <a:r>
              <a:rPr lang="sv-SE" dirty="0" err="1" smtClean="0"/>
              <a:t>specified</a:t>
            </a:r>
            <a:r>
              <a:rPr lang="sv-SE" dirty="0" smtClean="0"/>
              <a:t> </a:t>
            </a:r>
            <a:r>
              <a:rPr lang="sv-SE" dirty="0" err="1" smtClean="0"/>
              <a:t>algorithms</a:t>
            </a:r>
            <a:endParaRPr lang="sv-SE" dirty="0" smtClean="0"/>
          </a:p>
          <a:p>
            <a:pPr lvl="1"/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only</a:t>
            </a:r>
            <a:r>
              <a:rPr lang="sv-SE" dirty="0" smtClean="0"/>
              <a:t> be </a:t>
            </a:r>
            <a:r>
              <a:rPr lang="sv-SE" dirty="0" err="1" smtClean="0"/>
              <a:t>threaded</a:t>
            </a:r>
            <a:r>
              <a:rPr lang="sv-SE" dirty="0" smtClean="0"/>
              <a:t> by </a:t>
            </a:r>
            <a:r>
              <a:rPr lang="sv-SE" dirty="0" err="1" smtClean="0"/>
              <a:t>rewrite</a:t>
            </a:r>
            <a:endParaRPr lang="sv-SE" dirty="0" smtClean="0"/>
          </a:p>
          <a:p>
            <a:r>
              <a:rPr lang="sv-SE" dirty="0" err="1" smtClean="0"/>
              <a:t>Shared</a:t>
            </a:r>
            <a:r>
              <a:rPr lang="sv-SE" dirty="0" smtClean="0"/>
              <a:t> </a:t>
            </a:r>
            <a:r>
              <a:rPr lang="sv-SE" dirty="0" err="1" smtClean="0"/>
              <a:t>mutable</a:t>
            </a:r>
            <a:r>
              <a:rPr lang="sv-SE" dirty="0" smtClean="0"/>
              <a:t> data</a:t>
            </a:r>
            <a:endParaRPr lang="sv-SE" dirty="0"/>
          </a:p>
          <a:p>
            <a:pPr lvl="1"/>
            <a:r>
              <a:rPr lang="sv-SE" dirty="0" err="1" smtClean="0"/>
              <a:t>Requires</a:t>
            </a:r>
            <a:r>
              <a:rPr lang="sv-SE" dirty="0" smtClean="0"/>
              <a:t> </a:t>
            </a:r>
            <a:r>
              <a:rPr lang="sv-SE" dirty="0" err="1" smtClean="0"/>
              <a:t>locking</a:t>
            </a:r>
            <a:endParaRPr lang="sv-SE" dirty="0" smtClean="0"/>
          </a:p>
          <a:p>
            <a:pPr lvl="2"/>
            <a:r>
              <a:rPr lang="sv-SE" dirty="0" err="1" smtClean="0"/>
              <a:t>Unmanageble</a:t>
            </a:r>
            <a:r>
              <a:rPr lang="sv-SE" dirty="0" smtClean="0"/>
              <a:t> </a:t>
            </a:r>
            <a:r>
              <a:rPr lang="sv-SE" dirty="0" err="1" smtClean="0"/>
              <a:t>complexity</a:t>
            </a:r>
            <a:endParaRPr lang="sv-SE" dirty="0" smtClean="0"/>
          </a:p>
          <a:p>
            <a:pPr lvl="2"/>
            <a:r>
              <a:rPr lang="sv-SE" dirty="0" err="1" smtClean="0"/>
              <a:t>Deadlocks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94448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err="1" smtClean="0"/>
              <a:t>Functional</a:t>
            </a:r>
            <a:r>
              <a:rPr lang="sv-SE" dirty="0" smtClean="0"/>
              <a:t> </a:t>
            </a:r>
            <a:r>
              <a:rPr lang="sv-SE" dirty="0" err="1" smtClean="0"/>
              <a:t>threading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Partially</a:t>
            </a:r>
            <a:r>
              <a:rPr lang="sv-SE" dirty="0" smtClean="0"/>
              <a:t> </a:t>
            </a:r>
            <a:r>
              <a:rPr lang="sv-SE" dirty="0" err="1" smtClean="0"/>
              <a:t>specified</a:t>
            </a:r>
            <a:r>
              <a:rPr lang="sv-SE" dirty="0" smtClean="0"/>
              <a:t> </a:t>
            </a:r>
            <a:r>
              <a:rPr lang="sv-SE" dirty="0" err="1" smtClean="0"/>
              <a:t>algorithms</a:t>
            </a:r>
            <a:endParaRPr lang="sv-SE" dirty="0" smtClean="0"/>
          </a:p>
          <a:p>
            <a:pPr lvl="1"/>
            <a:r>
              <a:rPr lang="sv-SE" dirty="0" err="1" smtClean="0"/>
              <a:t>Compiler</a:t>
            </a:r>
            <a:r>
              <a:rPr lang="sv-SE" dirty="0" smtClean="0"/>
              <a:t>, </a:t>
            </a:r>
            <a:r>
              <a:rPr lang="sv-SE" dirty="0" err="1" smtClean="0"/>
              <a:t>libraries</a:t>
            </a:r>
            <a:r>
              <a:rPr lang="sv-SE" dirty="0" smtClean="0"/>
              <a:t> </a:t>
            </a:r>
            <a:r>
              <a:rPr lang="sv-SE" dirty="0" err="1" smtClean="0"/>
              <a:t>etc</a:t>
            </a:r>
            <a:r>
              <a:rPr lang="sv-SE" dirty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free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change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multithreaded</a:t>
            </a:r>
            <a:r>
              <a:rPr lang="sv-SE" dirty="0" smtClean="0"/>
              <a:t> implementations.</a:t>
            </a:r>
          </a:p>
          <a:p>
            <a:r>
              <a:rPr lang="sv-SE" dirty="0" err="1" smtClean="0"/>
              <a:t>Shared</a:t>
            </a:r>
            <a:r>
              <a:rPr lang="sv-SE" dirty="0" smtClean="0"/>
              <a:t> data is </a:t>
            </a:r>
            <a:r>
              <a:rPr lang="sv-SE" dirty="0" err="1" smtClean="0"/>
              <a:t>immutable</a:t>
            </a:r>
            <a:endParaRPr lang="sv-SE" dirty="0" smtClean="0"/>
          </a:p>
          <a:p>
            <a:pPr lvl="1"/>
            <a:r>
              <a:rPr lang="sv-SE" dirty="0" smtClean="0"/>
              <a:t>No </a:t>
            </a:r>
            <a:r>
              <a:rPr lang="sv-SE" dirty="0" err="1" smtClean="0"/>
              <a:t>need</a:t>
            </a:r>
            <a:r>
              <a:rPr lang="sv-SE" dirty="0" smtClean="0"/>
              <a:t> for locks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5998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169560"/>
            <a:ext cx="8228880" cy="102719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algn="ctr" hangingPunct="0"/>
            <a:r>
              <a:rPr lang="sv-SE" sz="4400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Linq is Functional Programming</a:t>
            </a:r>
            <a:endParaRPr lang="sv-SE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461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hangingPunct="0"/>
            <a:r>
              <a:rPr lang="sv-SE" sz="200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IEnumerable&lt;T&gt; and IQueryable&lt;T&gt; are</a:t>
            </a:r>
            <a:r>
              <a:rPr lang="sv-SE" sz="2000" b="0" i="0" u="none" strike="noStrike" kern="1200" spc="0" smtClean="0">
                <a:ln>
                  <a:noFill/>
                </a:ln>
                <a:solidFill>
                  <a:srgbClr val="0070C0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immutable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interfaces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IEnumerable&lt;T&gt; and IQueryable&lt;T&gt;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generic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interfaces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Linq operators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pure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Many Linq operators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higher order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Many Linq operators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generic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Lambdas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closures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Comprehension syntax is syntactic sugar on functional programming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SOLID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73605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sz="1800" b="0" i="0" u="sng" strike="noStrike" kern="1200" spc="0">
                <a:ln>
                  <a:noFill/>
                </a:ln>
                <a:uFillTx/>
                <a:latin typeface="Arial" pitchFamily="18"/>
                <a:ea typeface="DejaVu Sans" pitchFamily="2"/>
                <a:cs typeface="DejaVu Sans" pitchFamily="2"/>
              </a:rPr>
              <a:t>S</a:t>
            </a:r>
            <a:r>
              <a:rPr lang="sv-SE" sz="1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ingle Responsibility Principle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Software entities* should have only one reason to change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6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*</a:t>
            </a: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classes, interfaces, functions, etc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sz="2200" b="0" i="0" u="sng" strike="noStrike" kern="1200" spc="0">
                <a:ln>
                  <a:noFill/>
                </a:ln>
                <a:solidFill>
                  <a:srgbClr val="1F497D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O</a:t>
            </a: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pen Closed Principle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Software entities should be open for extension but closed for modification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sz="2200" b="0" i="0" u="sng" strike="noStrike" kern="1200" spc="0">
                <a:ln>
                  <a:noFill/>
                </a:ln>
                <a:solidFill>
                  <a:srgbClr val="1F497D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</a:t>
            </a: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iskov Substitution Principle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Derived classes must be substitutable for their base classes/interfaces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sz="2200" b="0" i="0" u="sng" strike="noStrike" kern="1200" spc="0">
                <a:ln>
                  <a:noFill/>
                </a:ln>
                <a:solidFill>
                  <a:srgbClr val="1F497D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I</a:t>
            </a: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nterface Segregation Principle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Clients should not be forced to depend on methods they do not use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sz="2200" b="0" i="0" u="sng" strike="noStrike" kern="1200" spc="0">
                <a:ln>
                  <a:noFill/>
                </a:ln>
                <a:solidFill>
                  <a:srgbClr val="1F497D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D</a:t>
            </a: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ependency Inversion Principle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High level modules should not depend on low level modules. Both should depend on abstractions.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Abstractions should not depend on details. Details should depend on abstractions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3039</TotalTime>
  <Words>430</Words>
  <Application>Microsoft Office PowerPoint</Application>
  <PresentationFormat>On-screen Show (4:3)</PresentationFormat>
  <Paragraphs>88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Default</vt:lpstr>
      <vt:lpstr>Default 1</vt:lpstr>
      <vt:lpstr>PowerPoint Presentation</vt:lpstr>
      <vt:lpstr>PowerPoint Presentation</vt:lpstr>
      <vt:lpstr>Functional vs Imperative What vs How</vt:lpstr>
      <vt:lpstr>The free lunch is over</vt:lpstr>
      <vt:lpstr>Threading in practice</vt:lpstr>
      <vt:lpstr>Imperative Threading</vt:lpstr>
      <vt:lpstr>Functional threading</vt:lpstr>
      <vt:lpstr>PowerPoint Presentation</vt:lpstr>
      <vt:lpstr>PowerPoint Presentation</vt:lpstr>
      <vt:lpstr>PowerPoint Presentation</vt:lpstr>
      <vt:lpstr>PowerPoint Presentation</vt:lpstr>
      <vt:lpstr>Functions</vt:lpstr>
      <vt:lpstr>Partial 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Lidbom</dc:creator>
  <cp:lastModifiedBy>Magnus Lidbom</cp:lastModifiedBy>
  <cp:revision>57</cp:revision>
  <dcterms:modified xsi:type="dcterms:W3CDTF">2010-10-09T13:35:17Z</dcterms:modified>
</cp:coreProperties>
</file>