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63" r:id="rId7"/>
    <p:sldId id="265" r:id="rId8"/>
    <p:sldId id="259" r:id="rId9"/>
    <p:sldId id="270" r:id="rId10"/>
    <p:sldId id="271" r:id="rId11"/>
    <p:sldId id="267" r:id="rId12"/>
    <p:sldId id="260" r:id="rId13"/>
    <p:sldId id="272" r:id="rId14"/>
    <p:sldId id="261" r:id="rId1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EC3CA0-D3C6-4CA8-AECB-EBC6F8062A0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21FF185-FEA0-4CED-9F05-12B225D5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F185-FEA0-4CED-9F05-12B225D548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 compose of a</a:t>
            </a:r>
            <a:r>
              <a:rPr lang="en-US" baseline="0" dirty="0" smtClean="0"/>
              <a:t> “buy” or “sell”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F185-FEA0-4CED-9F05-12B225D54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 compose of a</a:t>
            </a:r>
            <a:r>
              <a:rPr lang="en-US" baseline="0" dirty="0" smtClean="0"/>
              <a:t> “buy” or “sell”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F185-FEA0-4CED-9F05-12B225D54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inmarketcap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Prediction Analysis &amp; Buying Actions</a:t>
            </a:r>
          </a:p>
          <a:p>
            <a:endParaRPr lang="en-US" dirty="0" smtClean="0"/>
          </a:p>
          <a:p>
            <a:r>
              <a:rPr lang="en-US" dirty="0" smtClean="0"/>
              <a:t>By Michael Cuffaro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79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Model Predictions – Ridge Regression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14158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9818" y="1360781"/>
            <a:ext cx="0" cy="5078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0" y="6572340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  <p:pic>
        <p:nvPicPr>
          <p:cNvPr id="2" name="Picture 2" descr="C:\Users\Mike\Desktop\Spring Board\Capstone\Capstone I Photos\BC-Pred-9day-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1352173"/>
            <a:ext cx="39200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Mike\Desktop\Spring Board\Capstone\Capstone I Photos\ET-Pred-9day-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45" y="1352173"/>
            <a:ext cx="372645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Mike\Desktop\Spring Board\Capstone\Capstone I Photos\LC-Pred-9day-ri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57740"/>
            <a:ext cx="378031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ke\Desktop\Spring Board\Capstone\Capstone I Photos\ZC-Pred-9day-ri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49" y="4057740"/>
            <a:ext cx="380724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15939" y="1929099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$</a:t>
            </a:r>
            <a:r>
              <a:rPr lang="en-US" sz="800" b="1" dirty="0" smtClean="0">
                <a:solidFill>
                  <a:schemeClr val="tx1"/>
                </a:solidFill>
              </a:rPr>
              <a:t>120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5939" y="4624674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</a:t>
            </a:r>
            <a:r>
              <a:rPr lang="en-US" sz="800" b="1" dirty="0" smtClean="0">
                <a:solidFill>
                  <a:schemeClr val="tx1"/>
                </a:solidFill>
              </a:rPr>
              <a:t>$</a:t>
            </a:r>
            <a:r>
              <a:rPr lang="en-US" sz="800" b="1" dirty="0">
                <a:solidFill>
                  <a:schemeClr val="tx1"/>
                </a:solidFill>
              </a:rPr>
              <a:t>2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6189" y="5539072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</a:t>
            </a:r>
            <a:r>
              <a:rPr lang="en-US" sz="800" b="1" dirty="0" smtClean="0">
                <a:solidFill>
                  <a:schemeClr val="tx1"/>
                </a:solidFill>
              </a:rPr>
              <a:t>$</a:t>
            </a:r>
            <a:r>
              <a:rPr lang="en-US" sz="800" b="1" dirty="0" smtClean="0">
                <a:solidFill>
                  <a:schemeClr val="tx1"/>
                </a:solidFill>
              </a:rPr>
              <a:t>18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6189" y="2833972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</a:t>
            </a:r>
            <a:r>
              <a:rPr lang="en-US" sz="800" b="1" dirty="0" smtClean="0">
                <a:solidFill>
                  <a:schemeClr val="tx1"/>
                </a:solidFill>
              </a:rPr>
              <a:t>$20 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8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Strategy Based on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2678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Trading Strategy Assumptions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Long-term investing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Actions will encompass a “Buy” or “Hold”</a:t>
            </a:r>
          </a:p>
          <a:p>
            <a:endParaRPr lang="en-US" dirty="0"/>
          </a:p>
          <a:p>
            <a:r>
              <a:rPr lang="en-US" dirty="0" smtClean="0"/>
              <a:t>The difference in price over consecutive days will be used to determine trading action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84531"/>
              </p:ext>
            </p:extLst>
          </p:nvPr>
        </p:nvGraphicFramePr>
        <p:xfrm>
          <a:off x="1102360" y="4746539"/>
          <a:ext cx="6939280" cy="15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280"/>
                <a:gridCol w="3048000"/>
              </a:tblGrid>
              <a:tr h="3949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Trading Action Summary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499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Comparison</a:t>
                      </a:r>
                      <a:r>
                        <a:rPr lang="en-US" b="1" baseline="0" dirty="0" smtClean="0"/>
                        <a:t> of Consecutive Days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(Price</a:t>
                      </a:r>
                      <a:r>
                        <a:rPr lang="en-US" baseline="0" dirty="0" smtClean="0"/>
                        <a:t> Decreasing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(Price Increasing)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0" y="6529386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351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Trading Strategy </a:t>
            </a:r>
            <a:r>
              <a:rPr lang="en-US" sz="2800" u="sng" dirty="0" smtClean="0"/>
              <a:t>Outcomes – Linear Regression</a:t>
            </a:r>
            <a:endParaRPr lang="en-US" sz="2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882969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43400" y="1456071"/>
            <a:ext cx="0" cy="495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ike\Desktop\Spring Board\Capstone\Capstone I Photos\BC-Pie-9da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/>
          <a:stretch/>
        </p:blipFill>
        <p:spPr bwMode="auto">
          <a:xfrm>
            <a:off x="649705" y="1281613"/>
            <a:ext cx="347545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ke\Desktop\Spring Board\Capstone\Capstone I Photos\ET-Pie-9da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/>
          <a:stretch/>
        </p:blipFill>
        <p:spPr bwMode="auto">
          <a:xfrm>
            <a:off x="4860758" y="1281613"/>
            <a:ext cx="35097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ke\Desktop\Spring Board\Capstone\Capstone I Photos\LC-Pie-9day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/>
          <a:stretch/>
        </p:blipFill>
        <p:spPr bwMode="auto">
          <a:xfrm>
            <a:off x="649705" y="4052887"/>
            <a:ext cx="347545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ke\Desktop\Spring Board\Capstone\Capstone I Photos\ZC-Pie-9day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/>
          <a:stretch/>
        </p:blipFill>
        <p:spPr bwMode="auto">
          <a:xfrm>
            <a:off x="4969042" y="4052887"/>
            <a:ext cx="34891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6567487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719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Trading Strategy </a:t>
            </a:r>
            <a:r>
              <a:rPr lang="en-US" sz="2800" u="sng" dirty="0" smtClean="0"/>
              <a:t>Outcomes – Ridge Regression</a:t>
            </a:r>
            <a:endParaRPr lang="en-US" sz="2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882969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43400" y="1456071"/>
            <a:ext cx="0" cy="495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0" y="6567487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  <p:pic>
        <p:nvPicPr>
          <p:cNvPr id="3" name="Picture 2" descr="C:\Users\Mike\Desktop\Spring Board\Capstone\Capstone I Photos\BC-Pie-9day-rid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/>
          <a:stretch/>
        </p:blipFill>
        <p:spPr bwMode="auto">
          <a:xfrm>
            <a:off x="600074" y="1225550"/>
            <a:ext cx="351121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ke\Desktop\Spring Board\Capstone\Capstone I Photos\ET-Pie-9day-rid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/>
          <a:stretch/>
        </p:blipFill>
        <p:spPr bwMode="auto">
          <a:xfrm>
            <a:off x="4572000" y="1225550"/>
            <a:ext cx="350603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ike\Desktop\Spring Board\Capstone\Capstone I Photos\LC-Pie-9day-rid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/>
          <a:stretch/>
        </p:blipFill>
        <p:spPr bwMode="auto">
          <a:xfrm>
            <a:off x="605254" y="4052887"/>
            <a:ext cx="350603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Mike\Desktop\Spring Board\Capstone\Capstone I Photos\ZC-Pie-9day-ridg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/>
          <a:stretch/>
        </p:blipFill>
        <p:spPr bwMode="auto">
          <a:xfrm>
            <a:off x="4739104" y="4052887"/>
            <a:ext cx="34774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4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990600"/>
          </a:xfrm>
        </p:spPr>
        <p:txBody>
          <a:bodyPr/>
          <a:lstStyle/>
          <a:p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4"/>
            <a:ext cx="8229600" cy="5153025"/>
          </a:xfrm>
        </p:spPr>
        <p:txBody>
          <a:bodyPr>
            <a:noAutofit/>
          </a:bodyPr>
          <a:lstStyle/>
          <a:p>
            <a:r>
              <a:rPr lang="en-US" sz="1800" dirty="0" smtClean="0"/>
              <a:t>Strong positive correlation (.86) is present between Bitcoin, Litecoin, Ethereum, and </a:t>
            </a:r>
            <a:r>
              <a:rPr lang="en-US" sz="1800" dirty="0" smtClean="0"/>
              <a:t>Zcash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Optimal model produced with Ridge Regression using 9 days of Historical data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Trading strategy offers at least 80% accuracy across all four cryptocurrencies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42430"/>
              </p:ext>
            </p:extLst>
          </p:nvPr>
        </p:nvGraphicFramePr>
        <p:xfrm>
          <a:off x="2290763" y="2990850"/>
          <a:ext cx="4562475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180"/>
                <a:gridCol w="2614295"/>
              </a:tblGrid>
              <a:tr h="2584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Optimal Prediction Model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Cryptocurrency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Avg. Price Variance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Bitcoin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</a:t>
                      </a:r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Ethereum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Litecoin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Zcash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06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What Will This Project Deliver?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nsight into the cryptocurrency market by: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Investigating potential correlations between cryptocurrencies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Machine Learning </a:t>
            </a:r>
            <a:r>
              <a:rPr lang="en-US" dirty="0" smtClean="0"/>
              <a:t>to </a:t>
            </a:r>
            <a:r>
              <a:rPr lang="en-US" dirty="0" smtClean="0"/>
              <a:t>make prediction models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models to develop a trading strategy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780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</p:spPr>
        <p:txBody>
          <a:bodyPr/>
          <a:lstStyle/>
          <a:p>
            <a:r>
              <a:rPr lang="en-US" dirty="0" smtClean="0"/>
              <a:t>Introduction </a:t>
            </a:r>
            <a:r>
              <a:rPr lang="en-US" baseline="30000" dirty="0" smtClean="0"/>
              <a:t>(Cont’d)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609725"/>
            <a:ext cx="8229600" cy="39909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Which Cryptocurrencies Will Be Included?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lvl="1"/>
            <a:r>
              <a:rPr lang="en-US" dirty="0" smtClean="0"/>
              <a:t>Bitcoin, Ethereum, Litecoin, and Zcash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How Will Analysis Be Performed?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lvl="1"/>
            <a:r>
              <a:rPr lang="en-US" dirty="0" smtClean="0"/>
              <a:t>Analysis will be performed with Python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Python packages utilized: NumPy, Pandas,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Where to Retrieve Project Code?</a:t>
            </a:r>
          </a:p>
          <a:p>
            <a:pPr marL="0" indent="0">
              <a:buNone/>
            </a:pPr>
            <a:endParaRPr lang="en-US" b="1" u="sng" dirty="0" smtClean="0"/>
          </a:p>
          <a:p>
            <a:pPr lvl="1"/>
            <a:r>
              <a:rPr lang="en-US" b="1" dirty="0" err="1" smtClean="0"/>
              <a:t>Github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484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u="sng" dirty="0" smtClean="0"/>
              <a:t>Exploring Value over Time</a:t>
            </a:r>
            <a:endParaRPr lang="en-US" u="sng" dirty="0"/>
          </a:p>
        </p:txBody>
      </p:sp>
      <p:pic>
        <p:nvPicPr>
          <p:cNvPr id="1031" name="Picture 7" descr="C:\Users\Mike\Desktop\Capstone I Photos\Value_over_time -2016-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34" y="2199860"/>
            <a:ext cx="46936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ike\Desktop\Capstone I Photos\Value_over_time -2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6" y="4023351"/>
            <a:ext cx="358709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ike\Desktop\Capstone I Photos\Value_over_time -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" y="1323560"/>
            <a:ext cx="366283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076672" y="1399760"/>
            <a:ext cx="36634" cy="5029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1000" y="3914360"/>
            <a:ext cx="37139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61781" y="1524000"/>
            <a:ext cx="40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Same Scale Comparison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761781" y="5413297"/>
            <a:ext cx="3605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/>
          </a:p>
          <a:p>
            <a:endParaRPr lang="en-US" b="1" u="sng" dirty="0"/>
          </a:p>
          <a:p>
            <a:r>
              <a:rPr lang="en-US" sz="1200" b="1" dirty="0" smtClean="0"/>
              <a:t>Data Source</a:t>
            </a:r>
            <a:r>
              <a:rPr lang="en-US" sz="1200" b="1" dirty="0"/>
              <a:t>: </a:t>
            </a:r>
            <a:r>
              <a:rPr lang="en-US" sz="1200" dirty="0" smtClean="0">
                <a:hlinkClick r:id="rId5"/>
              </a:rPr>
              <a:t>CoinMarketCap</a:t>
            </a:r>
            <a:endParaRPr lang="en-US" sz="1200" b="1" dirty="0" smtClean="0"/>
          </a:p>
          <a:p>
            <a:r>
              <a:rPr lang="en-US" sz="1200" b="1" dirty="0" smtClean="0"/>
              <a:t>Date Range Analyzed</a:t>
            </a:r>
            <a:r>
              <a:rPr lang="en-US" sz="1200" b="1" dirty="0"/>
              <a:t>: </a:t>
            </a:r>
            <a:r>
              <a:rPr lang="en-US" sz="1200" dirty="0"/>
              <a:t>4/28/2013 - 11/28/2017 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6652666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03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47" y="381000"/>
            <a:ext cx="8229600" cy="990600"/>
          </a:xfrm>
        </p:spPr>
        <p:txBody>
          <a:bodyPr/>
          <a:lstStyle/>
          <a:p>
            <a:r>
              <a:rPr lang="en-US" u="sng" dirty="0" smtClean="0"/>
              <a:t>Investigating Correlation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40386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1246516"/>
            <a:ext cx="3645666" cy="2514600"/>
            <a:chOff x="457200" y="1371600"/>
            <a:chExt cx="3645666" cy="2514600"/>
          </a:xfrm>
        </p:grpSpPr>
        <p:pic>
          <p:nvPicPr>
            <p:cNvPr id="2052" name="Picture 4" descr="C:\Users\Mike\Desktop\Capstone I Photos\Heatmap-201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371600"/>
              <a:ext cx="3645666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85800" y="15240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5240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.91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93495" y="15240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.91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79295" y="15240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.31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4065916"/>
            <a:ext cx="3645666" cy="2514600"/>
            <a:chOff x="4876800" y="4191000"/>
            <a:chExt cx="3645666" cy="2514600"/>
          </a:xfrm>
        </p:grpSpPr>
        <p:pic>
          <p:nvPicPr>
            <p:cNvPr id="2053" name="Picture 5" descr="C:\Users\Mike\Desktop\Capstone I Photos\Heatmap-20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3645666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5105400" y="43434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1200" y="43434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.84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05074" y="43434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.89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90874" y="4343400"/>
              <a:ext cx="685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.72</a:t>
              </a:r>
              <a:endParaRPr lang="en-US" dirty="0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4218317" y="1398915"/>
            <a:ext cx="750498" cy="223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65900" y="2319150"/>
            <a:ext cx="3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Pearson Correlation is .78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218317" y="4218315"/>
            <a:ext cx="750498" cy="223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65900" y="5138550"/>
            <a:ext cx="3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Pearson Correlation is .86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139891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2013 - Present</a:t>
            </a:r>
            <a:endParaRPr 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1831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2017 - Present</a:t>
            </a:r>
            <a:endParaRPr lang="en-US" b="1" u="sng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0" y="6590040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478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Modelling 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2733" y="1277870"/>
            <a:ext cx="7660256" cy="5112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Best </a:t>
            </a:r>
            <a:r>
              <a:rPr lang="en-US" b="1" u="sng" dirty="0" smtClean="0"/>
              <a:t>Overall Model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Determined by Lowest Root Mean Square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What is RMSE?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RMSE tells us on average how far our predictions are from true cryptocurrency values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Look Back Period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Number of days used to make a single day </a:t>
            </a:r>
            <a:r>
              <a:rPr lang="en-US" dirty="0" smtClean="0"/>
              <a:t>prediction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Models Being Investigated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Linear  Regression</a:t>
            </a:r>
          </a:p>
          <a:p>
            <a:r>
              <a:rPr lang="en-US" dirty="0" smtClean="0"/>
              <a:t>Ridge Regression</a:t>
            </a:r>
            <a:endParaRPr lang="en-US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6083" y="1144437"/>
            <a:ext cx="7660256" cy="88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6538911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137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Selection – Linear Regression</a:t>
            </a:r>
            <a:endParaRPr lang="en-US" baseline="30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16484"/>
              </p:ext>
            </p:extLst>
          </p:nvPr>
        </p:nvGraphicFramePr>
        <p:xfrm>
          <a:off x="381000" y="1371600"/>
          <a:ext cx="8229600" cy="50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546"/>
                <a:gridCol w="1095923"/>
                <a:gridCol w="1378245"/>
                <a:gridCol w="1198586"/>
                <a:gridCol w="980428"/>
                <a:gridCol w="1376872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RMSE </a:t>
                      </a:r>
                      <a:r>
                        <a:rPr lang="en-US" sz="2400" baseline="0" dirty="0" smtClean="0"/>
                        <a:t>for Each Cryptocurrency Model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Look Back Period</a:t>
                      </a:r>
                    </a:p>
                    <a:p>
                      <a:pPr algn="ctr"/>
                      <a:r>
                        <a:rPr lang="en-US" dirty="0" smtClean="0"/>
                        <a:t> (Days)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Bitcoin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Ethereum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Litecoin </a:t>
                      </a:r>
                    </a:p>
                    <a:p>
                      <a:pPr algn="ctr"/>
                      <a:r>
                        <a:rPr lang="en-US" dirty="0" smtClean="0"/>
                        <a:t>($) 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Zcash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Symbol"/>
                        <a:buChar char="S"/>
                      </a:pPr>
                      <a:r>
                        <a:rPr lang="en-US" b="1" dirty="0" smtClean="0">
                          <a:sym typeface="Symbol"/>
                        </a:rPr>
                        <a:t>RMSE’s</a:t>
                      </a:r>
                    </a:p>
                    <a:p>
                      <a:pPr marL="0" indent="0" algn="ctr">
                        <a:buFont typeface="Symbol"/>
                        <a:buNone/>
                      </a:pPr>
                      <a:r>
                        <a:rPr lang="en-US" b="0" dirty="0" smtClean="0">
                          <a:sym typeface="Symbol"/>
                        </a:rPr>
                        <a:t>($)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197.16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216.18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175.33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202.2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195.25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185.02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194.78</a:t>
                      </a:r>
                    </a:p>
                  </a:txBody>
                  <a:tcPr marL="9525" marR="9525" marT="9525" marB="0" anchor="b"/>
                </a:tc>
              </a:tr>
              <a:tr h="3263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241.77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170.22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216.73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309.05</a:t>
                      </a: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267.84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5153025"/>
            <a:ext cx="8229600" cy="3333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22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Model Predictions – Linear Regression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14158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9818" y="1360781"/>
            <a:ext cx="0" cy="5078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ike\Desktop\Spring Board\Capstone\Capstone I Photos\BC-Pred-9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" y="1271969"/>
            <a:ext cx="380724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ke\Desktop\Spring Board\Capstone\Capstone I Photos\LC-Pred-9d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3892"/>
            <a:ext cx="378031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ke\Desktop\Spring Board\Capstone\Capstone I Photos\ET-Pred-9d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44" y="1271969"/>
            <a:ext cx="372645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ke\Desktop\Spring Board\Capstone\Capstone I Photos\ZC-Pred-9d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49" y="4067230"/>
            <a:ext cx="380724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968314" y="1848767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$121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8314" y="4643725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$</a:t>
            </a:r>
            <a:r>
              <a:rPr lang="en-US" sz="800" b="1" dirty="0">
                <a:solidFill>
                  <a:schemeClr val="tx1"/>
                </a:solidFill>
              </a:rPr>
              <a:t>3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07757" y="5549499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$19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47372" y="2771794"/>
            <a:ext cx="990600" cy="446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RMSE =  $27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0" y="6572340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10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Selection – Ridge Regression</a:t>
            </a:r>
            <a:endParaRPr lang="en-US" baseline="30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02361"/>
              </p:ext>
            </p:extLst>
          </p:nvPr>
        </p:nvGraphicFramePr>
        <p:xfrm>
          <a:off x="381000" y="1371600"/>
          <a:ext cx="8229600" cy="50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546"/>
                <a:gridCol w="1095923"/>
                <a:gridCol w="1378245"/>
                <a:gridCol w="1198586"/>
                <a:gridCol w="980428"/>
                <a:gridCol w="1376872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RMSE </a:t>
                      </a:r>
                      <a:r>
                        <a:rPr lang="en-US" sz="2400" baseline="0" dirty="0" smtClean="0"/>
                        <a:t>for Each Cryptocurrency Model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Look Back Period</a:t>
                      </a:r>
                    </a:p>
                    <a:p>
                      <a:pPr algn="ctr"/>
                      <a:r>
                        <a:rPr lang="en-US" dirty="0" smtClean="0"/>
                        <a:t> (Days)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Bitcoin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Ethereum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Litecoin </a:t>
                      </a:r>
                    </a:p>
                    <a:p>
                      <a:pPr algn="ctr"/>
                      <a:r>
                        <a:rPr lang="en-US" dirty="0" smtClean="0"/>
                        <a:t>($) 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Zcash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Symbol"/>
                        <a:buChar char="S"/>
                      </a:pPr>
                      <a:r>
                        <a:rPr lang="en-US" b="1" dirty="0" smtClean="0">
                          <a:sym typeface="Symbol"/>
                        </a:rPr>
                        <a:t>RMSE’s</a:t>
                      </a:r>
                    </a:p>
                    <a:p>
                      <a:pPr marL="0" indent="0" algn="ctr">
                        <a:buFont typeface="Symbol"/>
                        <a:buNone/>
                      </a:pPr>
                      <a:r>
                        <a:rPr lang="en-US" b="0" dirty="0" smtClean="0">
                          <a:sym typeface="Symbol"/>
                        </a:rPr>
                        <a:t>($)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199.57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63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254.57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120.29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160.31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7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1449" y="5159019"/>
            <a:ext cx="8229600" cy="3333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543674"/>
            <a:ext cx="9144000" cy="31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Disclaimer: </a:t>
            </a:r>
            <a:r>
              <a:rPr lang="en-US" sz="1100" dirty="0" smtClean="0"/>
              <a:t>I am  not a financial institution nor do I represent one. All that I am providing is education material: Do not  take this information as professional investment advice.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275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811</TotalTime>
  <Words>1057</Words>
  <Application>Microsoft Office PowerPoint</Application>
  <PresentationFormat>On-screen Show (4:3)</PresentationFormat>
  <Paragraphs>318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Cryptocurrencies</vt:lpstr>
      <vt:lpstr>Introduction</vt:lpstr>
      <vt:lpstr>Introduction (Cont’d)</vt:lpstr>
      <vt:lpstr>Exploring Value over Time</vt:lpstr>
      <vt:lpstr>Investigating Correlation</vt:lpstr>
      <vt:lpstr>Modelling Background</vt:lpstr>
      <vt:lpstr>Model Selection – Linear Regression</vt:lpstr>
      <vt:lpstr>Model Predictions – Linear Regression</vt:lpstr>
      <vt:lpstr>Model Selection – Ridge Regression</vt:lpstr>
      <vt:lpstr>Model Predictions – Ridge Regression</vt:lpstr>
      <vt:lpstr>Trading Strategy Based on Models </vt:lpstr>
      <vt:lpstr>Trading Strategy Outcomes – Linear Regression</vt:lpstr>
      <vt:lpstr>Trading Strategy Outcomes – Ridge Regression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dc:creator>Mike Cuffaro</dc:creator>
  <cp:lastModifiedBy>Mike Cuffaro</cp:lastModifiedBy>
  <cp:revision>134</cp:revision>
  <cp:lastPrinted>2017-12-08T01:59:21Z</cp:lastPrinted>
  <dcterms:created xsi:type="dcterms:W3CDTF">2017-12-06T21:41:44Z</dcterms:created>
  <dcterms:modified xsi:type="dcterms:W3CDTF">2017-12-08T22:40:06Z</dcterms:modified>
</cp:coreProperties>
</file>