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8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538" userDrawn="1">
          <p15:clr>
            <a:srgbClr val="A4A3A4"/>
          </p15:clr>
        </p15:guide>
        <p15:guide id="3" pos="4463" userDrawn="1">
          <p15:clr>
            <a:srgbClr val="A4A3A4"/>
          </p15:clr>
        </p15:guide>
        <p15:guide id="4" pos="196" userDrawn="1">
          <p15:clr>
            <a:srgbClr val="A4A3A4"/>
          </p15:clr>
        </p15:guide>
        <p15:guide id="5" pos="551" userDrawn="1">
          <p15:clr>
            <a:srgbClr val="A4A3A4"/>
          </p15:clr>
        </p15:guide>
        <p15:guide id="6" orient="horz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00000"/>
    <a:srgbClr val="FFCC33"/>
    <a:srgbClr val="006633"/>
    <a:srgbClr val="FFF9C4"/>
    <a:srgbClr val="FFD54F"/>
    <a:srgbClr val="263238"/>
    <a:srgbClr val="311B92"/>
    <a:srgbClr val="8B1616"/>
    <a:srgbClr val="8C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6014" autoAdjust="0"/>
  </p:normalViewPr>
  <p:slideViewPr>
    <p:cSldViewPr snapToGrid="0" showGuides="1">
      <p:cViewPr>
        <p:scale>
          <a:sx n="60" d="100"/>
          <a:sy n="60" d="100"/>
        </p:scale>
        <p:origin x="1376" y="-1592"/>
      </p:cViewPr>
      <p:guideLst>
        <p:guide pos="11538"/>
        <p:guide pos="4463"/>
        <p:guide pos="196"/>
        <p:guide pos="551"/>
        <p:guide orient="horz"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40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880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818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756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695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635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573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512" algn="l" defTabSz="7618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-2" y="4644572"/>
            <a:ext cx="10443501" cy="2278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4800" tIns="533400" rIns="304800" rtlCol="0" anchor="t" anchorCtr="0"/>
          <a:lstStyle/>
          <a:p>
            <a:pPr>
              <a:spcAft>
                <a:spcPts val="1000"/>
              </a:spcAft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251" y="5311607"/>
            <a:ext cx="13117056" cy="610910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5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We provide a problem formulation and two methods for solving multi-agent cooperation on a graph with a notion of </a:t>
            </a:r>
            <a:r>
              <a:rPr lang="en-US" sz="7500" b="1" i="1" dirty="0">
                <a:solidFill>
                  <a:srgbClr val="C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risk</a:t>
            </a:r>
            <a:r>
              <a:rPr lang="en-US" sz="75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and </a:t>
            </a:r>
            <a:r>
              <a:rPr lang="en-US" sz="7500" b="1" i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support</a:t>
            </a:r>
            <a:r>
              <a:rPr lang="en-US" sz="75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23756253" y="4644571"/>
            <a:ext cx="12819748" cy="2278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4800" tIns="533400" rIns="304800" rtlCol="0" anchor="t" anchorCtr="0"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Results for V4W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-2" y="430184"/>
            <a:ext cx="36576000" cy="4644572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1916" y="5121135"/>
                <a:ext cx="9988472" cy="22334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Human-robot teams traversing an environment with </a:t>
                </a:r>
                <a:r>
                  <a:rPr lang="en-US" sz="4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provide </a:t>
                </a:r>
                <a:r>
                  <a:rPr lang="en-US" sz="4000" dirty="0">
                    <a:solidFill>
                      <a:srgbClr val="54823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other from specific nodes.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know: 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such support/coordination is beneficial? 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best coordinate the actions as a team to minimize the overall cost?</a:t>
                </a:r>
              </a:p>
              <a:p>
                <a:pPr>
                  <a:spcAft>
                    <a:spcPts val="1000"/>
                  </a:spcAft>
                </a:pPr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FORMULATION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Formulate it as a minimum-cost graph traversal problem: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Base graph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𝔾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Environment graph incorporates a notion of risk and support.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Each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is associated with a set of support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𝒵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Action set for agent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at node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The different costs for agent A is:</a:t>
                </a:r>
                <a:endParaRPr lang="en-US" sz="4000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4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d>
                      <m:dPr>
                        <m:begChr m:val="{"/>
                        <m:endChr m:val=""/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or</m:t>
                            </m:r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</m:t>
                            </m:r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sz="4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4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40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m:rPr>
                                <m:sty m:val="p"/>
                              </m:rPr>
                              <a:rPr lang="en-US" sz="4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Compute costs of each action in a sequence to obtain overall cost.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Goal is to find a pair of sequences (one for each agent) that minimizes overall costs.</a:t>
                </a:r>
              </a:p>
              <a:p>
                <a:pPr>
                  <a:spcAft>
                    <a:spcPts val="1000"/>
                  </a:spcAft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6" y="5121135"/>
                <a:ext cx="9988472" cy="22334832"/>
              </a:xfrm>
              <a:prstGeom prst="rect">
                <a:avLst/>
              </a:prstGeom>
              <a:blipFill>
                <a:blip r:embed="rId3"/>
                <a:stretch>
                  <a:fillRect l="-2160" t="-512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18475" y="5120640"/>
            <a:ext cx="12667412" cy="1917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85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METHODS</a:t>
            </a:r>
          </a:p>
          <a:p>
            <a:pPr marL="380985"/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Joint State Graph (JSG):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Nodes represent the joint states.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Edges represent possible transitions between those joint states.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Cost of each edge is the sum of costs for each agent’s actions.</a:t>
            </a:r>
          </a:p>
          <a:p>
            <a:pPr marL="380985"/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The point is that JSG </a:t>
            </a:r>
            <a:r>
              <a:rPr lang="en-US" sz="3500" b="1" i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subsumes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the action selection of the original problem, converting it into a single-agent path planning problem on JSG that can be solved with any standard shortest-path algorithm.</a:t>
            </a:r>
          </a:p>
          <a:p>
            <a:pPr marL="380985"/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However, it can be computationally expensive with greater graph sizes.</a:t>
            </a:r>
          </a:p>
          <a:p>
            <a:pPr marL="380985"/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Critical Joint State Graph (CJSG):</a:t>
            </a:r>
          </a:p>
          <a:p>
            <a:pPr marL="380985"/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To address JSG’s computational inefficiency, we propose to classify the agents’ movements into coupled and decoupled modes: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Coupled movements are planned in JSG, where supporting behavior is possible.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Decoupled movements are independently planned by each agent on base graph.</a:t>
            </a: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838185" indent="-457200">
              <a:buFont typeface="Arial" panose="020B0604020202020204" pitchFamily="34" charset="0"/>
              <a:buChar char="•"/>
            </a:pPr>
            <a:endParaRPr lang="en-US" sz="35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40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r>
              <a:rPr lang="en-US" sz="40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RESULTS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380985"/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72762"/>
            <a:ext cx="36576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Coordination on Graphs with State-Dependent Edge Costs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Manshi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Limbu, </a:t>
            </a:r>
            <a:r>
              <a:rPr lang="en-US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Zechen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Hu, Sara </a:t>
            </a:r>
            <a:r>
              <a:rPr lang="en-US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Oughourli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Xuan Wang, Xuesu Xiao, and </a:t>
            </a:r>
            <a:r>
              <a:rPr lang="en-US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Daigo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6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Shishika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5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Mason University</a:t>
            </a:r>
          </a:p>
        </p:txBody>
      </p:sp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11A250-5822-88A9-FFCB-681DC1F6E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2" y="1873628"/>
            <a:ext cx="4177377" cy="2697889"/>
          </a:xfrm>
          <a:prstGeom prst="rect">
            <a:avLst/>
          </a:prstGeom>
        </p:spPr>
      </p:pic>
      <p:pic>
        <p:nvPicPr>
          <p:cNvPr id="33" name="Picture 32" descr="A robotic arm and wheel&#10;&#10;Description automatically generated">
            <a:extLst>
              <a:ext uri="{FF2B5EF4-FFF2-40B4-BE49-F238E27FC236}">
                <a16:creationId xmlns:a16="http://schemas.microsoft.com/office/drawing/2014/main" id="{507741BF-185C-2357-0A96-20A1259F3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581" y="2386777"/>
            <a:ext cx="7251192" cy="2184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002A5-2B08-A3D9-31F3-85F4901D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083" y="11650915"/>
            <a:ext cx="13479494" cy="51501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0F53C-3754-F1B8-35C2-34461F37CF66}"/>
              </a:ext>
            </a:extLst>
          </p:cNvPr>
          <p:cNvGrpSpPr>
            <a:grpSpLocks noChangeAspect="1"/>
          </p:cNvGrpSpPr>
          <p:nvPr/>
        </p:nvGrpSpPr>
        <p:grpSpPr>
          <a:xfrm>
            <a:off x="25761793" y="10296288"/>
            <a:ext cx="9843563" cy="3720560"/>
            <a:chOff x="25508484" y="6520766"/>
            <a:chExt cx="14351341" cy="54243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44379D-AFBE-BF6D-458F-35C06A581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08484" y="6520766"/>
              <a:ext cx="7767675" cy="54243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C38EDF-C3BD-04CA-98C7-67C82A9C3947}"/>
                </a:ext>
              </a:extLst>
            </p:cNvPr>
            <p:cNvSpPr txBox="1"/>
            <p:nvPr/>
          </p:nvSpPr>
          <p:spPr>
            <a:xfrm>
              <a:off x="33276160" y="7449285"/>
              <a:ext cx="6583665" cy="350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Joint State Graph for a 5-node environment graph. Red (green) edges represent traversing risk edge without (with) support.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7BAAB3-A412-3CF5-F29D-57E4C34B0C53}"/>
              </a:ext>
            </a:extLst>
          </p:cNvPr>
          <p:cNvGrpSpPr/>
          <p:nvPr/>
        </p:nvGrpSpPr>
        <p:grpSpPr>
          <a:xfrm>
            <a:off x="24466348" y="17963036"/>
            <a:ext cx="12108484" cy="5413543"/>
            <a:chOff x="-390972" y="18948156"/>
            <a:chExt cx="11999879" cy="536498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53FF85-1436-EEB5-236C-8E0174FE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90972" y="18948156"/>
              <a:ext cx="11999879" cy="44111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E95CC7-011A-67C4-9C73-F3A182E68EBB}"/>
                </a:ext>
              </a:extLst>
            </p:cNvPr>
            <p:cNvSpPr txBox="1"/>
            <p:nvPr/>
          </p:nvSpPr>
          <p:spPr>
            <a:xfrm>
              <a:off x="155834" y="22925320"/>
              <a:ext cx="11229314" cy="1387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Fully connected graph where nodes represent joint states where agents initiate/complete support and the start/goal nodes.</a:t>
              </a:r>
            </a:p>
            <a:p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25B2B6-8E02-D4ED-8803-E9EAADDA975B}"/>
              </a:ext>
            </a:extLst>
          </p:cNvPr>
          <p:cNvSpPr txBox="1"/>
          <p:nvPr/>
        </p:nvSpPr>
        <p:spPr>
          <a:xfrm>
            <a:off x="10642509" y="16949791"/>
            <a:ext cx="129285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Environment graph with </a:t>
            </a:r>
            <a:r>
              <a:rPr lang="en-US" sz="4500" b="1" i="1" dirty="0">
                <a:solidFill>
                  <a:srgbClr val="C00000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risk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edges and </a:t>
            </a:r>
            <a:r>
              <a:rPr lang="en-US" sz="4500" b="1" i="1" dirty="0">
                <a:solidFill>
                  <a:schemeClr val="accent6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support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nodes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765727-B121-7E63-CE96-3C924C033489}"/>
              </a:ext>
            </a:extLst>
          </p:cNvPr>
          <p:cNvGrpSpPr/>
          <p:nvPr/>
        </p:nvGrpSpPr>
        <p:grpSpPr>
          <a:xfrm>
            <a:off x="11493334" y="18529471"/>
            <a:ext cx="12148558" cy="7315200"/>
            <a:chOff x="31457288" y="10105246"/>
            <a:chExt cx="14578270" cy="877824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1FE7A9-6063-3DA5-DD69-92F512FF4E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57288" y="10105246"/>
              <a:ext cx="3190947" cy="8778240"/>
              <a:chOff x="7068536" y="178904"/>
              <a:chExt cx="2261700" cy="62218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B5DC36D-B52A-0B96-9F8D-F1C8630DD824}"/>
                  </a:ext>
                </a:extLst>
              </p:cNvPr>
              <p:cNvGrpSpPr/>
              <p:nvPr/>
            </p:nvGrpSpPr>
            <p:grpSpPr>
              <a:xfrm>
                <a:off x="7924096" y="2806812"/>
                <a:ext cx="1406140" cy="3454840"/>
                <a:chOff x="8455219" y="2896264"/>
                <a:chExt cx="1406140" cy="345484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94C13F9-7FC2-1003-C8A0-8CF4BC902C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8155" y="2896264"/>
                  <a:ext cx="731520" cy="73152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5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9114A4A-BDB1-B71B-3F37-0D1282D90977}"/>
                    </a:ext>
                  </a:extLst>
                </p:cNvPr>
                <p:cNvCxnSpPr>
                  <a:stCxn id="55" idx="4"/>
                </p:cNvCxnSpPr>
                <p:nvPr/>
              </p:nvCxnSpPr>
              <p:spPr>
                <a:xfrm flipH="1">
                  <a:off x="9403661" y="3627783"/>
                  <a:ext cx="40254" cy="182880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856812-9294-000F-05F5-BE73E09A5136}"/>
                    </a:ext>
                  </a:extLst>
                </p:cNvPr>
                <p:cNvCxnSpPr/>
                <p:nvPr/>
              </p:nvCxnSpPr>
              <p:spPr>
                <a:xfrm flipH="1">
                  <a:off x="8952673" y="5423786"/>
                  <a:ext cx="457200" cy="91440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EFDEFB4-7787-2AFE-19EF-403CFC6E7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04159" y="5436704"/>
                  <a:ext cx="457200" cy="914400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6540F65-B940-1C64-05A8-01DB66E381AB}"/>
                    </a:ext>
                  </a:extLst>
                </p:cNvPr>
                <p:cNvCxnSpPr/>
                <p:nvPr/>
              </p:nvCxnSpPr>
              <p:spPr>
                <a:xfrm flipH="1" flipV="1">
                  <a:off x="8455219" y="4094922"/>
                  <a:ext cx="948940" cy="193813"/>
                </a:xfrm>
                <a:prstGeom prst="line">
                  <a:avLst/>
                </a:pr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6D6153C-6061-AA0E-5414-042C5F357BA5}"/>
                  </a:ext>
                </a:extLst>
              </p:cNvPr>
              <p:cNvGrpSpPr/>
              <p:nvPr/>
            </p:nvGrpSpPr>
            <p:grpSpPr>
              <a:xfrm>
                <a:off x="7215809" y="178904"/>
                <a:ext cx="1828800" cy="6221896"/>
                <a:chOff x="7215809" y="178904"/>
                <a:chExt cx="1828800" cy="6221896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962CF67-F3A2-072F-0521-DBF3FAD94896}"/>
                    </a:ext>
                  </a:extLst>
                </p:cNvPr>
                <p:cNvCxnSpPr/>
                <p:nvPr/>
              </p:nvCxnSpPr>
              <p:spPr>
                <a:xfrm flipH="1">
                  <a:off x="7215809" y="178904"/>
                  <a:ext cx="914400" cy="59436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E8E3414-DA73-5E12-4A20-73F382649E6D}"/>
                    </a:ext>
                  </a:extLst>
                </p:cNvPr>
                <p:cNvCxnSpPr/>
                <p:nvPr/>
              </p:nvCxnSpPr>
              <p:spPr>
                <a:xfrm flipH="1">
                  <a:off x="8130209" y="457200"/>
                  <a:ext cx="914400" cy="59436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D27A69A-104D-4B97-523C-5DEB6542EE35}"/>
                    </a:ext>
                  </a:extLst>
                </p:cNvPr>
                <p:cNvCxnSpPr/>
                <p:nvPr/>
              </p:nvCxnSpPr>
              <p:spPr>
                <a:xfrm>
                  <a:off x="8010939" y="1053548"/>
                  <a:ext cx="884583" cy="4572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1666C05-AE49-2F23-232C-B5979246E09A}"/>
                    </a:ext>
                  </a:extLst>
                </p:cNvPr>
                <p:cNvCxnSpPr/>
                <p:nvPr/>
              </p:nvCxnSpPr>
              <p:spPr>
                <a:xfrm>
                  <a:off x="7856883" y="1997766"/>
                  <a:ext cx="884583" cy="4572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69E0D95-553C-1F77-618B-57BE247B95F6}"/>
                    </a:ext>
                  </a:extLst>
                </p:cNvPr>
                <p:cNvCxnSpPr/>
                <p:nvPr/>
              </p:nvCxnSpPr>
              <p:spPr>
                <a:xfrm>
                  <a:off x="7712766" y="2887316"/>
                  <a:ext cx="884583" cy="4572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5B7DEC9-D3D6-4768-58A9-80571EAB366C}"/>
                    </a:ext>
                  </a:extLst>
                </p:cNvPr>
                <p:cNvCxnSpPr/>
                <p:nvPr/>
              </p:nvCxnSpPr>
              <p:spPr>
                <a:xfrm>
                  <a:off x="7571133" y="3831535"/>
                  <a:ext cx="884583" cy="4572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681E99A-ACD4-B3EB-DC2F-A5F9A651793D}"/>
                    </a:ext>
                  </a:extLst>
                </p:cNvPr>
                <p:cNvCxnSpPr/>
                <p:nvPr/>
              </p:nvCxnSpPr>
              <p:spPr>
                <a:xfrm>
                  <a:off x="7414591" y="4721089"/>
                  <a:ext cx="884583" cy="457200"/>
                </a:xfrm>
                <a:prstGeom prst="line">
                  <a:avLst/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51FB56E-069D-65DB-17B8-F01AE341664F}"/>
                  </a:ext>
                </a:extLst>
              </p:cNvPr>
              <p:cNvCxnSpPr/>
              <p:nvPr/>
            </p:nvCxnSpPr>
            <p:spPr>
              <a:xfrm flipH="1">
                <a:off x="8453230" y="4273828"/>
                <a:ext cx="442292" cy="14907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7C4A6B0-664D-E7F2-036A-EEADB9CCEBB8}"/>
                  </a:ext>
                </a:extLst>
              </p:cNvPr>
              <p:cNvGrpSpPr/>
              <p:nvPr/>
            </p:nvGrpSpPr>
            <p:grpSpPr>
              <a:xfrm>
                <a:off x="7068536" y="1391731"/>
                <a:ext cx="1163160" cy="3517945"/>
                <a:chOff x="7145944" y="1446557"/>
                <a:chExt cx="1163160" cy="351794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6C6DFB2-5AA7-D5E3-75C5-455B146A429B}"/>
                    </a:ext>
                  </a:extLst>
                </p:cNvPr>
                <p:cNvGrpSpPr/>
                <p:nvPr/>
              </p:nvGrpSpPr>
              <p:grpSpPr>
                <a:xfrm rot="458975" flipH="1">
                  <a:off x="7145944" y="1446557"/>
                  <a:ext cx="1163160" cy="3517945"/>
                  <a:chOff x="8648197" y="2896264"/>
                  <a:chExt cx="1161478" cy="3517945"/>
                </a:xfrm>
                <a:solidFill>
                  <a:schemeClr val="tx1"/>
                </a:solidFill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2A8B0E1-59D8-A312-6B38-65398E3D4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8155" y="2896264"/>
                    <a:ext cx="731520" cy="731520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5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8EEE3A1-D4D6-4A7F-E0F1-02A15A0FD85E}"/>
                      </a:ext>
                    </a:extLst>
                  </p:cNvPr>
                  <p:cNvCxnSpPr>
                    <a:stCxn id="43" idx="4"/>
                  </p:cNvCxnSpPr>
                  <p:nvPr/>
                </p:nvCxnSpPr>
                <p:spPr>
                  <a:xfrm flipH="1">
                    <a:off x="9403661" y="3627783"/>
                    <a:ext cx="40254" cy="1828800"/>
                  </a:xfrm>
                  <a:prstGeom prst="line">
                    <a:avLst/>
                  </a:prstGeom>
                  <a:grpFill/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F22A885-F42F-76A0-167E-13F71AD160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8975" flipH="1">
                    <a:off x="8884298" y="5388598"/>
                    <a:ext cx="459457" cy="1025611"/>
                  </a:xfrm>
                  <a:prstGeom prst="line">
                    <a:avLst/>
                  </a:prstGeom>
                  <a:grpFill/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4CE3AF6-E59C-A57F-2610-96D485FEC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8975" flipH="1" flipV="1">
                    <a:off x="9024270" y="5385964"/>
                    <a:ext cx="383277" cy="25306"/>
                  </a:xfrm>
                  <a:prstGeom prst="line">
                    <a:avLst/>
                  </a:prstGeom>
                  <a:grpFill/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C8A605E-B72A-5124-1056-EC6D75D1F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8975" flipH="1" flipV="1">
                    <a:off x="8648197" y="3703707"/>
                    <a:ext cx="795017" cy="534414"/>
                  </a:xfrm>
                  <a:prstGeom prst="line">
                    <a:avLst/>
                  </a:prstGeom>
                  <a:grpFill/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CB23360-0E90-1853-4D51-B70BF3603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3729" y="2790986"/>
                  <a:ext cx="471419" cy="26703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D82B54-62C8-6CD0-6476-315FBE6A7D34}"/>
                </a:ext>
              </a:extLst>
            </p:cNvPr>
            <p:cNvSpPr txBox="1"/>
            <p:nvPr/>
          </p:nvSpPr>
          <p:spPr>
            <a:xfrm>
              <a:off x="35197413" y="10606089"/>
              <a:ext cx="10838145" cy="26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One agent provides </a:t>
              </a:r>
              <a:r>
                <a:rPr lang="en-US" sz="4500" b="1" i="1" dirty="0">
                  <a:solidFill>
                    <a:schemeClr val="accent6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support</a:t>
              </a:r>
              <a:r>
                <a:rPr lang="en-US" sz="4500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5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by holding up the </a:t>
              </a:r>
              <a:r>
                <a:rPr lang="en-US" sz="45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ladder</a:t>
              </a:r>
              <a:r>
                <a:rPr lang="en-US" sz="4500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500" dirty="0">
                  <a:solidFill>
                    <a:schemeClr val="bg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while the other agent climbs.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DD4B19-65DE-B323-3FCF-7BFB439C83E5}"/>
              </a:ext>
            </a:extLst>
          </p:cNvPr>
          <p:cNvSpPr txBox="1"/>
          <p:nvPr/>
        </p:nvSpPr>
        <p:spPr>
          <a:xfrm>
            <a:off x="17821182" y="23637139"/>
            <a:ext cx="561061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Experimentally, we find that CJSG is more efficient overall than JSG in generating optimal path planning solutions.</a:t>
            </a:r>
          </a:p>
        </p:txBody>
      </p:sp>
      <p:pic>
        <p:nvPicPr>
          <p:cNvPr id="1024" name="Picture 1023" descr="A graph showing the number of nodes&#10;&#10;Description automatically generated">
            <a:extLst>
              <a:ext uri="{FF2B5EF4-FFF2-40B4-BE49-F238E27FC236}">
                <a16:creationId xmlns:a16="http://schemas.microsoft.com/office/drawing/2014/main" id="{9C62BF93-66EF-9824-440A-7BD0C6106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256" y="23637139"/>
            <a:ext cx="6129595" cy="2971410"/>
          </a:xfrm>
          <a:prstGeom prst="rect">
            <a:avLst/>
          </a:prstGeom>
        </p:spPr>
      </p:pic>
      <p:pic>
        <p:nvPicPr>
          <p:cNvPr id="1026" name="Picture 102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C59E55D-A685-F24D-4BAE-CA247E0191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288" y="23644222"/>
            <a:ext cx="5614536" cy="2974894"/>
          </a:xfrm>
          <a:prstGeom prst="rect">
            <a:avLst/>
          </a:prstGeom>
        </p:spPr>
      </p:pic>
      <p:pic>
        <p:nvPicPr>
          <p:cNvPr id="1027" name="Picture 102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6D99DC2-075B-2564-40FA-6E98B7CB48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11348" y="21607247"/>
            <a:ext cx="1286287" cy="12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4321</TotalTime>
  <Words>429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We provide a problem formulation and two methods for solving multi-agent cooperation on a graph with a notion of risk and support.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Xuesu Xiao</cp:lastModifiedBy>
  <cp:revision>148</cp:revision>
  <dcterms:created xsi:type="dcterms:W3CDTF">2018-09-16T19:13:41Z</dcterms:created>
  <dcterms:modified xsi:type="dcterms:W3CDTF">2023-09-25T01:53:27Z</dcterms:modified>
</cp:coreProperties>
</file>