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FFDB-778C-5B1E-1FF1-E998F9B62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6ED56-35A1-0640-3071-E7EB6267E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3B27E-C5A3-E5D1-16AF-A8F071EA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0D5B8-1BEB-9841-1D78-B7615194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68C1-2651-434D-E145-FDB7451C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1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8222-26B2-CF89-3882-53B48459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B5A5D-F24B-AC9F-7F06-DC57C5F29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18EC-03D2-4057-E848-0F68C335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3499-4565-96BD-F33D-7467FA34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4885C-68C5-D07B-B3F4-3448024A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B428A-0DA2-CAC3-F334-78F722FF0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CC858-E94B-77D0-B8C0-BD2F8BC02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3A39-5FB9-63B8-B0AB-B5556857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ABBA9-B1E1-58CB-10B4-A6FA8A91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5DAA-A3CE-5F63-AD64-39DD38E6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8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9F79-4525-107E-A821-928417AA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87D3A-044F-E095-8F94-DCF89F2A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58679-691E-9B36-56D0-712C6FFD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5E71A-625D-9951-7493-9E0C26CF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69701-5CE7-FA1E-4531-07463815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4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D886-F00B-0FC8-EA45-FD50531A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CC624-D404-703E-12FA-3BFA059A3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2E2FB-34A6-785C-79B0-DFEE188A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3121D-B55F-67DE-1D2E-D25FEC09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6A7A0-EC8C-4A32-B0B9-3D2FF412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0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946A-67E7-438D-E648-6397E087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D74A-48B1-5858-4EFF-0263BEE7A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FBF90-8112-06B0-CC2D-363614A89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17A14-7B36-06AA-6CE9-AB06E7F2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24B6B-13BB-1988-7CBA-26B83AC6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96254-DEC2-33EC-3B9A-8F2B37DA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7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3F4E-67A9-4D60-8ED4-83811A2E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ED8F2-4F09-0CB0-5E37-2EB9089A7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0BDD5-EF9B-B751-0B15-8631ED97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0C334-D9FD-B519-4DD2-C521A2AF6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9FA7F-EFA6-C67B-2F60-93A4FA5AC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76E0-8EE2-1C79-6E7E-5E3718AC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A6610-7FBB-D2BE-E3F4-B6B033E6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DFDAA-E464-DA1D-B747-BD78E959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E57E-4A48-6359-514B-945DC755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95CEA-35C1-FCA3-2ECA-CEDF54C7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EF1E1-8DCD-CF77-9088-BD085E2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9FE3A-3A5E-88EF-9638-F11304BB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C3268-F325-785A-5306-AE9B7FFC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C66FD-D639-DB55-3C5E-3E4CFD54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04D9C-0AD8-0D37-EFEC-DDD66E94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7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754E-E84E-2DDA-B6D0-268C6886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EEB4-3A64-6D40-7D9B-03FF8734D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DA293-4525-4A8D-6456-2DEE8A705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DA961-85A9-01D5-F9D3-5930793A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3E796-A883-576B-3C73-F4DC3491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04988-EEBA-B746-EB18-CE27F4CC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EDDD-ABA2-7B5C-3A2F-25222E3E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6A80B-AA76-DB77-7DAB-0B3C258B9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15CD6-0BE2-B4BB-7B16-9EE6E1F2B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50D7C-E2B7-6862-F35D-FA7B0CF2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7933-9DEF-B348-B1CD-3C719D94EA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2A822-7AED-A3A8-0C39-EE08B2F5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0BE47-59B9-79C0-E019-A8C198AF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6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A7932-410F-6B13-9497-26730752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FBDC7-F000-81F8-D62E-EEB584AC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2EFAE-D672-DFE6-F9A5-9A0F937D7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27933-9DEF-B348-B1CD-3C719D94EAB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028AD-4EC1-4AE5-F1E4-C05C2E158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C90E-C58C-00DB-5997-0714BCC46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C6640-2E30-7A4D-8581-538EDF189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2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hp/" TargetMode="External"/><Relationship Id="rId2" Type="http://schemas.openxmlformats.org/officeDocument/2006/relationships/hyperlink" Target="http://localhost/time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hp/php_date.asp" TargetMode="External"/><Relationship Id="rId5" Type="http://schemas.openxmlformats.org/officeDocument/2006/relationships/hyperlink" Target="https://www.w3schools.com/php/php_echo_print.asp" TargetMode="External"/><Relationship Id="rId4" Type="http://schemas.openxmlformats.org/officeDocument/2006/relationships/hyperlink" Target="https://www.w3schools.com/php/php_syntax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intro.asp" TargetMode="External"/><Relationship Id="rId7" Type="http://schemas.openxmlformats.org/officeDocument/2006/relationships/hyperlink" Target="https://www.w3schools.com/html/html_tables.as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html/html_attributes.asp" TargetMode="External"/><Relationship Id="rId5" Type="http://schemas.openxmlformats.org/officeDocument/2006/relationships/hyperlink" Target="https://www.w3schools.com/html/html_elements.asp" TargetMode="External"/><Relationship Id="rId4" Type="http://schemas.openxmlformats.org/officeDocument/2006/relationships/hyperlink" Target="https://www.w3schools.com/html/html_basic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34EF-9381-96C8-04F2-8480DC6A1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7A008-6937-3D39-219E-0553C934F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7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A0EE-F20B-2F09-EB70-EB5533A8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– </a:t>
            </a:r>
            <a:r>
              <a:rPr lang="en-US" u="sng" dirty="0"/>
              <a:t>P</a:t>
            </a:r>
            <a:r>
              <a:rPr lang="en-US" dirty="0"/>
              <a:t>HP </a:t>
            </a:r>
            <a:r>
              <a:rPr lang="en-US" u="sng" dirty="0" err="1"/>
              <a:t>H</a:t>
            </a:r>
            <a:r>
              <a:rPr lang="en-US" dirty="0" err="1"/>
              <a:t>yperText</a:t>
            </a:r>
            <a:r>
              <a:rPr lang="en-US" dirty="0"/>
              <a:t> </a:t>
            </a:r>
            <a:r>
              <a:rPr lang="en-US" u="sng" dirty="0"/>
              <a:t>P</a:t>
            </a:r>
            <a:r>
              <a:rPr lang="en-US" dirty="0"/>
              <a:t>reprocessor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200FA-F60A-5803-04D6-B055A1A10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server gets a request for a .</a:t>
            </a:r>
            <a:r>
              <a:rPr lang="en-US" dirty="0" err="1"/>
              <a:t>php</a:t>
            </a:r>
            <a:r>
              <a:rPr lang="en-US" dirty="0"/>
              <a:t> file, it asks PHP to ‘process’ the file</a:t>
            </a:r>
          </a:p>
          <a:p>
            <a:r>
              <a:rPr lang="en-US" dirty="0"/>
              <a:t>A PHP file contains </a:t>
            </a:r>
            <a:r>
              <a:rPr lang="en-US" b="1" dirty="0"/>
              <a:t>instructions</a:t>
            </a:r>
            <a:r>
              <a:rPr lang="en-US" dirty="0"/>
              <a:t> and </a:t>
            </a:r>
            <a:r>
              <a:rPr lang="en-US" b="1" dirty="0"/>
              <a:t>HTML</a:t>
            </a:r>
          </a:p>
          <a:p>
            <a:r>
              <a:rPr lang="en-US" dirty="0"/>
              <a:t>PHP executes the instructions in the file and return the output to the server</a:t>
            </a:r>
          </a:p>
          <a:p>
            <a:r>
              <a:rPr lang="en-US" dirty="0"/>
              <a:t>Most of the time, this output is HTML (but can be otherwise)</a:t>
            </a:r>
          </a:p>
          <a:p>
            <a:r>
              <a:rPr lang="en-US" dirty="0"/>
              <a:t>The server will send the output to the browser</a:t>
            </a:r>
          </a:p>
        </p:txBody>
      </p:sp>
    </p:spTree>
    <p:extLst>
      <p:ext uri="{BB962C8B-B14F-4D97-AF65-F5344CB8AC3E}">
        <p14:creationId xmlns:p14="http://schemas.microsoft.com/office/powerpoint/2010/main" val="2896146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36C1-FFDC-918A-3356-955457D4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D556-C4FD-CA64-2292-A08B37B8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8159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Alongside </a:t>
            </a:r>
            <a:r>
              <a:rPr lang="en-US" dirty="0" err="1"/>
              <a:t>index.html</a:t>
            </a:r>
            <a:r>
              <a:rPr lang="en-US" dirty="0"/>
              <a:t>, create a file </a:t>
            </a:r>
            <a:r>
              <a:rPr lang="en-US" b="1" dirty="0" err="1"/>
              <a:t>time.php</a:t>
            </a:r>
            <a:endParaRPr lang="en-US" b="1" dirty="0"/>
          </a:p>
          <a:p>
            <a:r>
              <a:rPr lang="en-US" dirty="0"/>
              <a:t>Inside it, </a:t>
            </a:r>
            <a:r>
              <a:rPr lang="en-US" i="1" dirty="0"/>
              <a:t>echo the current date and time</a:t>
            </a:r>
            <a:endParaRPr lang="en-US" dirty="0"/>
          </a:p>
          <a:p>
            <a:pPr lvl="1"/>
            <a:r>
              <a:rPr lang="en-US" dirty="0"/>
              <a:t>Use the date format ‘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Y-m-d </a:t>
            </a:r>
            <a:r>
              <a:rPr lang="en-GB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H:i:s</a:t>
            </a:r>
            <a:r>
              <a:rPr lang="en-US" dirty="0"/>
              <a:t>’</a:t>
            </a:r>
          </a:p>
          <a:p>
            <a:r>
              <a:rPr lang="en-US" dirty="0"/>
              <a:t>Check the result at </a:t>
            </a:r>
            <a:r>
              <a:rPr lang="en-US" dirty="0">
                <a:hlinkClick r:id="rId2"/>
              </a:rPr>
              <a:t>http://localhost/time.php</a:t>
            </a:r>
            <a:r>
              <a:rPr lang="en-US" dirty="0"/>
              <a:t> </a:t>
            </a:r>
          </a:p>
          <a:p>
            <a:r>
              <a:rPr lang="en-US" dirty="0"/>
              <a:t>Refresh the page in the browser and check if the time changes</a:t>
            </a:r>
          </a:p>
          <a:p>
            <a:r>
              <a:rPr lang="en-US" dirty="0"/>
              <a:t>You made your first </a:t>
            </a:r>
            <a:r>
              <a:rPr lang="en-US" b="1" dirty="0"/>
              <a:t>dynamic</a:t>
            </a:r>
            <a:r>
              <a:rPr lang="en-US" dirty="0"/>
              <a:t> page!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162EC-E22E-C5A7-5FDB-0AF7E195A428}"/>
              </a:ext>
            </a:extLst>
          </p:cNvPr>
          <p:cNvSpPr txBox="1"/>
          <p:nvPr/>
        </p:nvSpPr>
        <p:spPr>
          <a:xfrm>
            <a:off x="5565913" y="4740972"/>
            <a:ext cx="5857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https://www.w3schools.com/php/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https://www.w3schools.com/php/php_syntax.asp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https://www.w3schools.com/php/php_echo_print.asp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https://www.w3schools.com/php/php_date.asp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327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D69A-B6AD-99FC-6250-A6493E63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4934-EE13-276F-6197-84EB2879D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&amp; Install </a:t>
            </a:r>
            <a:r>
              <a:rPr lang="en-US" dirty="0">
                <a:hlinkClick r:id="rId2"/>
              </a:rPr>
              <a:t>Docker Desktop</a:t>
            </a:r>
            <a:endParaRPr lang="en-US" dirty="0"/>
          </a:p>
          <a:p>
            <a:r>
              <a:rPr lang="en-US" dirty="0"/>
              <a:t>Download &amp; Install </a:t>
            </a:r>
            <a:r>
              <a:rPr lang="en-US" dirty="0">
                <a:hlinkClick r:id="rId3"/>
              </a:rPr>
              <a:t>Visual Studio Code</a:t>
            </a:r>
            <a:endParaRPr lang="en-US" dirty="0"/>
          </a:p>
          <a:p>
            <a:r>
              <a:rPr lang="en-US" dirty="0"/>
              <a:t>Create </a:t>
            </a:r>
            <a:r>
              <a:rPr lang="en-US" dirty="0">
                <a:hlinkClick r:id="rId4"/>
              </a:rPr>
              <a:t>Github.com</a:t>
            </a:r>
            <a:r>
              <a:rPr lang="en-US" dirty="0"/>
              <a:t>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4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A70E-42B5-EC68-A81F-53B8396C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plugin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FE0BD4E-7203-7283-FA92-8F6A06FFA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72247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0F210-957B-FFF0-CE4C-0F81F6FD680C}"/>
              </a:ext>
            </a:extLst>
          </p:cNvPr>
          <p:cNvSpPr txBox="1"/>
          <p:nvPr/>
        </p:nvSpPr>
        <p:spPr>
          <a:xfrm>
            <a:off x="7560670" y="2075935"/>
            <a:ext cx="4489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toolbar, click on ‘Extensions’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for ‘Docker’ and click ‘install’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0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EC4D-43E0-84BB-2DC2-4FBD6949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repository &amp; checkout tag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231D93D-5F54-9ECB-0EEE-AAE209A6C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087" y="1690688"/>
            <a:ext cx="5940849" cy="38454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F33DD0-5D2B-FBDC-D1A5-0C9137C159D0}"/>
              </a:ext>
            </a:extLst>
          </p:cNvPr>
          <p:cNvSpPr txBox="1"/>
          <p:nvPr/>
        </p:nvSpPr>
        <p:spPr>
          <a:xfrm>
            <a:off x="6470937" y="2323070"/>
            <a:ext cx="54039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toolbar, click on ‘Explorer’, then, ‘Clone Repository’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‘https://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mlindhout</a:t>
            </a:r>
            <a:r>
              <a:rPr lang="en-US" dirty="0"/>
              <a:t>/</a:t>
            </a:r>
            <a:r>
              <a:rPr lang="en-US" dirty="0" err="1"/>
              <a:t>webdev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‘Open’ when asked to open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left lower corner</a:t>
            </a:r>
            <a:r>
              <a:rPr lang="en-US" dirty="0"/>
              <a:t>, click on </a:t>
            </a:r>
            <a:r>
              <a:rPr lang="en-US" b="1" dirty="0"/>
              <a:t>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Then, in the top, select EXERCISE-001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that the left lower corner now contains ‘EXERCISE-001’.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EB89797-15B1-2835-961D-6EDD5496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030" y="4993862"/>
            <a:ext cx="4854318" cy="149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2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A51F-52A7-AD27-62BF-A613FB82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webserver with Docker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1C23218-5678-262D-DB22-AF9C8A1ED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0339"/>
            <a:ext cx="51212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9D14EF-296E-D2F6-1716-6774AF7E58EE}"/>
              </a:ext>
            </a:extLst>
          </p:cNvPr>
          <p:cNvSpPr txBox="1"/>
          <p:nvPr/>
        </p:nvSpPr>
        <p:spPr>
          <a:xfrm>
            <a:off x="6400801" y="2236573"/>
            <a:ext cx="542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Explorer, </a:t>
            </a:r>
            <a:r>
              <a:rPr lang="en-US" b="1" dirty="0"/>
              <a:t>left-click</a:t>
            </a:r>
            <a:r>
              <a:rPr lang="en-US" dirty="0"/>
              <a:t> on docker-</a:t>
            </a:r>
            <a:r>
              <a:rPr lang="en-US" dirty="0" err="1"/>
              <a:t>compose.yml</a:t>
            </a:r>
            <a:r>
              <a:rPr lang="en-US" dirty="0"/>
              <a:t> and choose ‘Compose Up’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what happens and wait for the green ‘Running’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>
                <a:hlinkClick r:id="rId3"/>
              </a:rPr>
              <a:t>http://localhost</a:t>
            </a:r>
            <a:r>
              <a:rPr lang="en-US" dirty="0"/>
              <a:t> in your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should see a message ‘Hello, world!’</a:t>
            </a:r>
          </a:p>
        </p:txBody>
      </p:sp>
      <p:pic>
        <p:nvPicPr>
          <p:cNvPr id="8" name="Picture 7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567DD22A-87B6-C0F5-BCF2-399F54562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721" y="5147577"/>
            <a:ext cx="62738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1E46-61C1-F317-0628-09F46E53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001</a:t>
            </a:r>
          </a:p>
        </p:txBody>
      </p:sp>
      <p:pic>
        <p:nvPicPr>
          <p:cNvPr id="5" name="Content Placeholder 4" descr="A close-up of a note&#10;&#10;Description automatically generated">
            <a:extLst>
              <a:ext uri="{FF2B5EF4-FFF2-40B4-BE49-F238E27FC236}">
                <a16:creationId xmlns:a16="http://schemas.microsoft.com/office/drawing/2014/main" id="{4C67EAB5-D011-754A-1136-B4B91EEB0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9951" y="1517650"/>
            <a:ext cx="5029200" cy="3822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F00E4A-B677-D550-3B6C-C7078BEFF1BC}"/>
              </a:ext>
            </a:extLst>
          </p:cNvPr>
          <p:cNvSpPr txBox="1"/>
          <p:nvPr/>
        </p:nvSpPr>
        <p:spPr>
          <a:xfrm>
            <a:off x="838200" y="4740185"/>
            <a:ext cx="59070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https://www.w3schools.com/html/html_intro.asp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https://www.w3schools.com/html/html_basic.asp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https://www.w3schools.com/html/html_elements.asp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https://www.w3schools.com/html/html_attributes.asp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https://www.w3schools.com/html/html_tables.asp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1E02B-2C48-63B3-5AEE-9A707736987E}"/>
              </a:ext>
            </a:extLst>
          </p:cNvPr>
          <p:cNvSpPr txBox="1"/>
          <p:nvPr/>
        </p:nvSpPr>
        <p:spPr>
          <a:xfrm>
            <a:off x="838200" y="1690688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the file </a:t>
            </a:r>
            <a:r>
              <a:rPr lang="en-US" b="1" dirty="0" err="1"/>
              <a:t>index.html</a:t>
            </a:r>
            <a:r>
              <a:rPr lang="en-US" dirty="0"/>
              <a:t>:</a:t>
            </a:r>
          </a:p>
          <a:p>
            <a:r>
              <a:rPr lang="en-US" dirty="0"/>
              <a:t>- add a table with two columns and 3 rows</a:t>
            </a:r>
          </a:p>
          <a:p>
            <a:r>
              <a:rPr lang="en-US" dirty="0"/>
              <a:t>- make the column headings </a:t>
            </a:r>
            <a:r>
              <a:rPr lang="en-US" b="1" dirty="0"/>
              <a:t>bold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9140-9BF7-2BEA-7B90-9FA641B8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48F917-D725-57C6-0A3C-99E1479FBECD}"/>
              </a:ext>
            </a:extLst>
          </p:cNvPr>
          <p:cNvGrpSpPr/>
          <p:nvPr/>
        </p:nvGrpSpPr>
        <p:grpSpPr>
          <a:xfrm>
            <a:off x="2256809" y="4024035"/>
            <a:ext cx="7062156" cy="1591574"/>
            <a:chOff x="1416221" y="2095843"/>
            <a:chExt cx="8568039" cy="220911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BFC0A0A-71F7-C784-95C3-79C5A6F66D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221" y="2095843"/>
              <a:ext cx="2209114" cy="2209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83E5704-9A27-8690-E0B7-130F25405D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7060" y="2336800"/>
              <a:ext cx="1727200" cy="172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ABAE31-B715-1F17-DA6F-E947D1C19928}"/>
                </a:ext>
              </a:extLst>
            </p:cNvPr>
            <p:cNvCxnSpPr/>
            <p:nvPr/>
          </p:nvCxnSpPr>
          <p:spPr>
            <a:xfrm flipH="1">
              <a:off x="3818238" y="2681416"/>
              <a:ext cx="40530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D59208-1383-B54F-5CAB-9C50CA3701CF}"/>
                </a:ext>
              </a:extLst>
            </p:cNvPr>
            <p:cNvSpPr txBox="1"/>
            <p:nvPr/>
          </p:nvSpPr>
          <p:spPr>
            <a:xfrm>
              <a:off x="4920461" y="2239814"/>
              <a:ext cx="2192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GET http://localhost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466DD5-2B97-879B-E5E2-CC3AA749205E}"/>
                </a:ext>
              </a:extLst>
            </p:cNvPr>
            <p:cNvCxnSpPr/>
            <p:nvPr/>
          </p:nvCxnSpPr>
          <p:spPr>
            <a:xfrm>
              <a:off x="3934941" y="3856383"/>
              <a:ext cx="39363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DACD64-F204-AEC9-4FEA-20E0FFE1C7D3}"/>
                </a:ext>
              </a:extLst>
            </p:cNvPr>
            <p:cNvSpPr txBox="1"/>
            <p:nvPr/>
          </p:nvSpPr>
          <p:spPr>
            <a:xfrm>
              <a:off x="5052163" y="3879334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&lt;html&gt;….&lt;/html&gt;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F42D7F3-6F36-24FF-C977-B42021E5FAF8}"/>
              </a:ext>
            </a:extLst>
          </p:cNvPr>
          <p:cNvSpPr txBox="1"/>
          <p:nvPr/>
        </p:nvSpPr>
        <p:spPr>
          <a:xfrm>
            <a:off x="838200" y="2080080"/>
            <a:ext cx="11102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‘</a:t>
            </a:r>
            <a:r>
              <a:rPr lang="en-US" b="1" dirty="0"/>
              <a:t>Compose Up</a:t>
            </a:r>
            <a:r>
              <a:rPr lang="en-US" dirty="0"/>
              <a:t>’, you started a webserver with the name </a:t>
            </a:r>
            <a:r>
              <a:rPr lang="en-US" b="1" dirty="0"/>
              <a:t>localhost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</a:t>
            </a:r>
            <a:r>
              <a:rPr lang="en-US" b="1" dirty="0"/>
              <a:t>URL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http://localhost</a:t>
            </a:r>
            <a:r>
              <a:rPr lang="en-US" dirty="0"/>
              <a:t>, you told your browser to retrieve the </a:t>
            </a:r>
            <a:r>
              <a:rPr lang="en-US" b="1" dirty="0"/>
              <a:t>page</a:t>
            </a:r>
            <a:r>
              <a:rPr lang="en-US" dirty="0"/>
              <a:t> located at the root of that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server returned the default file </a:t>
            </a:r>
            <a:r>
              <a:rPr lang="en-US" b="1" dirty="0" err="1"/>
              <a:t>index.html</a:t>
            </a:r>
            <a:r>
              <a:rPr lang="en-US" dirty="0"/>
              <a:t> with the HTML tags in it.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browser transformed the tags in a table with the </a:t>
            </a:r>
            <a:r>
              <a:rPr lang="en-US" dirty="0" err="1"/>
              <a:t>todo</a:t>
            </a:r>
            <a:r>
              <a:rPr lang="en-US" dirty="0"/>
              <a:t> items.</a:t>
            </a:r>
          </a:p>
        </p:txBody>
      </p:sp>
    </p:spTree>
    <p:extLst>
      <p:ext uri="{BB962C8B-B14F-4D97-AF65-F5344CB8AC3E}">
        <p14:creationId xmlns:p14="http://schemas.microsoft.com/office/powerpoint/2010/main" val="377828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F996-4E65-26E9-3D5F-A0E3B909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, hosts, pages,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8243A1-D901-3C32-8B26-BE4282836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049419"/>
              </p:ext>
            </p:extLst>
          </p:nvPr>
        </p:nvGraphicFramePr>
        <p:xfrm>
          <a:off x="356153" y="3303587"/>
          <a:ext cx="11479694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4">
                  <a:extLst>
                    <a:ext uri="{9D8B030D-6E8A-4147-A177-3AD203B41FA5}">
                      <a16:colId xmlns:a16="http://schemas.microsoft.com/office/drawing/2014/main" val="4068092805"/>
                    </a:ext>
                  </a:extLst>
                </a:gridCol>
                <a:gridCol w="3550308">
                  <a:extLst>
                    <a:ext uri="{9D8B030D-6E8A-4147-A177-3AD203B41FA5}">
                      <a16:colId xmlns:a16="http://schemas.microsoft.com/office/drawing/2014/main" val="3633345334"/>
                    </a:ext>
                  </a:extLst>
                </a:gridCol>
                <a:gridCol w="7166112">
                  <a:extLst>
                    <a:ext uri="{9D8B030D-6E8A-4147-A177-3AD203B41FA5}">
                      <a16:colId xmlns:a16="http://schemas.microsoft.com/office/drawing/2014/main" val="1767875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7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http://localhost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Same as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78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the default path at the </a:t>
                      </a:r>
                      <a:r>
                        <a:rPr lang="en-US" b="1" dirty="0"/>
                        <a:t>root</a:t>
                      </a:r>
                      <a:r>
                        <a:rPr lang="en-US" b="0" dirty="0"/>
                        <a:t> of the server named </a:t>
                      </a:r>
                      <a:r>
                        <a:rPr lang="en-US" b="1" dirty="0"/>
                        <a:t>localhost</a:t>
                      </a:r>
                      <a:r>
                        <a:rPr lang="en-US" b="0" dirty="0"/>
                        <a:t>. Most servers will reply with the file named </a:t>
                      </a:r>
                      <a:r>
                        <a:rPr lang="en-US" b="1" dirty="0" err="1"/>
                        <a:t>index.html</a:t>
                      </a:r>
                      <a:r>
                        <a:rPr lang="en-US" b="1" dirty="0"/>
                        <a:t> </a:t>
                      </a:r>
                      <a:r>
                        <a:rPr lang="en-US" b="0" dirty="0"/>
                        <a:t>or </a:t>
                      </a:r>
                      <a:r>
                        <a:rPr lang="en-US" b="1" dirty="0" err="1"/>
                        <a:t>index.php</a:t>
                      </a:r>
                      <a:r>
                        <a:rPr lang="en-US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48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http://localhost/</a:t>
                      </a:r>
                      <a:r>
                        <a:rPr lang="en-US" dirty="0" err="1"/>
                        <a:t>index.html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the </a:t>
                      </a:r>
                      <a:r>
                        <a:rPr lang="en-US" b="1" dirty="0"/>
                        <a:t>file </a:t>
                      </a:r>
                      <a:r>
                        <a:rPr lang="en-US" b="1" dirty="0" err="1"/>
                        <a:t>index.html</a:t>
                      </a:r>
                      <a:r>
                        <a:rPr lang="en-US" b="1" dirty="0"/>
                        <a:t> </a:t>
                      </a:r>
                      <a:r>
                        <a:rPr lang="en-US" dirty="0"/>
                        <a:t>at the root of the server (effectively the same as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14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http://localhost/user/</a:t>
                      </a:r>
                      <a:r>
                        <a:rPr lang="en-US" dirty="0" err="1"/>
                        <a:t>profile.html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the file </a:t>
                      </a:r>
                      <a:r>
                        <a:rPr lang="en-US" b="1" dirty="0" err="1"/>
                        <a:t>profile.html</a:t>
                      </a:r>
                      <a:r>
                        <a:rPr lang="en-US" dirty="0"/>
                        <a:t> in the folder </a:t>
                      </a:r>
                      <a:r>
                        <a:rPr lang="en-US" b="1" dirty="0"/>
                        <a:t>user</a:t>
                      </a:r>
                      <a:r>
                        <a:rPr lang="en-US" dirty="0"/>
                        <a:t> at the server named </a:t>
                      </a:r>
                      <a:r>
                        <a:rPr lang="en-US" b="1" dirty="0"/>
                        <a:t>localhost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53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http://</a:t>
                      </a:r>
                      <a:r>
                        <a:rPr lang="en-US" dirty="0" err="1"/>
                        <a:t>bbc.co.uk</a:t>
                      </a:r>
                      <a:r>
                        <a:rPr lang="en-US" dirty="0"/>
                        <a:t>/weather/today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a file named </a:t>
                      </a:r>
                      <a:r>
                        <a:rPr lang="en-US" b="1" dirty="0"/>
                        <a:t>today</a:t>
                      </a:r>
                      <a:r>
                        <a:rPr lang="en-US" dirty="0"/>
                        <a:t> in the folder </a:t>
                      </a:r>
                      <a:r>
                        <a:rPr lang="en-US" b="1" dirty="0"/>
                        <a:t>weather</a:t>
                      </a:r>
                      <a:r>
                        <a:rPr lang="en-US" dirty="0"/>
                        <a:t> at the server </a:t>
                      </a:r>
                      <a:r>
                        <a:rPr lang="en-US" b="1" dirty="0" err="1"/>
                        <a:t>bbc.co.uk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020339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1741630-5137-8E3A-ADA7-495F8FFF3D61}"/>
              </a:ext>
            </a:extLst>
          </p:cNvPr>
          <p:cNvGrpSpPr/>
          <p:nvPr/>
        </p:nvGrpSpPr>
        <p:grpSpPr>
          <a:xfrm>
            <a:off x="1476204" y="1542098"/>
            <a:ext cx="8767827" cy="1761489"/>
            <a:chOff x="1476204" y="1542098"/>
            <a:chExt cx="8767827" cy="17614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0C7CAC-6C33-3871-C53C-19B69C3EBB60}"/>
                </a:ext>
              </a:extLst>
            </p:cNvPr>
            <p:cNvSpPr txBox="1"/>
            <p:nvPr/>
          </p:nvSpPr>
          <p:spPr>
            <a:xfrm>
              <a:off x="2328594" y="1542098"/>
              <a:ext cx="7915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 :// </a:t>
              </a:r>
              <a:r>
                <a:rPr lang="en-US" dirty="0" err="1"/>
                <a:t>bbc.co.uk</a:t>
              </a:r>
              <a:r>
                <a:rPr lang="en-US" dirty="0"/>
                <a:t> / article / some-interesting-</a:t>
              </a:r>
              <a:r>
                <a:rPr lang="en-US" dirty="0" err="1"/>
                <a:t>article.html</a:t>
              </a:r>
              <a:r>
                <a:rPr lang="en-US" dirty="0"/>
                <a:t> ? foo=</a:t>
              </a:r>
              <a:r>
                <a:rPr lang="en-US" dirty="0" err="1"/>
                <a:t>bar&amp;mode</a:t>
              </a:r>
              <a:r>
                <a:rPr lang="en-US" dirty="0"/>
                <a:t>=</a:t>
              </a:r>
              <a:r>
                <a:rPr lang="en-US" dirty="0" err="1"/>
                <a:t>xyz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F46389-2217-A84B-109B-556A574B91F0}"/>
                </a:ext>
              </a:extLst>
            </p:cNvPr>
            <p:cNvSpPr txBox="1"/>
            <p:nvPr/>
          </p:nvSpPr>
          <p:spPr>
            <a:xfrm>
              <a:off x="1476204" y="2382338"/>
              <a:ext cx="13708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Protocol </a:t>
              </a:r>
            </a:p>
            <a:p>
              <a:pPr algn="ctr"/>
              <a:r>
                <a:rPr lang="en-US" dirty="0"/>
                <a:t>(or scheme)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D622ED-7035-BA9B-2CA9-5E03E147A25B}"/>
                </a:ext>
              </a:extLst>
            </p:cNvPr>
            <p:cNvSpPr txBox="1"/>
            <p:nvPr/>
          </p:nvSpPr>
          <p:spPr>
            <a:xfrm>
              <a:off x="3012787" y="2380257"/>
              <a:ext cx="12602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Host </a:t>
              </a:r>
            </a:p>
            <a:p>
              <a:pPr algn="ctr"/>
              <a:r>
                <a:rPr lang="en-US" dirty="0"/>
                <a:t>(or server </a:t>
              </a:r>
            </a:p>
            <a:p>
              <a:pPr algn="ctr"/>
              <a:r>
                <a:rPr lang="en-US" dirty="0"/>
                <a:t>or domain)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A8D1A0-7E05-58AE-DB0E-B00D03CB2844}"/>
                </a:ext>
              </a:extLst>
            </p:cNvPr>
            <p:cNvSpPr txBox="1"/>
            <p:nvPr/>
          </p:nvSpPr>
          <p:spPr>
            <a:xfrm>
              <a:off x="5796124" y="2382918"/>
              <a:ext cx="637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Path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D28E3E-85BA-48B2-A862-DFED4758EB65}"/>
                </a:ext>
              </a:extLst>
            </p:cNvPr>
            <p:cNvSpPr txBox="1"/>
            <p:nvPr/>
          </p:nvSpPr>
          <p:spPr>
            <a:xfrm>
              <a:off x="8229589" y="2382918"/>
              <a:ext cx="1982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 parameters</a:t>
              </a: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32F8A654-4034-B626-CE2B-833E19B37B86}"/>
                </a:ext>
              </a:extLst>
            </p:cNvPr>
            <p:cNvSpPr/>
            <p:nvPr/>
          </p:nvSpPr>
          <p:spPr>
            <a:xfrm rot="16200000">
              <a:off x="5954409" y="213410"/>
              <a:ext cx="321298" cy="379176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E9C98E91-D8B5-6481-8063-B50D35E4666D}"/>
                </a:ext>
              </a:extLst>
            </p:cNvPr>
            <p:cNvSpPr/>
            <p:nvPr/>
          </p:nvSpPr>
          <p:spPr>
            <a:xfrm rot="16200000">
              <a:off x="2427194" y="1822592"/>
              <a:ext cx="321298" cy="5184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3E4CAAB2-E501-617B-D764-CB4456FF2DCD}"/>
                </a:ext>
              </a:extLst>
            </p:cNvPr>
            <p:cNvSpPr/>
            <p:nvPr/>
          </p:nvSpPr>
          <p:spPr>
            <a:xfrm rot="16200000">
              <a:off x="3482276" y="1642696"/>
              <a:ext cx="321298" cy="92387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F24E1F6C-3AB2-502A-8068-8766CFF5039A}"/>
                </a:ext>
              </a:extLst>
            </p:cNvPr>
            <p:cNvSpPr/>
            <p:nvPr/>
          </p:nvSpPr>
          <p:spPr>
            <a:xfrm rot="16200000">
              <a:off x="9030554" y="1121713"/>
              <a:ext cx="321298" cy="198285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66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D859-F60F-07DE-679D-4FDD8F3F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</a:t>
            </a:r>
            <a:r>
              <a:rPr lang="en-US" dirty="0" err="1"/>
              <a:t>HyperText</a:t>
            </a:r>
            <a:r>
              <a:rPr lang="en-US" dirty="0"/>
              <a:t> 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304C-CA5A-8188-C2C9-82B42139B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HTML file is </a:t>
            </a:r>
            <a:r>
              <a:rPr lang="en-US" b="1" dirty="0"/>
              <a:t>static</a:t>
            </a:r>
          </a:p>
          <a:p>
            <a:pPr lvl="1"/>
            <a:r>
              <a:rPr lang="en-US" dirty="0"/>
              <a:t>Meaning it stays the same until you modify it by hand</a:t>
            </a:r>
          </a:p>
          <a:p>
            <a:r>
              <a:rPr lang="en-US" dirty="0"/>
              <a:t>When asked, the server just returns the file</a:t>
            </a:r>
          </a:p>
          <a:p>
            <a:pPr lvl="1"/>
            <a:r>
              <a:rPr lang="en-US" dirty="0"/>
              <a:t>It is always the same result, for everyone</a:t>
            </a:r>
          </a:p>
          <a:p>
            <a:r>
              <a:rPr lang="en-US" dirty="0"/>
              <a:t>For example with HTML, you can’t display the current time</a:t>
            </a:r>
          </a:p>
          <a:p>
            <a:pPr lvl="1"/>
            <a:r>
              <a:rPr lang="en-US" dirty="0"/>
              <a:t>Because the time changes each second (and thus each request)</a:t>
            </a:r>
          </a:p>
          <a:p>
            <a:r>
              <a:rPr lang="en-US" dirty="0"/>
              <a:t>To do this, you need a </a:t>
            </a:r>
            <a:r>
              <a:rPr lang="en-US" b="1" dirty="0"/>
              <a:t>dynamic</a:t>
            </a:r>
            <a:r>
              <a:rPr lang="en-US" dirty="0"/>
              <a:t> language, like PHP</a:t>
            </a:r>
          </a:p>
          <a:p>
            <a:pPr lvl="1"/>
            <a:r>
              <a:rPr lang="en-US" dirty="0"/>
              <a:t>With a dynamic language, you can change the content of the HTML</a:t>
            </a:r>
          </a:p>
        </p:txBody>
      </p:sp>
    </p:spTree>
    <p:extLst>
      <p:ext uri="{BB962C8B-B14F-4D97-AF65-F5344CB8AC3E}">
        <p14:creationId xmlns:p14="http://schemas.microsoft.com/office/powerpoint/2010/main" val="8853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790</Words>
  <Application>Microsoft Macintosh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Menlo</vt:lpstr>
      <vt:lpstr>Office Theme</vt:lpstr>
      <vt:lpstr>Web Development</vt:lpstr>
      <vt:lpstr>Requirements</vt:lpstr>
      <vt:lpstr>Docker plugin</vt:lpstr>
      <vt:lpstr>Clone repository &amp; checkout tag</vt:lpstr>
      <vt:lpstr>Start the webserver with Docker</vt:lpstr>
      <vt:lpstr>Exercise 001</vt:lpstr>
      <vt:lpstr>What happened?</vt:lpstr>
      <vt:lpstr>Url, hosts, pages,</vt:lpstr>
      <vt:lpstr>HTML – HyperText Markup Language</vt:lpstr>
      <vt:lpstr>PHP – PHP HyperText Preprocessor</vt:lpstr>
      <vt:lpstr>Exercise 002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Martijn Lindhout</dc:creator>
  <cp:lastModifiedBy>Martijn Lindhout</cp:lastModifiedBy>
  <cp:revision>47</cp:revision>
  <dcterms:created xsi:type="dcterms:W3CDTF">2023-11-20T09:22:30Z</dcterms:created>
  <dcterms:modified xsi:type="dcterms:W3CDTF">2023-11-21T14:51:52Z</dcterms:modified>
</cp:coreProperties>
</file>