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40"/>
      <p:bold r:id="rId41"/>
    </p:embeddedFont>
    <p:embeddedFont>
      <p:font typeface="Georgia" panose="02040502050405020303" pitchFamily="18" charset="0"/>
      <p:regular r:id="rId42"/>
      <p:bold r:id="rId43"/>
      <p:italic r:id="rId44"/>
      <p:boldItalic r:id="rId45"/>
    </p:embeddedFont>
    <p:embeddedFont>
      <p:font typeface="Rockwell" panose="02060603020205020403" pitchFamily="18" charset="0"/>
      <p:regular r:id="rId46"/>
      <p:bold r:id="rId47"/>
      <p:italic r:id="rId48"/>
      <p:boldItalic r:id="rId49"/>
    </p:embeddedFont>
    <p:embeddedFont>
      <p:font typeface="Rockwell Condensed" panose="02060603050405020104" pitchFamily="18" charset="0"/>
      <p:regular r:id="rId50"/>
      <p:bold r:id="rId5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hxC9lpo22g2gA8L4/xl6VmpBqL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AD8FCB7-657D-4954-8E85-8A7282B0131C}">
  <a:tblStyle styleId="{EAD8FCB7-657D-4954-8E85-8A7282B013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4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733ac4ba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34733ac4ba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733ac4ba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34733ac4ba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74af53c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3374af53c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550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33ac4ba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733ac4ba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67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364486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47364486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9661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7364486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47364486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982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6216e1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506216e1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39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06216e1a9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506216e1a9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9334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7364486b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g347364486b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96144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7364486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347364486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28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74af53c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3374af53c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7364486b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347364486b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59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74af53c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3374af53c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8567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33ac4ba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733ac4ba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874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595207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47595207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2061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765ace6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4765ace6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9805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7595207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7595207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7372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7595207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47595207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05754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75952073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475952073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7695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75952073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3475952073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41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5952073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3475952073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6439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a4e498d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3a4e498d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74af53c3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3374af53c3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5536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33ac4ba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733ac4ba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1838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652a5b5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47652a5b5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4982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7652a5b5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347652a5b5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7972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7652a5b5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347652a5b5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8923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7652a5b5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7652a5b5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67978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7652a5b5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347652a5b5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190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652a5b5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347652a5b5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5230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733ac4b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34733ac4b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e6b00e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4de6b00e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76476f1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76476f1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733ac4ba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34733ac4ba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733ac4ba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34733ac4ba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7412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937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1724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tt_formal_template" type="tx">
  <p:cSld name="pitt_formal_templat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5pPr>
            <a:lvl6pPr marL="2743200" lvl="5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453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872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C6F822A4-8DA6-4447-9B1F-C5DB58435268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0446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3510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224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16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229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1938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8/26/2025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5117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47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>
            <a:spLocks noGrp="1"/>
          </p:cNvSpPr>
          <p:nvPr>
            <p:ph type="ctrTitle"/>
          </p:nvPr>
        </p:nvSpPr>
        <p:spPr>
          <a:xfrm>
            <a:off x="1143000" y="841775"/>
            <a:ext cx="6858000" cy="29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" sz="4400" b="1" dirty="0"/>
              <a:t>Applied Bayesian Data Analysis</a:t>
            </a:r>
            <a:endParaRPr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33ac4bac_0_38"/>
          <p:cNvSpPr txBox="1">
            <a:spLocks noGrp="1"/>
          </p:cNvSpPr>
          <p:nvPr>
            <p:ph type="body" idx="1"/>
          </p:nvPr>
        </p:nvSpPr>
        <p:spPr>
          <a:xfrm>
            <a:off x="592275" y="1152475"/>
            <a:ext cx="79596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 i="1" u="sng"/>
              <a:t>Intuition:</a:t>
            </a:r>
            <a:r>
              <a:rPr lang="en" b="1"/>
              <a:t> if an </a:t>
            </a:r>
            <a:r>
              <a:rPr lang="en" b="1">
                <a:solidFill>
                  <a:srgbClr val="674EA7"/>
                </a:solidFill>
              </a:rPr>
              <a:t>event replays 100 times</a:t>
            </a:r>
            <a:r>
              <a:rPr lang="en" b="1"/>
              <a:t> (under the same conditions) </a:t>
            </a:r>
            <a:r>
              <a:rPr lang="en" b="1">
                <a:solidFill>
                  <a:srgbClr val="CC0000"/>
                </a:solidFill>
              </a:rPr>
              <a:t>how many times</a:t>
            </a:r>
            <a:r>
              <a:rPr lang="en" b="1"/>
              <a:t> do you </a:t>
            </a:r>
            <a:r>
              <a:rPr lang="en" b="1">
                <a:solidFill>
                  <a:srgbClr val="38761D"/>
                </a:solidFill>
              </a:rPr>
              <a:t>expect</a:t>
            </a:r>
            <a:r>
              <a:rPr lang="en" b="1"/>
              <a:t> </a:t>
            </a:r>
            <a:r>
              <a:rPr lang="en" b="1">
                <a:solidFill>
                  <a:srgbClr val="9900FF"/>
                </a:solidFill>
              </a:rPr>
              <a:t>each possible outcome</a:t>
            </a:r>
            <a:r>
              <a:rPr lang="en" b="1"/>
              <a:t> to occur? </a:t>
            </a:r>
            <a:endParaRPr b="1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 i="1"/>
              <a:t>Simplest case</a:t>
            </a:r>
            <a:r>
              <a:rPr lang="en" b="1"/>
              <a:t>: In a system with </a:t>
            </a:r>
            <a:r>
              <a:rPr lang="en" b="1">
                <a:solidFill>
                  <a:srgbClr val="4A86E8"/>
                </a:solidFill>
              </a:rPr>
              <a:t>equally probable states</a:t>
            </a:r>
            <a:r>
              <a:rPr lang="en" b="1"/>
              <a:t> (or outcomes) the</a:t>
            </a:r>
            <a:r>
              <a:rPr lang="en" b="1">
                <a:solidFill>
                  <a:srgbClr val="E69138"/>
                </a:solidFill>
              </a:rPr>
              <a:t> probability of an event E</a:t>
            </a:r>
            <a:r>
              <a:rPr lang="en" b="1"/>
              <a:t> is simply the ratio of 2 counts:</a:t>
            </a:r>
            <a:endParaRPr b="1"/>
          </a:p>
          <a:p>
            <a:pPr marL="914400" lvl="1" indent="-355600" algn="l" rtl="0"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" sz="2000" b="1"/>
              <a:t>The number N of all possible states in the system</a:t>
            </a:r>
            <a:endParaRPr sz="2000" b="1"/>
          </a:p>
          <a:p>
            <a:pPr marL="914400" lvl="1" indent="-355600" algn="l" rtl="0"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" sz="2000" b="1"/>
              <a:t>The number m of favorable states for the event E</a:t>
            </a:r>
            <a:endParaRPr sz="2000" b="1"/>
          </a:p>
        </p:txBody>
      </p:sp>
      <p:sp>
        <p:nvSpPr>
          <p:cNvPr id="126" name="Google Shape;126;g34733ac4bac_0_38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What is probability?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7" name="Google Shape;127;g34733ac4bac_0_38"/>
          <p:cNvSpPr txBox="1"/>
          <p:nvPr/>
        </p:nvSpPr>
        <p:spPr>
          <a:xfrm>
            <a:off x="3777600" y="4065725"/>
            <a:ext cx="1920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Pr[E] = m/N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733ac4bac_0_44"/>
          <p:cNvSpPr txBox="1">
            <a:spLocks noGrp="1"/>
          </p:cNvSpPr>
          <p:nvPr>
            <p:ph type="body" idx="1"/>
          </p:nvPr>
        </p:nvSpPr>
        <p:spPr>
          <a:xfrm>
            <a:off x="592275" y="1152475"/>
            <a:ext cx="79596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/>
              <a:t>Consider </a:t>
            </a:r>
            <a:r>
              <a:rPr lang="en" b="1">
                <a:solidFill>
                  <a:srgbClr val="93C47D"/>
                </a:solidFill>
              </a:rPr>
              <a:t>throwing a dice twice</a:t>
            </a:r>
            <a:endParaRPr b="1">
              <a:solidFill>
                <a:srgbClr val="93C47D"/>
              </a:solidFill>
            </a:endParaRPr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/>
              <a:t>The </a:t>
            </a:r>
            <a:r>
              <a:rPr lang="en" b="1">
                <a:solidFill>
                  <a:srgbClr val="9900FF"/>
                </a:solidFill>
              </a:rPr>
              <a:t>state</a:t>
            </a:r>
            <a:r>
              <a:rPr lang="en" b="1"/>
              <a:t> of the </a:t>
            </a:r>
            <a:r>
              <a:rPr lang="en" b="1">
                <a:solidFill>
                  <a:srgbClr val="FF00FF"/>
                </a:solidFill>
              </a:rPr>
              <a:t>system</a:t>
            </a:r>
            <a:r>
              <a:rPr lang="en" b="1"/>
              <a:t> consists of </a:t>
            </a:r>
            <a:r>
              <a:rPr lang="en" b="1">
                <a:solidFill>
                  <a:srgbClr val="F1C232"/>
                </a:solidFill>
              </a:rPr>
              <a:t>all the possible combinations </a:t>
            </a:r>
            <a:r>
              <a:rPr lang="en" b="1"/>
              <a:t>of the two dice outcomes </a:t>
            </a:r>
            <a:endParaRPr b="1"/>
          </a:p>
          <a:p>
            <a:pPr marL="914400" lvl="1" indent="-342900" algn="l" rtl="0"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" b="1"/>
              <a:t> I.e., {1,1}, {1,2}, …, {1,6}, {2,1}, …, {6,6}</a:t>
            </a:r>
            <a:endParaRPr b="1"/>
          </a:p>
          <a:p>
            <a:pPr marL="1371600" lvl="2" indent="-349250" algn="l" rtl="0">
              <a:spcBef>
                <a:spcPts val="375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These are </a:t>
            </a:r>
            <a:r>
              <a:rPr lang="en" sz="1900" b="1">
                <a:solidFill>
                  <a:srgbClr val="351C75"/>
                </a:solidFill>
              </a:rPr>
              <a:t>36 total</a:t>
            </a:r>
            <a:endParaRPr sz="1900" b="1">
              <a:solidFill>
                <a:srgbClr val="351C75"/>
              </a:solidFill>
            </a:endParaRPr>
          </a:p>
          <a:p>
            <a:pPr marL="1371600" lvl="2" indent="-349250" algn="l" rtl="0">
              <a:spcBef>
                <a:spcPts val="375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Each state is </a:t>
            </a:r>
            <a:r>
              <a:rPr lang="en" sz="1900" b="1">
                <a:solidFill>
                  <a:srgbClr val="A61C00"/>
                </a:solidFill>
              </a:rPr>
              <a:t>equally possible</a:t>
            </a:r>
            <a:endParaRPr sz="1900" b="1">
              <a:solidFill>
                <a:srgbClr val="A61C00"/>
              </a:solidFill>
            </a:endParaRPr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/>
              <a:t>A simple even can be “</a:t>
            </a:r>
            <a:r>
              <a:rPr lang="en" b="1" u="sng"/>
              <a:t>the sum of the two dice is even</a:t>
            </a:r>
            <a:r>
              <a:rPr lang="en" b="1"/>
              <a:t>” </a:t>
            </a:r>
            <a:endParaRPr b="1"/>
          </a:p>
          <a:p>
            <a:pPr marL="914400" lvl="1" indent="-355600" algn="l" rtl="0">
              <a:spcBef>
                <a:spcPts val="375"/>
              </a:spcBef>
              <a:spcAft>
                <a:spcPts val="0"/>
              </a:spcAft>
              <a:buSzPts val="2000"/>
              <a:buChar char="•"/>
            </a:pPr>
            <a:r>
              <a:rPr lang="en" sz="2000" b="1"/>
              <a:t>What is the probability of this event? </a:t>
            </a:r>
            <a:endParaRPr sz="2000" b="1"/>
          </a:p>
        </p:txBody>
      </p:sp>
      <p:sp>
        <p:nvSpPr>
          <p:cNvPr id="133" name="Google Shape;133;g34733ac4bac_0_44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74af53c3b_1_0"/>
          <p:cNvSpPr txBox="1">
            <a:spLocks noGrp="1"/>
          </p:cNvSpPr>
          <p:nvPr>
            <p:ph type="ctrTitle"/>
          </p:nvPr>
        </p:nvSpPr>
        <p:spPr>
          <a:xfrm>
            <a:off x="1143000" y="16763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" b="1"/>
              <a:t>Conditional Probability &amp;    Bayes Rule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6922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733ac4bac_0_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The notion of conditional probability is </a:t>
            </a:r>
            <a:r>
              <a:rPr lang="en" sz="1900" b="1" u="sng"/>
              <a:t>central</a:t>
            </a:r>
            <a:r>
              <a:rPr lang="en" sz="1900" b="1"/>
              <a:t> at what we term </a:t>
            </a:r>
            <a:r>
              <a:rPr lang="en" sz="1900" b="1" u="sng"/>
              <a:t>evidence-based decision making</a:t>
            </a:r>
            <a:endParaRPr sz="1900" b="1" u="sng"/>
          </a:p>
          <a:p>
            <a:pPr marL="457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 b="1" u="sng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Many times when we want to estimate the </a:t>
            </a:r>
            <a:r>
              <a:rPr lang="en" sz="1900" b="1">
                <a:solidFill>
                  <a:srgbClr val="38761D"/>
                </a:solidFill>
              </a:rPr>
              <a:t>probability</a:t>
            </a:r>
            <a:r>
              <a:rPr lang="en" sz="1900" b="1"/>
              <a:t> of an event happening we collect </a:t>
            </a:r>
            <a:r>
              <a:rPr lang="en" sz="1900" b="1" i="1"/>
              <a:t>evidence</a:t>
            </a:r>
            <a:endParaRPr sz="1900" b="1" i="1">
              <a:solidFill>
                <a:srgbClr val="A64D79"/>
              </a:solidFill>
            </a:endParaRPr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These evidence will provide support or not for the even of interest happening</a:t>
            </a:r>
            <a:endParaRPr sz="1900" b="1"/>
          </a:p>
        </p:txBody>
      </p:sp>
      <p:sp>
        <p:nvSpPr>
          <p:cNvPr id="83" name="Google Shape;83;g34733ac4bac_0_38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Conditional probability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70348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364486b2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We want to know the probability that Pitt football is going to win its next game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Some relevant events that could provide signal include:</a:t>
            </a:r>
            <a:endParaRPr sz="1900" b="1"/>
          </a:p>
          <a:p>
            <a:pPr marL="1371600" lvl="2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Is Pitt’s starting QB playing?</a:t>
            </a:r>
            <a:endParaRPr sz="1900" b="1"/>
          </a:p>
          <a:p>
            <a:pPr marL="1371600" lvl="2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Is the opponent starting QB playing?</a:t>
            </a:r>
            <a:endParaRPr sz="1900" b="1"/>
          </a:p>
          <a:p>
            <a:pPr marL="1371600" lvl="2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What is the weather going to be like?</a:t>
            </a:r>
            <a:endParaRPr sz="1900" b="1"/>
          </a:p>
          <a:p>
            <a:pPr marL="1371600" lvl="2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…</a:t>
            </a:r>
            <a:endParaRPr sz="1900" b="1"/>
          </a:p>
        </p:txBody>
      </p:sp>
      <p:sp>
        <p:nvSpPr>
          <p:cNvPr id="89" name="Google Shape;89;g347364486b2_0_0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Conditional probability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59826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7364486b2_0_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What is the </a:t>
            </a:r>
            <a:r>
              <a:rPr lang="en" sz="1900" b="1">
                <a:solidFill>
                  <a:srgbClr val="6AA84F"/>
                </a:solidFill>
              </a:rPr>
              <a:t>probability of event A</a:t>
            </a:r>
            <a:r>
              <a:rPr lang="en" sz="1900" b="1"/>
              <a:t> happening, </a:t>
            </a:r>
            <a:r>
              <a:rPr lang="en" sz="1900" b="1">
                <a:solidFill>
                  <a:srgbClr val="CC0000"/>
                </a:solidFill>
              </a:rPr>
              <a:t>given</a:t>
            </a:r>
            <a:r>
              <a:rPr lang="en" sz="1900" b="1"/>
              <a:t> that we know that </a:t>
            </a:r>
            <a:r>
              <a:rPr lang="en" sz="1900" b="1">
                <a:solidFill>
                  <a:srgbClr val="BF9000"/>
                </a:solidFill>
              </a:rPr>
              <a:t>event B has already happened/is true</a:t>
            </a:r>
            <a:r>
              <a:rPr lang="en" sz="1900" b="1"/>
              <a:t>? </a:t>
            </a:r>
            <a:endParaRPr sz="1900" b="1"/>
          </a:p>
        </p:txBody>
      </p:sp>
      <p:sp>
        <p:nvSpPr>
          <p:cNvPr id="95" name="Google Shape;95;g347364486b2_0_5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Conditional probability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55997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06216e1a9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What is the </a:t>
            </a:r>
            <a:r>
              <a:rPr lang="en" sz="1900" b="1">
                <a:solidFill>
                  <a:srgbClr val="6AA84F"/>
                </a:solidFill>
              </a:rPr>
              <a:t>probability of event A</a:t>
            </a:r>
            <a:r>
              <a:rPr lang="en" sz="1900" b="1"/>
              <a:t> happening, </a:t>
            </a:r>
            <a:r>
              <a:rPr lang="en" sz="1900" b="1">
                <a:solidFill>
                  <a:srgbClr val="CC0000"/>
                </a:solidFill>
              </a:rPr>
              <a:t>given</a:t>
            </a:r>
            <a:r>
              <a:rPr lang="en" sz="1900" b="1"/>
              <a:t> that we know that </a:t>
            </a:r>
            <a:r>
              <a:rPr lang="en" sz="1900" b="1">
                <a:solidFill>
                  <a:srgbClr val="BF9000"/>
                </a:solidFill>
              </a:rPr>
              <a:t>event B has already happened/is true</a:t>
            </a:r>
            <a:r>
              <a:rPr lang="en" sz="1900" b="1"/>
              <a:t>? </a:t>
            </a:r>
            <a:endParaRPr sz="1900" b="1"/>
          </a:p>
        </p:txBody>
      </p:sp>
      <p:sp>
        <p:nvSpPr>
          <p:cNvPr id="101" name="Google Shape;101;g3506216e1a9_0_0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Conditional probability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2" name="Google Shape;102;g3506216e1a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9125" y="2302738"/>
            <a:ext cx="1606045" cy="538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7621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6216e1a9_0_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What is the </a:t>
            </a:r>
            <a:r>
              <a:rPr lang="en" sz="1900" b="1">
                <a:solidFill>
                  <a:srgbClr val="6AA84F"/>
                </a:solidFill>
              </a:rPr>
              <a:t>probability of event A</a:t>
            </a:r>
            <a:r>
              <a:rPr lang="en" sz="1900" b="1"/>
              <a:t> happening, </a:t>
            </a:r>
            <a:r>
              <a:rPr lang="en" sz="1900" b="1">
                <a:solidFill>
                  <a:srgbClr val="CC0000"/>
                </a:solidFill>
              </a:rPr>
              <a:t>given</a:t>
            </a:r>
            <a:r>
              <a:rPr lang="en" sz="1900" b="1"/>
              <a:t> that we know that </a:t>
            </a:r>
            <a:r>
              <a:rPr lang="en" sz="1900" b="1">
                <a:solidFill>
                  <a:srgbClr val="BF9000"/>
                </a:solidFill>
              </a:rPr>
              <a:t>event B has already happened/is true</a:t>
            </a:r>
            <a:r>
              <a:rPr lang="en" sz="1900" b="1"/>
              <a:t>? </a:t>
            </a:r>
            <a:endParaRPr sz="1900" b="1"/>
          </a:p>
        </p:txBody>
      </p:sp>
      <p:sp>
        <p:nvSpPr>
          <p:cNvPr id="108" name="Google Shape;108;g3506216e1a9_0_7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Conditional probability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9" name="Google Shape;109;g3506216e1a9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2163" y="2238238"/>
            <a:ext cx="1606045" cy="53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506216e1a9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8375" y="3154500"/>
            <a:ext cx="2333625" cy="30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230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7364486b2_0_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Two events are independent if and only if: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Equivalently: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Intuitively, knowing A does not tell you anything about B and vice-versa   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But beware of relying on your intuition; sometimes it fails spectacularly! </a:t>
            </a:r>
            <a:endParaRPr sz="1900" b="1"/>
          </a:p>
          <a:p>
            <a:pPr marL="13716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116" name="Google Shape;116;g347364486b2_0_13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Independence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7" name="Google Shape;117;g347364486b2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500" y="1407225"/>
            <a:ext cx="2267575" cy="3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347364486b2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7850" y="1686825"/>
            <a:ext cx="3873450" cy="463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1984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7364486b2_0_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This </a:t>
            </a:r>
            <a:r>
              <a:rPr lang="en" sz="1900" b="1" strike="sngStrike"/>
              <a:t>might be </a:t>
            </a:r>
            <a:r>
              <a:rPr lang="en" sz="1900" b="1">
                <a:solidFill>
                  <a:srgbClr val="FF0000"/>
                </a:solidFill>
              </a:rPr>
              <a:t>is</a:t>
            </a:r>
            <a:r>
              <a:rPr lang="en" sz="1900" b="1"/>
              <a:t> the most important rule in probability 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This rule allows us to compute conditional probabilities and the intuition behind the rule is simple: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You can </a:t>
            </a:r>
            <a:r>
              <a:rPr lang="en" sz="1900" b="1">
                <a:solidFill>
                  <a:srgbClr val="FF9900"/>
                </a:solidFill>
              </a:rPr>
              <a:t>start</a:t>
            </a:r>
            <a:r>
              <a:rPr lang="en" sz="1900" b="1"/>
              <a:t> with a </a:t>
            </a:r>
            <a:r>
              <a:rPr lang="en" sz="1900" b="1">
                <a:solidFill>
                  <a:srgbClr val="6AA84F"/>
                </a:solidFill>
              </a:rPr>
              <a:t>prior</a:t>
            </a:r>
            <a:r>
              <a:rPr lang="en" sz="1900" b="1"/>
              <a:t>, </a:t>
            </a:r>
            <a:r>
              <a:rPr lang="en" sz="1900" b="1">
                <a:solidFill>
                  <a:srgbClr val="CC0000"/>
                </a:solidFill>
              </a:rPr>
              <a:t>subjective</a:t>
            </a:r>
            <a:r>
              <a:rPr lang="en" sz="1900" b="1"/>
              <a:t>, belief on the probability of the event examined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As you </a:t>
            </a:r>
            <a:r>
              <a:rPr lang="en" sz="1900" b="1">
                <a:solidFill>
                  <a:srgbClr val="351C75"/>
                </a:solidFill>
              </a:rPr>
              <a:t>collect</a:t>
            </a:r>
            <a:r>
              <a:rPr lang="en" sz="1900" b="1"/>
              <a:t> relevant </a:t>
            </a:r>
            <a:r>
              <a:rPr lang="en" sz="1900" b="1">
                <a:solidFill>
                  <a:srgbClr val="351C75"/>
                </a:solidFill>
              </a:rPr>
              <a:t>data</a:t>
            </a:r>
            <a:r>
              <a:rPr lang="en" sz="1900" b="1"/>
              <a:t>, you use these evidence to </a:t>
            </a:r>
            <a:r>
              <a:rPr lang="en" sz="1900" b="1">
                <a:solidFill>
                  <a:srgbClr val="4A86E8"/>
                </a:solidFill>
              </a:rPr>
              <a:t>update your belief</a:t>
            </a:r>
            <a:r>
              <a:rPr lang="en" sz="1900" b="1"/>
              <a:t>, and get the </a:t>
            </a:r>
            <a:r>
              <a:rPr lang="en" sz="1900" b="1">
                <a:solidFill>
                  <a:srgbClr val="000000"/>
                </a:solidFill>
              </a:rPr>
              <a:t>posterior</a:t>
            </a:r>
            <a:r>
              <a:rPr lang="en" sz="1900" b="1"/>
              <a:t> belief</a:t>
            </a:r>
            <a:endParaRPr sz="1900" b="1"/>
          </a:p>
        </p:txBody>
      </p:sp>
      <p:sp>
        <p:nvSpPr>
          <p:cNvPr id="124" name="Google Shape;124;g347364486b2_0_20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Bayes’ rule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4131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74af53c3b_1_0"/>
          <p:cNvSpPr txBox="1">
            <a:spLocks noGrp="1"/>
          </p:cNvSpPr>
          <p:nvPr>
            <p:ph type="ctrTitle"/>
          </p:nvPr>
        </p:nvSpPr>
        <p:spPr>
          <a:xfrm>
            <a:off x="1207025" y="13112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" b="1"/>
              <a:t>Probabilistic Thinking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7364486b2_0_2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Bayes rule is </a:t>
            </a:r>
            <a:r>
              <a:rPr lang="en" sz="1900" b="1">
                <a:solidFill>
                  <a:srgbClr val="38761D"/>
                </a:solidFill>
              </a:rPr>
              <a:t>everywhere</a:t>
            </a:r>
            <a:r>
              <a:rPr lang="en" sz="1900" b="1"/>
              <a:t> in our lives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We do these calculations every day </a:t>
            </a:r>
            <a:r>
              <a:rPr lang="en" sz="1900" b="1">
                <a:solidFill>
                  <a:srgbClr val="FF9900"/>
                </a:solidFill>
              </a:rPr>
              <a:t>subconsciously</a:t>
            </a:r>
            <a:endParaRPr sz="1900" b="1">
              <a:solidFill>
                <a:srgbClr val="FF9900"/>
              </a:solidFill>
            </a:endParaRPr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Is it going to rain the next hour?</a:t>
            </a:r>
            <a:endParaRPr sz="1900" b="1"/>
          </a:p>
          <a:p>
            <a:pPr marL="1371600" lvl="2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Our priors are constructed based on yesterday’s forecast, season etc.</a:t>
            </a:r>
            <a:endParaRPr sz="1900" b="1"/>
          </a:p>
          <a:p>
            <a:pPr marL="1371600" lvl="2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We observe the absence of clouds and adjust our estimate accordingly</a:t>
            </a:r>
            <a:endParaRPr sz="1900" b="1"/>
          </a:p>
          <a:p>
            <a:pPr marL="1828800" lvl="3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While we do not calculate the exact probability, we move our estimate towards the true value </a:t>
            </a:r>
            <a:endParaRPr sz="1900" b="1"/>
          </a:p>
        </p:txBody>
      </p:sp>
      <p:sp>
        <p:nvSpPr>
          <p:cNvPr id="130" name="Google Shape;130;g347364486b2_0_28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Bayes’ rule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493013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74af53c3b_1_0"/>
          <p:cNvSpPr txBox="1">
            <a:spLocks noGrp="1"/>
          </p:cNvSpPr>
          <p:nvPr>
            <p:ph type="ctrTitle"/>
          </p:nvPr>
        </p:nvSpPr>
        <p:spPr>
          <a:xfrm>
            <a:off x="1143000" y="16763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" b="1"/>
              <a:t>The Prior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5240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733ac4bac_0_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One of the </a:t>
            </a:r>
            <a:r>
              <a:rPr lang="en" sz="1900" b="1">
                <a:solidFill>
                  <a:srgbClr val="FF0000"/>
                </a:solidFill>
              </a:rPr>
              <a:t>criticism</a:t>
            </a:r>
            <a:r>
              <a:rPr lang="en" sz="1900" b="1"/>
              <a:t> of Bayes’ rule is the </a:t>
            </a:r>
            <a:r>
              <a:rPr lang="en" sz="1900" b="1">
                <a:solidFill>
                  <a:srgbClr val="6AA84F"/>
                </a:solidFill>
              </a:rPr>
              <a:t>choice of prior</a:t>
            </a:r>
            <a:endParaRPr sz="1900" b="1">
              <a:solidFill>
                <a:srgbClr val="6AA84F"/>
              </a:solidFill>
            </a:endParaRPr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Where do you start from to put a value in your prior belief for the event of interest? 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If there are available data for the event’s base rate this is a good starting point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However, </a:t>
            </a:r>
            <a:r>
              <a:rPr lang="en" sz="1900" b="1" u="sng"/>
              <a:t>even if there is not available data, this does not mean Bayes’ rule cannot be used or it will be biased</a:t>
            </a:r>
            <a:endParaRPr sz="1900" b="1" u="sng"/>
          </a:p>
        </p:txBody>
      </p:sp>
      <p:sp>
        <p:nvSpPr>
          <p:cNvPr id="83" name="Google Shape;83;g34733ac4bac_0_38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Choosing the prior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8140158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59520734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The presence of the </a:t>
            </a:r>
            <a:r>
              <a:rPr lang="en" sz="1900" b="1">
                <a:solidFill>
                  <a:srgbClr val="93C47D"/>
                </a:solidFill>
              </a:rPr>
              <a:t>prior</a:t>
            </a:r>
            <a:r>
              <a:rPr lang="en" sz="1900" b="1"/>
              <a:t> is in fact the </a:t>
            </a:r>
            <a:r>
              <a:rPr lang="en" sz="1900" b="1">
                <a:solidFill>
                  <a:srgbClr val="0000FF"/>
                </a:solidFill>
              </a:rPr>
              <a:t>strongest part </a:t>
            </a:r>
            <a:r>
              <a:rPr lang="en" sz="1900" b="1"/>
              <a:t>of any Bayesian analysis</a:t>
            </a:r>
            <a:endParaRPr sz="1900" b="1"/>
          </a:p>
          <a:p>
            <a:pPr marL="457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In effect, we can start with any (subjectively chosen) prior, and if we accumulate </a:t>
            </a:r>
            <a:r>
              <a:rPr lang="en" sz="1900" b="1" i="1" u="sng"/>
              <a:t>enough evidence</a:t>
            </a:r>
            <a:r>
              <a:rPr lang="en" sz="1900" b="1"/>
              <a:t>, we will converge to the true answer</a:t>
            </a:r>
            <a:endParaRPr sz="1900" b="1"/>
          </a:p>
          <a:p>
            <a:pPr marL="457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This is how science also works</a:t>
            </a:r>
            <a:endParaRPr sz="1900" b="1"/>
          </a:p>
        </p:txBody>
      </p:sp>
      <p:sp>
        <p:nvSpPr>
          <p:cNvPr id="89" name="Google Shape;89;g34759520734_0_0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Choosing the prior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4676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765ace6c6_0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The Bayesian approach puts data in context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It allows people to explicitly state that they have prior beliefs / biases 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Bayes’ rule gives us a tool to reduce these biases as we collect more evidence </a:t>
            </a:r>
            <a:endParaRPr sz="1900" b="1"/>
          </a:p>
        </p:txBody>
      </p:sp>
      <p:sp>
        <p:nvSpPr>
          <p:cNvPr id="95" name="Google Shape;95;g34765ace6c6_0_0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Choosing the prior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6" name="Google Shape;96;g34765ace6c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075" y="1673375"/>
            <a:ext cx="2698050" cy="167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199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34759520734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5050" y="1315550"/>
            <a:ext cx="2856850" cy="80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34759520734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500" y="2525025"/>
            <a:ext cx="7947001" cy="86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4267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759520734_0_12"/>
          <p:cNvSpPr txBox="1">
            <a:spLocks noGrp="1"/>
          </p:cNvSpPr>
          <p:nvPr>
            <p:ph idx="1"/>
          </p:nvPr>
        </p:nvSpPr>
        <p:spPr>
          <a:xfrm>
            <a:off x="628650" y="1369225"/>
            <a:ext cx="6340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Wolper &amp; Kording’s work on Bayesian Integration put forth the idea that </a:t>
            </a:r>
            <a:r>
              <a:rPr lang="en" sz="1900" b="1">
                <a:solidFill>
                  <a:srgbClr val="38761D"/>
                </a:solidFill>
              </a:rPr>
              <a:t>our brain</a:t>
            </a:r>
            <a:r>
              <a:rPr lang="en" sz="1900" b="1"/>
              <a:t> uses </a:t>
            </a:r>
            <a:r>
              <a:rPr lang="en" sz="1900" b="1">
                <a:solidFill>
                  <a:srgbClr val="FF00FF"/>
                </a:solidFill>
              </a:rPr>
              <a:t>Bayesian inference </a:t>
            </a:r>
            <a:r>
              <a:rPr lang="en" sz="1900" b="1"/>
              <a:t>when it comes to motor skills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Bayes rule had already found its way to behavioral psychology and understanding visual processes 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Key idea: in order for athletes to make decisions under pressure, they need to make predictions what will unfold</a:t>
            </a:r>
            <a:endParaRPr sz="1900" b="1"/>
          </a:p>
        </p:txBody>
      </p:sp>
      <p:sp>
        <p:nvSpPr>
          <p:cNvPr id="108" name="Google Shape;108;g34759520734_0_12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Bayesian brain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9" name="Google Shape;109;g34759520734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1675" y="1823450"/>
            <a:ext cx="972800" cy="1281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965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759520734_0_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Imagine a tennis player that needs to return a service, or a hitter that needs to decide whether to swing or not at the incoming pitch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The amount of time they have to respond is astronomically small</a:t>
            </a:r>
            <a:endParaRPr sz="1900" b="1">
              <a:solidFill>
                <a:srgbClr val="674EA7"/>
              </a:solidFill>
            </a:endParaRPr>
          </a:p>
          <a:p>
            <a:pPr marL="914400" lvl="1" indent="-336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" sz="1700" b="1"/>
              <a:t>They </a:t>
            </a:r>
            <a:r>
              <a:rPr lang="en" sz="1700" b="1">
                <a:solidFill>
                  <a:srgbClr val="FF0000"/>
                </a:solidFill>
              </a:rPr>
              <a:t>cannot</a:t>
            </a:r>
            <a:r>
              <a:rPr lang="en" sz="1700" b="1"/>
              <a:t> afford to wait to </a:t>
            </a:r>
            <a:r>
              <a:rPr lang="en" sz="1700" b="1">
                <a:solidFill>
                  <a:srgbClr val="E69138"/>
                </a:solidFill>
              </a:rPr>
              <a:t>fully process </a:t>
            </a:r>
            <a:r>
              <a:rPr lang="en" sz="1700" b="1"/>
              <a:t>the environment and then react</a:t>
            </a:r>
            <a:endParaRPr sz="1700" b="1"/>
          </a:p>
          <a:p>
            <a:pPr marL="914400" lvl="1" indent="-336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" sz="1700" b="1"/>
              <a:t>They have to rely on prediction, which is optimized when experience is combined with sensory evidence </a:t>
            </a:r>
            <a:endParaRPr sz="1700" b="1"/>
          </a:p>
          <a:p>
            <a:pPr marL="1371600" lvl="2" indent="-336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" sz="1700" b="1"/>
              <a:t>Bayes’ rule – </a:t>
            </a:r>
            <a:r>
              <a:rPr lang="en" sz="1700" b="1">
                <a:solidFill>
                  <a:srgbClr val="38761D"/>
                </a:solidFill>
              </a:rPr>
              <a:t>prior (experience) </a:t>
            </a:r>
            <a:r>
              <a:rPr lang="en" sz="1700" b="1"/>
              <a:t>and </a:t>
            </a:r>
            <a:r>
              <a:rPr lang="en" sz="1700" b="1">
                <a:solidFill>
                  <a:srgbClr val="BF9000"/>
                </a:solidFill>
              </a:rPr>
              <a:t>sensory evidence (data)</a:t>
            </a:r>
            <a:endParaRPr sz="1700" b="1">
              <a:solidFill>
                <a:srgbClr val="BF9000"/>
              </a:solidFill>
            </a:endParaRPr>
          </a:p>
        </p:txBody>
      </p:sp>
      <p:sp>
        <p:nvSpPr>
          <p:cNvPr id="115" name="Google Shape;115;g34759520734_0_18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Bayesian brain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129608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759520734_0_2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Of course our brain does not calculate the equation we saw before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The brain needs to integrate all possible things that could have happened and all the possible things that it could have seen in a given state 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Our brain makes </a:t>
            </a:r>
            <a:r>
              <a:rPr lang="en" sz="1900" b="1">
                <a:solidFill>
                  <a:schemeClr val="accent1"/>
                </a:solidFill>
              </a:rPr>
              <a:t>Bayesian approximations</a:t>
            </a:r>
            <a:endParaRPr sz="1900" b="1">
              <a:solidFill>
                <a:schemeClr val="accent1"/>
              </a:solidFill>
            </a:endParaRPr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Not every pitch or serve are judged correctly </a:t>
            </a:r>
            <a:endParaRPr sz="1900" b="1"/>
          </a:p>
          <a:p>
            <a:pPr marL="1371600" lvl="2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Our senses can be unreliable enough to throw off our Bayesian machine altogether </a:t>
            </a:r>
            <a:endParaRPr sz="1900" b="1"/>
          </a:p>
        </p:txBody>
      </p:sp>
      <p:sp>
        <p:nvSpPr>
          <p:cNvPr id="121" name="Google Shape;121;g34759520734_0_24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Bayesian brain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01778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759520734_0_2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Our brain though is not tricked the easily often 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Cubs’ pitcher, Aroldis Chapman, has recorded a throw at 105.1 mph</a:t>
            </a:r>
            <a:endParaRPr sz="1900" b="1"/>
          </a:p>
          <a:p>
            <a:pPr marL="914400" lvl="1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He threw 26 pitches at 104+ mph</a:t>
            </a:r>
            <a:endParaRPr sz="1900" b="1"/>
          </a:p>
          <a:p>
            <a:pPr marL="1371600" lvl="2" indent="-336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" sz="1700" b="1"/>
              <a:t>12 of them resulted in contact and only 1 resulted in a swinging strike! </a:t>
            </a:r>
            <a:endParaRPr sz="1700" b="1"/>
          </a:p>
          <a:p>
            <a:pPr marL="1371600" lvl="2" indent="-336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" sz="1700" b="1"/>
              <a:t>Hitters’ brain was able to handle the uncertainty of the incoming - extremely fast - pitch</a:t>
            </a:r>
            <a:endParaRPr sz="1700" b="1"/>
          </a:p>
          <a:p>
            <a:pPr marL="1828800" lvl="3" indent="-3365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700"/>
              <a:buChar char="•"/>
            </a:pPr>
            <a:r>
              <a:rPr lang="en" sz="1700" b="1"/>
              <a:t>Made the right estimation/prediction that compensate for the delays of the sensory and processing system</a:t>
            </a:r>
            <a:endParaRPr sz="1700" b="1"/>
          </a:p>
        </p:txBody>
      </p:sp>
      <p:sp>
        <p:nvSpPr>
          <p:cNvPr id="127" name="Google Shape;127;g34759520734_0_29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The Bayesian brain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411080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a4e498d8b_0_0"/>
          <p:cNvSpPr txBox="1">
            <a:spLocks noGrp="1"/>
          </p:cNvSpPr>
          <p:nvPr>
            <p:ph type="body" idx="1"/>
          </p:nvPr>
        </p:nvSpPr>
        <p:spPr>
          <a:xfrm>
            <a:off x="592275" y="1152475"/>
            <a:ext cx="79596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None/>
            </a:pPr>
            <a:r>
              <a:rPr lang="en" sz="2200" b="1"/>
              <a:t>In life </a:t>
            </a:r>
            <a:r>
              <a:rPr lang="en" sz="2200" b="1">
                <a:solidFill>
                  <a:srgbClr val="FF0000"/>
                </a:solidFill>
              </a:rPr>
              <a:t>very few</a:t>
            </a:r>
            <a:r>
              <a:rPr lang="en" sz="2200" b="1"/>
              <a:t> things are </a:t>
            </a:r>
            <a:r>
              <a:rPr lang="en" sz="2200" b="1">
                <a:solidFill>
                  <a:srgbClr val="38761D"/>
                </a:solidFill>
              </a:rPr>
              <a:t>certain</a:t>
            </a:r>
            <a:r>
              <a:rPr lang="en" sz="2200" b="1"/>
              <a:t>:</a:t>
            </a:r>
            <a:endParaRPr sz="2200" b="1"/>
          </a:p>
          <a:p>
            <a:pPr marL="457200" lvl="0" indent="-3683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What will the weather be like tomorrow? </a:t>
            </a:r>
            <a:endParaRPr sz="2200" b="1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Who will win the elections?</a:t>
            </a:r>
            <a:endParaRPr sz="2200" b="1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Who will win the super bowl? </a:t>
            </a:r>
            <a:endParaRPr sz="2200" b="1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What will the traffic be tomorrow on I-73? </a:t>
            </a:r>
            <a:endParaRPr sz="2200" b="1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How many people will click on a Budweiser ad on Facebook? </a:t>
            </a:r>
            <a:endParaRPr sz="2200" b="1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…</a:t>
            </a:r>
            <a:endParaRPr sz="2200" b="1"/>
          </a:p>
        </p:txBody>
      </p:sp>
      <p:sp>
        <p:nvSpPr>
          <p:cNvPr id="83" name="Google Shape;83;g33a4e498d8b_0_0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Uncertainty is everywhere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74af53c3b_1_0"/>
          <p:cNvSpPr txBox="1">
            <a:spLocks noGrp="1"/>
          </p:cNvSpPr>
          <p:nvPr>
            <p:ph type="ctrTitle"/>
          </p:nvPr>
        </p:nvSpPr>
        <p:spPr>
          <a:xfrm>
            <a:off x="1207025" y="1311297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" b="1"/>
              <a:t>Random Variables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09571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733ac4bac_0_3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A variable that does not take a single - deterministic - value but it can take a set of different values, each with an associated probability</a:t>
            </a:r>
            <a:endParaRPr sz="1900" b="1"/>
          </a:p>
          <a:p>
            <a:pPr marL="914400" lvl="1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 b="1"/>
              <a:t>Discrete &amp; Continuous </a:t>
            </a:r>
            <a:endParaRPr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E.g., X can be a random variable (r.v.) that counts the number of 6s that we get when we roll 2 dices</a:t>
            </a:r>
            <a:endParaRPr sz="1900" b="1"/>
          </a:p>
          <a:p>
            <a:pPr marL="914400" lvl="1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 b="1"/>
              <a:t>Pr[X=2] = P[{6,6}] = 1/36</a:t>
            </a:r>
            <a:endParaRPr b="1"/>
          </a:p>
          <a:p>
            <a:pPr marL="914400" lvl="1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 b="1"/>
              <a:t>Pr[X=1] = Pr[{1,6}]+Pr[{2,6}]+...+Pr[{5,6}]+Pr[{6,1}]+...=10/36</a:t>
            </a:r>
            <a:endParaRPr b="1"/>
          </a:p>
          <a:p>
            <a:pPr marL="914400" lvl="1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•"/>
            </a:pPr>
            <a:r>
              <a:rPr lang="en" b="1"/>
              <a:t>Pr[X=0] = 1- (1/36)-(10/36) = 25/36</a:t>
            </a:r>
            <a:endParaRPr b="1"/>
          </a:p>
        </p:txBody>
      </p:sp>
      <p:sp>
        <p:nvSpPr>
          <p:cNvPr id="83" name="Google Shape;83;g34733ac4bac_0_38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Random variables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34780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652a5b5d_0_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A probability mass function (pmf) assigns a probability to each possible value of a discrete random variable</a:t>
            </a:r>
            <a:endParaRPr sz="1900" b="1"/>
          </a:p>
        </p:txBody>
      </p:sp>
      <p:sp>
        <p:nvSpPr>
          <p:cNvPr id="89" name="Google Shape;89;g347652a5b5d_0_1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Distribution of r.v.s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0" name="Google Shape;90;g347652a5b5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7588" y="2024225"/>
            <a:ext cx="3228827" cy="2352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3626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7652a5b5d_0_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A continuous random variable X is described through the probability density function (pdf)</a:t>
            </a: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PDF describes the relative likelihood for X to take a given value </a:t>
            </a:r>
            <a:endParaRPr sz="1900" b="1"/>
          </a:p>
        </p:txBody>
      </p:sp>
      <p:sp>
        <p:nvSpPr>
          <p:cNvPr id="96" name="Google Shape;96;g347652a5b5d_0_7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Distribution of r.v.s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7" name="Google Shape;97;g347652a5b5d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488" y="2571750"/>
            <a:ext cx="2701150" cy="17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47652a5b5d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738" y="3031025"/>
            <a:ext cx="2009775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0208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7652a5b5d_0_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The cumulative distribution function (CDF) of a continuous random variable X is: </a:t>
            </a:r>
            <a:endParaRPr sz="1900" b="1"/>
          </a:p>
        </p:txBody>
      </p:sp>
      <p:sp>
        <p:nvSpPr>
          <p:cNvPr id="104" name="Google Shape;104;g347652a5b5d_0_15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Distribution of r.v.s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5" name="Google Shape;105;g347652a5b5d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950" y="2782150"/>
            <a:ext cx="2668775" cy="46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47652a5b5d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274" y="2038662"/>
            <a:ext cx="3035575" cy="195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4911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7652a5b5d_0_24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Properties of distributions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2" name="Google Shape;112;g347652a5b5d_0_24" title="Screen Shot 2025-04-01 at 11.58.4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325" y="1067300"/>
            <a:ext cx="7125327" cy="3342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1176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7652a5b5d_0_3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For a discrete r.v. X with pmf p(x), its expected value is:</a:t>
            </a:r>
            <a:endParaRPr sz="1900" b="1"/>
          </a:p>
          <a:p>
            <a:pPr marL="457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 b="1"/>
          </a:p>
          <a:p>
            <a:pPr marL="457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For a continuous r.v., we similarly have:</a:t>
            </a:r>
            <a:endParaRPr sz="1900" b="1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Expectation is linear:   </a:t>
            </a:r>
            <a:endParaRPr sz="1900" b="1"/>
          </a:p>
        </p:txBody>
      </p:sp>
      <p:sp>
        <p:nvSpPr>
          <p:cNvPr id="118" name="Google Shape;118;g347652a5b5d_0_31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Expectation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19" name="Google Shape;119;g347652a5b5d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575" y="1889425"/>
            <a:ext cx="1495425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47652a5b5d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5813" y="2409601"/>
            <a:ext cx="1887550" cy="4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47652a5b5d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550" y="3030025"/>
            <a:ext cx="3710550" cy="653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27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7652a5b5d_0_4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Variance captures the spread of a random variable around its expected value:</a:t>
            </a:r>
            <a:endParaRPr sz="1900" b="1"/>
          </a:p>
          <a:p>
            <a:pPr marL="45720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 b="1"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endParaRPr sz="1900" b="1"/>
          </a:p>
          <a:p>
            <a:pPr marL="457200" lvl="0" indent="-3492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900"/>
              <a:buChar char="•"/>
            </a:pPr>
            <a:r>
              <a:rPr lang="en" sz="1900" b="1"/>
              <a:t>Variance is not linear   </a:t>
            </a:r>
            <a:endParaRPr sz="1900" b="1"/>
          </a:p>
        </p:txBody>
      </p:sp>
      <p:sp>
        <p:nvSpPr>
          <p:cNvPr id="127" name="Google Shape;127;g347652a5b5d_0_41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Variance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28" name="Google Shape;128;g347652a5b5d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2141050"/>
            <a:ext cx="4724400" cy="419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696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33ac4bac_0_0"/>
          <p:cNvSpPr txBox="1">
            <a:spLocks noGrp="1"/>
          </p:cNvSpPr>
          <p:nvPr>
            <p:ph type="body" idx="1"/>
          </p:nvPr>
        </p:nvSpPr>
        <p:spPr>
          <a:xfrm>
            <a:off x="592275" y="1152475"/>
            <a:ext cx="79596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/>
              <a:t>Most </a:t>
            </a:r>
            <a:r>
              <a:rPr lang="en" b="1">
                <a:solidFill>
                  <a:srgbClr val="E69138"/>
                </a:solidFill>
              </a:rPr>
              <a:t>people</a:t>
            </a:r>
            <a:r>
              <a:rPr lang="en" b="1"/>
              <a:t> are </a:t>
            </a:r>
            <a:r>
              <a:rPr lang="en" b="1">
                <a:solidFill>
                  <a:srgbClr val="38761D"/>
                </a:solidFill>
              </a:rPr>
              <a:t>comfortable</a:t>
            </a:r>
            <a:r>
              <a:rPr lang="en" b="1"/>
              <a:t> (only) with </a:t>
            </a:r>
            <a:r>
              <a:rPr lang="en" b="1">
                <a:solidFill>
                  <a:srgbClr val="9900FF"/>
                </a:solidFill>
              </a:rPr>
              <a:t>certainty statements</a:t>
            </a:r>
            <a:endParaRPr b="1">
              <a:solidFill>
                <a:srgbClr val="9900FF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Tomorrow it will rain</a:t>
            </a:r>
            <a:endParaRPr sz="2200" b="1"/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The Steelers are going to win the super bowl</a:t>
            </a:r>
            <a:endParaRPr sz="2200" b="1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b="1">
                <a:solidFill>
                  <a:srgbClr val="FF0000"/>
                </a:solidFill>
              </a:rPr>
              <a:t>Unfortunately</a:t>
            </a:r>
            <a:r>
              <a:rPr lang="en" b="1"/>
              <a:t>, the </a:t>
            </a:r>
            <a:r>
              <a:rPr lang="en" b="1">
                <a:solidFill>
                  <a:srgbClr val="6AA84F"/>
                </a:solidFill>
              </a:rPr>
              <a:t>most honest</a:t>
            </a:r>
            <a:r>
              <a:rPr lang="en" b="1"/>
              <a:t> expression of future </a:t>
            </a:r>
            <a:r>
              <a:rPr lang="en" b="1">
                <a:solidFill>
                  <a:srgbClr val="741B47"/>
                </a:solidFill>
              </a:rPr>
              <a:t>projections</a:t>
            </a:r>
            <a:r>
              <a:rPr lang="en" b="1"/>
              <a:t> must include </a:t>
            </a:r>
            <a:r>
              <a:rPr lang="en" b="1">
                <a:solidFill>
                  <a:srgbClr val="1155CC"/>
                </a:solidFill>
              </a:rPr>
              <a:t>uncertainty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89" name="Google Shape;89;g34733ac4bac_0_0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Uncertainty is everywhere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de6b00ecd_0_0"/>
          <p:cNvSpPr txBox="1">
            <a:spLocks noGrp="1"/>
          </p:cNvSpPr>
          <p:nvPr>
            <p:ph type="body" idx="1"/>
          </p:nvPr>
        </p:nvSpPr>
        <p:spPr>
          <a:xfrm>
            <a:off x="592275" y="1152475"/>
            <a:ext cx="79596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/>
              <a:t>Most </a:t>
            </a:r>
            <a:r>
              <a:rPr lang="en" b="1">
                <a:solidFill>
                  <a:srgbClr val="E69138"/>
                </a:solidFill>
              </a:rPr>
              <a:t>people</a:t>
            </a:r>
            <a:r>
              <a:rPr lang="en" b="1"/>
              <a:t> are </a:t>
            </a:r>
            <a:r>
              <a:rPr lang="en" b="1">
                <a:solidFill>
                  <a:srgbClr val="38761D"/>
                </a:solidFill>
              </a:rPr>
              <a:t>comfortable</a:t>
            </a:r>
            <a:r>
              <a:rPr lang="en" b="1"/>
              <a:t> (only) with </a:t>
            </a:r>
            <a:r>
              <a:rPr lang="en" b="1">
                <a:solidFill>
                  <a:srgbClr val="9900FF"/>
                </a:solidFill>
              </a:rPr>
              <a:t>certainty statements</a:t>
            </a:r>
            <a:endParaRPr b="1">
              <a:solidFill>
                <a:srgbClr val="9900FF"/>
              </a:solidFill>
            </a:endParaRPr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Tomorrow it will rain</a:t>
            </a:r>
            <a:endParaRPr sz="2200" b="1"/>
          </a:p>
          <a:p>
            <a:pPr marL="914400" lvl="1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The Steelers are going to win the super bowl</a:t>
            </a:r>
            <a:endParaRPr sz="2200" b="1"/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 b="1">
                <a:solidFill>
                  <a:srgbClr val="FF0000"/>
                </a:solidFill>
              </a:rPr>
              <a:t>Unfortunately</a:t>
            </a:r>
            <a:r>
              <a:rPr lang="en" b="1"/>
              <a:t>, the </a:t>
            </a:r>
            <a:r>
              <a:rPr lang="en" b="1">
                <a:solidFill>
                  <a:srgbClr val="6AA84F"/>
                </a:solidFill>
              </a:rPr>
              <a:t>most honest</a:t>
            </a:r>
            <a:r>
              <a:rPr lang="en" b="1"/>
              <a:t> expression of future </a:t>
            </a:r>
            <a:r>
              <a:rPr lang="en" b="1">
                <a:solidFill>
                  <a:srgbClr val="741B47"/>
                </a:solidFill>
              </a:rPr>
              <a:t>projections</a:t>
            </a:r>
            <a:r>
              <a:rPr lang="en" b="1"/>
              <a:t> must include </a:t>
            </a:r>
            <a:r>
              <a:rPr lang="en" b="1">
                <a:solidFill>
                  <a:srgbClr val="1155CC"/>
                </a:solidFill>
              </a:rPr>
              <a:t>uncertainty</a:t>
            </a:r>
            <a:endParaRPr b="1">
              <a:solidFill>
                <a:srgbClr val="1155CC"/>
              </a:solidFill>
            </a:endParaRPr>
          </a:p>
        </p:txBody>
      </p:sp>
      <p:sp>
        <p:nvSpPr>
          <p:cNvPr id="95" name="Google Shape;95;g34de6b00ecd_0_0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Uncertainty is everywhere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96" name="Google Shape;96;g34de6b00e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9475" y="3393425"/>
            <a:ext cx="7230976" cy="7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3476476f10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7300" y="736125"/>
            <a:ext cx="6594775" cy="34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Which team is winning?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3025" y="1408600"/>
            <a:ext cx="7543099" cy="2531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733ac4bac_0_13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Home team win probability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aphicFrame>
        <p:nvGraphicFramePr>
          <p:cNvPr id="113" name="Google Shape;113;g34733ac4bac_0_13"/>
          <p:cNvGraphicFramePr/>
          <p:nvPr/>
        </p:nvGraphicFramePr>
        <p:xfrm>
          <a:off x="1444325" y="1091400"/>
          <a:ext cx="6643825" cy="2711557"/>
        </p:xfrm>
        <a:graphic>
          <a:graphicData uri="http://schemas.openxmlformats.org/drawingml/2006/table">
            <a:tbl>
              <a:tblPr>
                <a:noFill/>
                <a:tableStyleId>{EAD8FCB7-657D-4954-8E85-8A7282B0131C}</a:tableStyleId>
              </a:tblPr>
              <a:tblGrid>
                <a:gridCol w="167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E0E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rgbClr val="FFFFFF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Size of Lead</a:t>
                      </a:r>
                      <a:endParaRPr sz="1800" b="1">
                        <a:solidFill>
                          <a:srgbClr val="FFFFFF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BE0E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Time Left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 Point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 Points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10 Points</a:t>
                      </a:r>
                      <a:endParaRPr sz="1800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Second half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54%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57%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61%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4</a:t>
                      </a:r>
                      <a:r>
                        <a:rPr lang="en" sz="3000" baseline="300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th</a:t>
                      </a: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 quarter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54%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58%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63%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 minutes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56%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64%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70%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3 minutes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56%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69%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77%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8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1 minute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57%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76%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91%</a:t>
                      </a:r>
                      <a:endParaRPr sz="18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4" name="Google Shape;114;g34733ac4bac_0_13"/>
          <p:cNvSpPr txBox="1"/>
          <p:nvPr/>
        </p:nvSpPr>
        <p:spPr>
          <a:xfrm>
            <a:off x="2401000" y="4215050"/>
            <a:ext cx="6146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Illustrative &amp; hypothetical example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733ac4bac_0_29"/>
          <p:cNvSpPr txBox="1">
            <a:spLocks noGrp="1"/>
          </p:cNvSpPr>
          <p:nvPr>
            <p:ph type="body" idx="1"/>
          </p:nvPr>
        </p:nvSpPr>
        <p:spPr>
          <a:xfrm>
            <a:off x="592275" y="1152475"/>
            <a:ext cx="7959600" cy="31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/>
              <a:t>Nobel laureates Kahneman and Tversky provided evidence that </a:t>
            </a:r>
            <a:r>
              <a:rPr lang="en" b="1">
                <a:solidFill>
                  <a:srgbClr val="B45F06"/>
                </a:solidFill>
              </a:rPr>
              <a:t>humans</a:t>
            </a:r>
            <a:r>
              <a:rPr lang="en" b="1"/>
              <a:t> </a:t>
            </a:r>
            <a:r>
              <a:rPr lang="en" b="1">
                <a:solidFill>
                  <a:srgbClr val="CC0000"/>
                </a:solidFill>
              </a:rPr>
              <a:t>cannot</a:t>
            </a:r>
            <a:r>
              <a:rPr lang="en" b="1"/>
              <a:t> objectively </a:t>
            </a:r>
            <a:r>
              <a:rPr lang="en" b="1">
                <a:solidFill>
                  <a:srgbClr val="6AA84F"/>
                </a:solidFill>
              </a:rPr>
              <a:t>translate probabilities</a:t>
            </a:r>
            <a:r>
              <a:rPr lang="en" b="1"/>
              <a:t> to realistic expectations </a:t>
            </a:r>
            <a:endParaRPr b="1"/>
          </a:p>
          <a:p>
            <a:pPr marL="914400" lvl="1" indent="-368300" algn="l" rtl="0">
              <a:spcBef>
                <a:spcPts val="375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We think of a 90% probability the same as a 99% or a 99.999% probability</a:t>
            </a:r>
            <a:endParaRPr sz="2200" b="1"/>
          </a:p>
          <a:p>
            <a:pPr marL="914400" lvl="1" indent="-368300" algn="l" rtl="0">
              <a:spcBef>
                <a:spcPts val="375"/>
              </a:spcBef>
              <a:spcAft>
                <a:spcPts val="0"/>
              </a:spcAft>
              <a:buSzPts val="2200"/>
              <a:buChar char="•"/>
            </a:pPr>
            <a:r>
              <a:rPr lang="en" sz="2200" b="1"/>
              <a:t>These are vastly different probabilities! </a:t>
            </a:r>
            <a:endParaRPr sz="2200" b="1"/>
          </a:p>
          <a:p>
            <a:pPr marL="457200" lvl="0" indent="-381000" algn="l" rtl="0">
              <a:spcBef>
                <a:spcPts val="750"/>
              </a:spcBef>
              <a:spcAft>
                <a:spcPts val="0"/>
              </a:spcAft>
              <a:buSzPts val="2400"/>
              <a:buChar char="•"/>
            </a:pPr>
            <a:r>
              <a:rPr lang="en" b="1"/>
              <a:t>Requires </a:t>
            </a:r>
            <a:r>
              <a:rPr lang="en" b="1">
                <a:solidFill>
                  <a:srgbClr val="BF9000"/>
                </a:solidFill>
              </a:rPr>
              <a:t>time</a:t>
            </a:r>
            <a:r>
              <a:rPr lang="en" b="1"/>
              <a:t>, </a:t>
            </a:r>
            <a:r>
              <a:rPr lang="en" b="1">
                <a:solidFill>
                  <a:srgbClr val="85200C"/>
                </a:solidFill>
              </a:rPr>
              <a:t>effort</a:t>
            </a:r>
            <a:r>
              <a:rPr lang="en" b="1"/>
              <a:t> and </a:t>
            </a:r>
            <a:r>
              <a:rPr lang="en" b="1">
                <a:solidFill>
                  <a:srgbClr val="A64D79"/>
                </a:solidFill>
              </a:rPr>
              <a:t>practice</a:t>
            </a:r>
            <a:r>
              <a:rPr lang="en" b="1"/>
              <a:t> </a:t>
            </a:r>
            <a:endParaRPr b="1"/>
          </a:p>
        </p:txBody>
      </p:sp>
      <p:sp>
        <p:nvSpPr>
          <p:cNvPr id="120" name="Google Shape;120;g34733ac4bac_0_29"/>
          <p:cNvSpPr txBox="1"/>
          <p:nvPr/>
        </p:nvSpPr>
        <p:spPr>
          <a:xfrm>
            <a:off x="1444336" y="445025"/>
            <a:ext cx="696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 Black"/>
              <a:buNone/>
            </a:pPr>
            <a:r>
              <a:rPr lang="en" sz="3300" b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Probabilistic thinking</a:t>
            </a:r>
            <a:endParaRPr sz="1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1474</Words>
  <Application>Microsoft Office PowerPoint</Application>
  <PresentationFormat>On-screen Show (16:9)</PresentationFormat>
  <Paragraphs>170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Georgia</vt:lpstr>
      <vt:lpstr>Rockwell</vt:lpstr>
      <vt:lpstr>Rockwell Condensed</vt:lpstr>
      <vt:lpstr>Arial</vt:lpstr>
      <vt:lpstr>Arial Black</vt:lpstr>
      <vt:lpstr>Wingdings</vt:lpstr>
      <vt:lpstr>Wood Type</vt:lpstr>
      <vt:lpstr>Applied Bayesian Data Analysis</vt:lpstr>
      <vt:lpstr>Probabilistic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 &amp;    Bayes Rule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Prior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pzetter</dc:creator>
  <cp:lastModifiedBy>Meng Lingyi</cp:lastModifiedBy>
  <cp:revision>1</cp:revision>
  <dcterms:modified xsi:type="dcterms:W3CDTF">2025-08-26T15:27:29Z</dcterms:modified>
</cp:coreProperties>
</file>