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9" r:id="rId4"/>
    <p:sldId id="258" r:id="rId5"/>
    <p:sldId id="299" r:id="rId6"/>
    <p:sldId id="257" r:id="rId7"/>
    <p:sldId id="260" r:id="rId8"/>
    <p:sldId id="273" r:id="rId9"/>
    <p:sldId id="262" r:id="rId10"/>
    <p:sldId id="297" r:id="rId11"/>
    <p:sldId id="298" r:id="rId12"/>
    <p:sldId id="275" r:id="rId13"/>
    <p:sldId id="300" r:id="rId14"/>
    <p:sldId id="263" r:id="rId15"/>
    <p:sldId id="264" r:id="rId16"/>
    <p:sldId id="265" r:id="rId17"/>
    <p:sldId id="266" r:id="rId18"/>
    <p:sldId id="267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301" r:id="rId30"/>
    <p:sldId id="289" r:id="rId31"/>
    <p:sldId id="290" r:id="rId32"/>
    <p:sldId id="276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5B"/>
    <a:srgbClr val="660066"/>
    <a:srgbClr val="000000"/>
    <a:srgbClr val="8A0000"/>
    <a:srgbClr val="0000E2"/>
    <a:srgbClr val="0066FF"/>
    <a:srgbClr val="00FF00"/>
    <a:srgbClr val="9002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5/2/2013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gif"/><Relationship Id="rId18" Type="http://schemas.openxmlformats.org/officeDocument/2006/relationships/image" Target="../media/image22.jpeg"/><Relationship Id="rId26" Type="http://schemas.openxmlformats.org/officeDocument/2006/relationships/image" Target="../media/image30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5" Type="http://schemas.openxmlformats.org/officeDocument/2006/relationships/image" Target="../media/image29.gif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jpe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jpeg"/><Relationship Id="rId28" Type="http://schemas.openxmlformats.org/officeDocument/2006/relationships/image" Target="../media/image32.jpeg"/><Relationship Id="rId10" Type="http://schemas.openxmlformats.org/officeDocument/2006/relationships/image" Target="../media/image14.jpeg"/><Relationship Id="rId19" Type="http://schemas.openxmlformats.org/officeDocument/2006/relationships/image" Target="../media/image23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eg"/><Relationship Id="rId27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34222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Building an Internet Enabled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4343400" cy="15240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By: Michael Linnen</a:t>
            </a:r>
          </a:p>
          <a:p>
            <a:r>
              <a:rPr lang="en-US" sz="2400" b="1" dirty="0" smtClean="0"/>
              <a:t>Twitter: @mlinnen</a:t>
            </a:r>
          </a:p>
          <a:p>
            <a:r>
              <a:rPr lang="en-US" sz="2400" b="1" dirty="0" smtClean="0"/>
              <a:t>Blog: www.protosystem.net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886200"/>
            <a:ext cx="6096000" cy="6469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The Introduction</a:t>
            </a:r>
            <a:endParaRPr 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16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50" y="722745"/>
            <a:ext cx="4381500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620000" cy="591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76400" y="1600200"/>
            <a:ext cx="5791200" cy="441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Features</a:t>
            </a:r>
          </a:p>
          <a:p>
            <a:pPr lvl="1"/>
            <a:r>
              <a:rPr lang="en-US" sz="1700" b="1" dirty="0" smtClean="0"/>
              <a:t>Lightweight</a:t>
            </a:r>
          </a:p>
          <a:p>
            <a:pPr lvl="1"/>
            <a:r>
              <a:rPr lang="en-US" sz="1700" b="1" dirty="0" smtClean="0"/>
              <a:t>Publish/Subscribe</a:t>
            </a:r>
          </a:p>
          <a:p>
            <a:pPr lvl="1"/>
            <a:r>
              <a:rPr lang="en-US" sz="1700" b="1" dirty="0" smtClean="0"/>
              <a:t>Open published protocol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How long?</a:t>
            </a:r>
          </a:p>
          <a:p>
            <a:pPr lvl="1"/>
            <a:r>
              <a:rPr lang="en-US" sz="1700" b="1" dirty="0" smtClean="0"/>
              <a:t>Invented in 1999 </a:t>
            </a:r>
          </a:p>
          <a:p>
            <a:pPr lvl="1"/>
            <a:r>
              <a:rPr lang="en-US" sz="1700" b="1" dirty="0" smtClean="0"/>
              <a:t>Dr Andy Standford-Clark</a:t>
            </a:r>
          </a:p>
          <a:p>
            <a:pPr lvl="1"/>
            <a:r>
              <a:rPr lang="en-US" sz="1700" b="1" dirty="0" smtClean="0"/>
              <a:t>Arlen Nipper</a:t>
            </a:r>
          </a:p>
          <a:p>
            <a:r>
              <a:rPr lang="en-US" sz="2500" b="1" i="0" dirty="0" smtClean="0">
                <a:latin typeface="Imprint MT Shadow" pitchFamily="82" charset="0"/>
              </a:rPr>
              <a:t>Used By</a:t>
            </a:r>
          </a:p>
          <a:p>
            <a:pPr lvl="1"/>
            <a:r>
              <a:rPr lang="en-US" sz="1700" b="1" dirty="0" smtClean="0"/>
              <a:t>Facebook (messenger)</a:t>
            </a:r>
          </a:p>
          <a:p>
            <a:pPr lvl="1"/>
            <a:r>
              <a:rPr lang="en-US" sz="1700" b="1" dirty="0" smtClean="0"/>
              <a:t>Github</a:t>
            </a:r>
          </a:p>
          <a:p>
            <a:pPr lvl="1"/>
            <a:r>
              <a:rPr lang="en-US" sz="1700" b="1" dirty="0" smtClean="0"/>
              <a:t>COSM (formerly Pachube)</a:t>
            </a:r>
          </a:p>
          <a:p>
            <a:pPr lvl="1"/>
            <a:r>
              <a:rPr lang="en-US" sz="1700" b="1" dirty="0" smtClean="0"/>
              <a:t>RabbitMQ (MQTT Adapter)</a:t>
            </a:r>
          </a:p>
          <a:p>
            <a:pPr lvl="1"/>
            <a:r>
              <a:rPr lang="en-US" sz="1700" b="1" dirty="0" err="1" smtClean="0"/>
              <a:t>Websphere</a:t>
            </a:r>
            <a:r>
              <a:rPr lang="en-US" sz="1700" b="1" dirty="0" smtClean="0"/>
              <a:t> MQ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668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“MQTT </a:t>
            </a:r>
            <a:r>
              <a:rPr lang="en-US" sz="2000" i="1" dirty="0"/>
              <a:t>is a machine-to-machine (M2M)/"Internet of Things" connectivity </a:t>
            </a:r>
            <a:r>
              <a:rPr lang="en-US" sz="2000" i="1" dirty="0" smtClean="0"/>
              <a:t>protocol”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0"/>
            <a:ext cx="9144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http://mqtt.org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740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MQTT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066800"/>
            <a:ext cx="51816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500" b="1" i="0" dirty="0" smtClean="0">
                <a:latin typeface="Imprint MT Shadow" pitchFamily="82" charset="0"/>
              </a:rPr>
              <a:t>Topic</a:t>
            </a:r>
          </a:p>
          <a:p>
            <a:pPr lvl="1"/>
            <a:r>
              <a:rPr lang="en-US" sz="1700" b="1" dirty="0" smtClean="0"/>
              <a:t>Publish/Subscribe to Topics</a:t>
            </a:r>
          </a:p>
          <a:p>
            <a:pPr lvl="1"/>
            <a:r>
              <a:rPr lang="en-US" sz="1700" b="1" dirty="0" smtClean="0"/>
              <a:t>Treated as a Hierarchy</a:t>
            </a:r>
          </a:p>
          <a:p>
            <a:pPr lvl="1"/>
            <a:r>
              <a:rPr lang="en-US" sz="1700" b="1" dirty="0" smtClean="0"/>
              <a:t>Delineated by /</a:t>
            </a:r>
          </a:p>
          <a:p>
            <a:pPr lvl="1"/>
            <a:r>
              <a:rPr lang="en-US" sz="1700" b="1" dirty="0" smtClean="0"/>
              <a:t>Supports wildcard </a:t>
            </a:r>
            <a:r>
              <a:rPr lang="en-US" sz="1700" b="1" dirty="0" smtClean="0"/>
              <a:t>subscriptions</a:t>
            </a:r>
            <a:endParaRPr lang="en-US" sz="1900" b="1" dirty="0" smtClean="0"/>
          </a:p>
          <a:p>
            <a:pPr lvl="1"/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 smtClean="0"/>
          </a:p>
          <a:p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638800" y="1066800"/>
            <a:ext cx="31242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</a:rPr>
              <a:t>Message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7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Represents the payload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7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or ASCII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900" b="1" i="1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971800"/>
          <a:ext cx="8458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externaldoor</a:t>
                      </a:r>
                      <a:r>
                        <a:rPr lang="en-US" sz="1800" b="1" dirty="0" smtClean="0"/>
                        <a:t>/front/doorbell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pushed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alarmpanel</a:t>
                      </a: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masterbedroom</a:t>
                      </a:r>
                      <a:r>
                        <a:rPr lang="en-US" sz="1800" b="1" dirty="0" smtClean="0"/>
                        <a:t>/window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closed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/house1/</a:t>
                      </a:r>
                      <a:r>
                        <a:rPr lang="en-US" sz="1800" b="1" dirty="0" err="1" smtClean="0"/>
                        <a:t>alarmpanel</a:t>
                      </a:r>
                      <a:r>
                        <a:rPr lang="en-US" sz="1800" b="1" dirty="0" smtClean="0"/>
                        <a:t>/</a:t>
                      </a:r>
                      <a:r>
                        <a:rPr lang="en-US" sz="1800" b="1" dirty="0" err="1" smtClean="0"/>
                        <a:t>masterbedroom</a:t>
                      </a:r>
                      <a:r>
                        <a:rPr lang="en-US" sz="1800" b="1" dirty="0" smtClean="0"/>
                        <a:t>/window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opened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externaldoor</a:t>
                      </a:r>
                      <a:r>
                        <a:rPr lang="en-US" b="1" dirty="0" smtClean="0"/>
                        <a:t>/front/lock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unlocked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externaldoor</a:t>
                      </a:r>
                      <a:r>
                        <a:rPr lang="en-US" b="1" dirty="0" smtClean="0"/>
                        <a:t>/front/lock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locked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away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sleep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/house1/</a:t>
                      </a:r>
                      <a:r>
                        <a:rPr lang="en-US" b="1" dirty="0" err="1" smtClean="0"/>
                        <a:t>alarmpanel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firstfloor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setalarmstate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off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44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82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25306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995822" y="3308866"/>
            <a:ext cx="1585578" cy="484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583076">
            <a:off x="1942664" y="3231751"/>
            <a:ext cx="1641796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b="1" i="1" dirty="0" smtClean="0">
                <a:solidFill>
                  <a:schemeClr val="tx2"/>
                </a:solidFill>
              </a:rPr>
              <a:t>Subscribe Doorbell</a:t>
            </a:r>
            <a:endParaRPr lang="en-US" sz="1450" b="1" i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76799" y="3551320"/>
            <a:ext cx="5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3794129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Doorbell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3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95822" y="1885438"/>
            <a:ext cx="1585578" cy="105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52115">
            <a:off x="1830228" y="2110035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Doorbell pushed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173049">
            <a:off x="238922" y="1022068"/>
            <a:ext cx="733497" cy="1037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03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905000" y="3266630"/>
            <a:ext cx="1652922" cy="46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66019">
            <a:off x="1734233" y="314478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76801" y="2957776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07067" y="259080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tx2"/>
                </a:solidFill>
              </a:rPr>
              <a:t>Publish Doorbell pushed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74783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560" y="266090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788921" y="2971800"/>
            <a:ext cx="609599" cy="14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latin typeface="Britannic Bold" pitchFamily="34" charset="0"/>
              </a:rPr>
              <a:t>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502" y="1889278"/>
            <a:ext cx="347170" cy="3281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00" dirty="0" smtClean="0"/>
              <a:t>Messages - doorbell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95859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38352" y="681746"/>
            <a:ext cx="894093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81400" y="212702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234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Carolina Code Camp 20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644421">
            <a:off x="886414" y="4026583"/>
            <a:ext cx="3295650" cy="1447801"/>
          </a:xfrm>
          <a:prstGeom prst="rect">
            <a:avLst/>
          </a:prstGeom>
          <a:noFill/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5761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39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169220">
            <a:off x="4765676" y="3678692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code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4841749" y="3578894"/>
            <a:ext cx="875806" cy="61210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45743">
            <a:off x="2184955" y="2036775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setlock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cxnSp>
        <p:nvCxnSpPr>
          <p:cNvPr id="37" name="Straight Arrow Connector 36"/>
          <p:cNvCxnSpPr>
            <a:stCxn id="17" idx="1"/>
            <a:endCxn id="15" idx="3"/>
          </p:cNvCxnSpPr>
          <p:nvPr/>
        </p:nvCxnSpPr>
        <p:spPr>
          <a:xfrm flipH="1">
            <a:off x="4876800" y="3124200"/>
            <a:ext cx="6096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44907" y="2803528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Subscribe 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1751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111569" y="1965965"/>
            <a:ext cx="1469831" cy="7010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45743">
            <a:off x="2261337" y="196625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8377675">
            <a:off x="311094" y="592755"/>
            <a:ext cx="724245" cy="1024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54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695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3002631">
            <a:off x="4619487" y="35395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code 01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76340" y="3443256"/>
            <a:ext cx="610060" cy="7858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2674" y="4917313"/>
            <a:ext cx="1136924" cy="7667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3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451863">
            <a:off x="3771526" y="422177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 flipV="1">
            <a:off x="4343400" y="3793775"/>
            <a:ext cx="1009772" cy="8544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14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092659">
            <a:off x="1953719" y="2087518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setlock unlock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 flipV="1">
            <a:off x="1973285" y="1833496"/>
            <a:ext cx="1630163" cy="10689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12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2231176">
            <a:off x="1940074" y="205812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995822" y="1815080"/>
            <a:ext cx="1538155" cy="11142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48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1250" y="34561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Publish lock unlocked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4883920" y="347129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78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524000"/>
            <a:ext cx="2362200" cy="12192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3505200"/>
            <a:ext cx="2362200" cy="1143000"/>
          </a:xfrm>
          <a:prstGeom prst="rect">
            <a:avLst/>
          </a:prstGeom>
          <a:solidFill>
            <a:srgbClr val="8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2244" y="4191000"/>
            <a:ext cx="16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Doorbell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10" name="Picture 25" descr="http://content3.mypowerit.net/_img/clipart/School/class_be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992" y="3723662"/>
            <a:ext cx="461360" cy="7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qacps.k12.md.us/ces/clipart/Carson%20Dellosa%20Clipart/Carson%20Dellosa%20Letters%20and%20Numbers/Images/Color%20Images/Clip%20Art/DO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852" y="1600200"/>
            <a:ext cx="67564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16002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30451" y="3578894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581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Hub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91400" y="2506768"/>
            <a:ext cx="1295400" cy="1219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91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Browser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24682" y="3402627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2"/>
                </a:solidFill>
              </a:rPr>
              <a:t>Update UI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038" y="1311903"/>
            <a:ext cx="481013" cy="67151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792481" y="3352800"/>
            <a:ext cx="60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00600" y="687224"/>
            <a:ext cx="9906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Azure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1400" y="654958"/>
            <a:ext cx="1295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Remote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3000" y="207925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External Door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9" y="681746"/>
            <a:ext cx="1066801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Home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76200" y="152400"/>
            <a:ext cx="89916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Messages – unlock 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37166" y="2588474"/>
            <a:ext cx="2625234" cy="38332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8800" y="1600200"/>
            <a:ext cx="2152018" cy="123292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337166" y="3124200"/>
            <a:ext cx="2625234" cy="18210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83899" y="3352800"/>
            <a:ext cx="2178501" cy="80530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76200" y="76200"/>
            <a:ext cx="89916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itchFamily="34" charset="0"/>
                <a:ea typeface="+mj-ea"/>
                <a:cs typeface="+mj-cs"/>
              </a:rPr>
              <a:t>DIRECT Broker</a:t>
            </a:r>
            <a:endParaRPr kumimoji="0" lang="en-US" sz="33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itchFamily="34" charset="0"/>
              <a:ea typeface="+mj-ea"/>
              <a:cs typeface="+mj-cs"/>
            </a:endParaRPr>
          </a:p>
        </p:txBody>
      </p:sp>
      <p:cxnSp>
        <p:nvCxnSpPr>
          <p:cNvPr id="31" name="Straight Arrow Connector 30"/>
          <p:cNvCxnSpPr>
            <a:endCxn id="2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3"/>
            <a:endCxn id="2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11958">
            <a:off x="2124000" y="1713023"/>
            <a:ext cx="890142" cy="28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656102">
            <a:off x="1770792" y="244411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21426274">
            <a:off x="1759028" y="2994105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405412">
            <a:off x="2001763" y="3648487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6887" y="3440837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7295" y="-40602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nise\AppData\Local\Microsoft\Windows\Temporary Internet Files\Content.IE5\JJ4OHNO5\MC900431529[1]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37" y="-16276"/>
            <a:ext cx="3457113" cy="34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133600"/>
            <a:ext cx="9144000" cy="838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This is NOT a real security system!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>
            <a:noAutofit/>
          </a:bodyPr>
          <a:lstStyle/>
          <a:p>
            <a:pPr algn="ctr"/>
            <a:r>
              <a:rPr lang="en-US" sz="3900" b="1" u="sng" dirty="0" smtClean="0">
                <a:solidFill>
                  <a:srgbClr val="C00000"/>
                </a:solidFill>
              </a:rPr>
              <a:t>Disclaimer!</a:t>
            </a:r>
            <a:endParaRPr lang="en-US" sz="3900" b="1" u="sng" dirty="0">
              <a:solidFill>
                <a:srgbClr val="C00000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0" y="30480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*This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is for education purposes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ONLY*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0" y="4038600"/>
            <a:ext cx="91440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NOT </a:t>
            </a:r>
            <a:r>
              <a:rPr lang="en-US" sz="3900" b="1" dirty="0">
                <a:solidFill>
                  <a:schemeClr val="bg1">
                    <a:lumMod val="50000"/>
                  </a:schemeClr>
                </a:solidFill>
              </a:rPr>
              <a:t>use this as your Home Security </a:t>
            </a:r>
            <a:r>
              <a:rPr lang="en-US" sz="3900" b="1" dirty="0" smtClean="0">
                <a:solidFill>
                  <a:schemeClr val="bg1">
                    <a:lumMod val="50000"/>
                  </a:schemeClr>
                </a:solidFill>
              </a:rPr>
              <a:t>System!</a:t>
            </a:r>
            <a:endParaRPr lang="en-US" sz="3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denise\AppData\Local\Microsoft\Windows\Temporary Internet Files\Content.IE5\NZSI1KEE\MC900434912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70" t="34373" r="8629" b="38826"/>
          <a:stretch/>
        </p:blipFill>
        <p:spPr bwMode="auto">
          <a:xfrm>
            <a:off x="3568823" y="1216241"/>
            <a:ext cx="1988598" cy="612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xmlns="" val="245641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3172" y="4229100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60293" y="4309972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Gateway Broker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00600" y="3618553"/>
            <a:ext cx="552572" cy="58042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656102">
            <a:off x="1207011" y="22921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21426274">
            <a:off x="1160830" y="29775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7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80446" y="12954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04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86600" y="685800"/>
            <a:ext cx="0" cy="579120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75064" y="2514600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60764" y="272358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2209800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794424" y="3188929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261819" y="415810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37166" y="2588474"/>
            <a:ext cx="593662" cy="88050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10382" y="1662680"/>
            <a:ext cx="485464" cy="804862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37166" y="3272404"/>
            <a:ext cx="610572" cy="338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83898" y="3618553"/>
            <a:ext cx="424895" cy="539553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63918" y="3086542"/>
            <a:ext cx="898482" cy="1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86400" y="25146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86400" y="207925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Hub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3800" y="2506768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Browser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86400" y="292934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SignalR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43800" y="29395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Dashboard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7166" y="4977815"/>
            <a:ext cx="158102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344287" y="5058687"/>
            <a:ext cx="15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Master Control Panel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7672" y="681746"/>
            <a:ext cx="157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0400" y="68722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Azure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3721" y="654958"/>
            <a:ext cx="205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Remote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</p:spPr>
        <p:txBody>
          <a:bodyPr>
            <a:noAutofit/>
          </a:bodyPr>
          <a:lstStyle/>
          <a:p>
            <a:pPr algn="ctr"/>
            <a:r>
              <a:rPr lang="en-US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Mission Critical</a:t>
            </a:r>
            <a:endParaRPr lang="en-US" sz="3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46" name="Straight Arrow Connector 45"/>
          <p:cNvCxnSpPr>
            <a:endCxn id="33" idx="1"/>
          </p:cNvCxnSpPr>
          <p:nvPr/>
        </p:nvCxnSpPr>
        <p:spPr>
          <a:xfrm flipV="1">
            <a:off x="5036308" y="3114011"/>
            <a:ext cx="450092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68561" y="3578894"/>
            <a:ext cx="18034" cy="1368796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3"/>
            <a:endCxn id="34" idx="1"/>
          </p:cNvCxnSpPr>
          <p:nvPr/>
        </p:nvCxnSpPr>
        <p:spPr>
          <a:xfrm>
            <a:off x="6781800" y="3114011"/>
            <a:ext cx="762000" cy="10189"/>
          </a:xfrm>
          <a:prstGeom prst="straightConnector1">
            <a:avLst/>
          </a:prstGeom>
          <a:ln cap="flat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95601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3441570">
            <a:off x="1740412" y="1834984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8465127">
            <a:off x="1384729" y="3727199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656102">
            <a:off x="1237392" y="2291713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426274">
            <a:off x="1225628" y="2994106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994329" y="4108198"/>
            <a:ext cx="89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NON SSL</a:t>
            </a:r>
            <a:endParaRPr lang="en-US" sz="1200" dirty="0">
              <a:latin typeface="Britannic Bol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9400" y="2819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Britannic Bold" pitchFamily="34" charset="0"/>
              </a:rPr>
              <a:t>SSL</a:t>
            </a:r>
            <a:endParaRPr lang="en-US" sz="12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90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1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29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3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20804677">
            <a:off x="2164639" y="372552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05400" y="2819400"/>
            <a:ext cx="18288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76400" y="3376969"/>
            <a:ext cx="2324100" cy="50923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10200" y="24384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20768829">
            <a:off x="2359451" y="415600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Subscribe</a:t>
            </a:r>
            <a:endParaRPr lang="en-US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86400" y="20574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Subscribe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202924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2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170600">
            <a:off x="2550816" y="18553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2564170">
            <a:off x="424571" y="258419"/>
            <a:ext cx="724245" cy="10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93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pic>
        <p:nvPicPr>
          <p:cNvPr id="15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83101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9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8" name="Curved Right Arrow 17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029200" y="2895600"/>
            <a:ext cx="19812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105400" y="3352800"/>
            <a:ext cx="18288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62600" y="37338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5181600" y="342900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27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Messaging Patterns</a:t>
            </a:r>
            <a:endParaRPr lang="en-US" sz="43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itchFamily="34" charset="0"/>
            </a:endParaRPr>
          </a:p>
        </p:txBody>
      </p:sp>
      <p:sp>
        <p:nvSpPr>
          <p:cNvPr id="22" name="Curved Right Arrow 21"/>
          <p:cNvSpPr/>
          <p:nvPr/>
        </p:nvSpPr>
        <p:spPr>
          <a:xfrm flipH="1">
            <a:off x="8051084" y="2591002"/>
            <a:ext cx="661832" cy="10276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38200" y="1828800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847165" y="3567953"/>
            <a:ext cx="7458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0005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86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MQTT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Broker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2554395"/>
            <a:ext cx="1066800" cy="106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170600">
            <a:off x="2024498" y="213018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752600" y="2133601"/>
            <a:ext cx="2209800" cy="761999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14565"/>
            <a:ext cx="619801" cy="5857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309082"/>
            <a:ext cx="616164" cy="63376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62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3200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device2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4019" y="214526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181600" y="2895600"/>
            <a:ext cx="18288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5400" y="24384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/device1/</a:t>
            </a:r>
            <a:r>
              <a:rPr lang="en-US" b="1" i="1" dirty="0" err="1" smtClean="0">
                <a:solidFill>
                  <a:schemeClr val="bg1"/>
                </a:solidFill>
              </a:rPr>
              <a:t>di</a:t>
            </a:r>
            <a:r>
              <a:rPr lang="en-US" b="1" i="1" dirty="0" smtClean="0">
                <a:solidFill>
                  <a:schemeClr val="bg1"/>
                </a:solidFill>
              </a:rPr>
              <a:t>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170600">
            <a:off x="2550816" y="18138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34200" y="27633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Message</a:t>
            </a:r>
          </a:p>
          <a:p>
            <a:pPr algn="ctr"/>
            <a:r>
              <a:rPr lang="en-US" dirty="0" smtClean="0">
                <a:latin typeface="Britannic Bold" pitchFamily="34" charset="0"/>
              </a:rPr>
              <a:t>Router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105400" y="3352800"/>
            <a:ext cx="1828800" cy="1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2600" y="37338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81600" y="3429000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752600" y="3352800"/>
            <a:ext cx="2133600" cy="381000"/>
          </a:xfrm>
          <a:prstGeom prst="straightConnector1">
            <a:avLst/>
          </a:prstGeom>
          <a:ln w="158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20933460">
            <a:off x="2514946" y="39681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Publish</a:t>
            </a:r>
            <a:endParaRPr lang="en-US" b="1" i="1" dirty="0"/>
          </a:p>
        </p:txBody>
      </p:sp>
      <p:sp>
        <p:nvSpPr>
          <p:cNvPr id="59" name="TextBox 58"/>
          <p:cNvSpPr txBox="1"/>
          <p:nvPr/>
        </p:nvSpPr>
        <p:spPr>
          <a:xfrm rot="20959027">
            <a:off x="1981200" y="3598327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/device2/do/1 true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61" name="Lightning Bolt 60"/>
          <p:cNvSpPr/>
          <p:nvPr/>
        </p:nvSpPr>
        <p:spPr>
          <a:xfrm rot="19554630" flipH="1" flipV="1">
            <a:off x="228600" y="4038600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ightning Bolt 61"/>
          <p:cNvSpPr/>
          <p:nvPr/>
        </p:nvSpPr>
        <p:spPr>
          <a:xfrm flipH="1" flipV="1">
            <a:off x="388002" y="3853238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ghtning Bolt 62"/>
          <p:cNvSpPr/>
          <p:nvPr/>
        </p:nvSpPr>
        <p:spPr>
          <a:xfrm rot="18090762" flipH="1" flipV="1">
            <a:off x="198345" y="4211811"/>
            <a:ext cx="304800" cy="457200"/>
          </a:xfrm>
          <a:prstGeom prst="lightningBolt">
            <a:avLst/>
          </a:prstGeom>
          <a:solidFill>
            <a:srgbClr val="FFF35B"/>
          </a:solidFill>
          <a:ln w="127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05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807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609600" y="457200"/>
            <a:ext cx="35814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Open Platform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err="1">
                <a:latin typeface="Aparajita" pitchFamily="34" charset="0"/>
                <a:cs typeface="Aparajita" pitchFamily="34" charset="0"/>
              </a:rPr>
              <a:t>.Net</a:t>
            </a:r>
            <a:r>
              <a:rPr lang="en-US" dirty="0">
                <a:latin typeface="Aparajita" pitchFamily="34" charset="0"/>
                <a:cs typeface="Aparajita" pitchFamily="34" charset="0"/>
              </a:rPr>
              <a:t> Micro Framework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Hardware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Open-Source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Firmware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7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98088">
            <a:off x="6934200" y="2667000"/>
            <a:ext cx="1533525" cy="333375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1143000" y="2833687"/>
            <a:ext cx="3505200" cy="19409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Rich Toolset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Visual Studio IDE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Debugging on the 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Unit Testing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5093845" y="3962400"/>
            <a:ext cx="3657600" cy="2400657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Flexible</a:t>
            </a:r>
            <a:endParaRPr lang="en-US" u="sng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Arduino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Shield Compatible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Plus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Netduino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 Go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47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071"/>
            <a:ext cx="5486399" cy="129540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NETDUINO PLUS</a:t>
            </a:r>
            <a:endParaRPr lang="en-US" sz="4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http://netduino.com/images/tpix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17650"/>
            <a:ext cx="9525" cy="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152400" y="1040914"/>
            <a:ext cx="4320466" cy="4239458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 smtClean="0">
                <a:latin typeface="Aparajita" pitchFamily="34" charset="0"/>
                <a:cs typeface="Aparajita" pitchFamily="34" charset="0"/>
              </a:rPr>
              <a:t>Digital i/o Features</a:t>
            </a:r>
            <a:endParaRPr lang="en-US" u="sng" dirty="0" smtClean="0">
              <a:latin typeface="Aparajita" pitchFamily="34" charset="0"/>
              <a:cs typeface="Aparajita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All 20 digital and analog pins: GPIO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0-1: UART 1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2-3: UART 2 RX, TX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5-6: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7-8: UART 2 RTS, CTS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9-10: PWM, PWM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Digital pins 11-13: SPI MOSI, MISO, SPCK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parajita" pitchFamily="34" charset="0"/>
                <a:cs typeface="Aparajita" pitchFamily="34" charset="0"/>
              </a:rPr>
              <a:t>Analog pins 4-5: I2C SDA, SCL</a:t>
            </a:r>
            <a:endParaRPr lang="en-US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1026" name="Picture 2" descr="netduino Plus (.NET-programmable microcontroller with Ethernet) - Click Image to Clos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47" t="3377" r="7129" b="3925"/>
          <a:stretch/>
        </p:blipFill>
        <p:spPr bwMode="auto">
          <a:xfrm rot="192126">
            <a:off x="5408438" y="326256"/>
            <a:ext cx="3276600" cy="27568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sp>
        <p:nvSpPr>
          <p:cNvPr id="6" name="Flowchart: Alternate Process 5"/>
          <p:cNvSpPr/>
          <p:nvPr/>
        </p:nvSpPr>
        <p:spPr>
          <a:xfrm>
            <a:off x="4719368" y="4114800"/>
            <a:ext cx="4038600" cy="2017574"/>
          </a:xfrm>
          <a:prstGeom prst="flowChartAlternateProcess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u="sng" dirty="0" smtClean="0">
                <a:latin typeface="Times New Roman" pitchFamily="18" charset="0"/>
                <a:cs typeface="Times New Roman" pitchFamily="18" charset="0"/>
              </a:rPr>
              <a:t>Processor and Memory</a:t>
            </a:r>
            <a:endParaRPr lang="en-US" sz="15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Atmel 32-bit microcontroller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Speed: 48MHz, ARM7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Code Storage: 64 KB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RAM: 42 KB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98088">
            <a:off x="6934200" y="2667000"/>
            <a:ext cx="15335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982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3810000" cy="40386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900" b="1" dirty="0" smtClean="0">
                <a:latin typeface="Arial Rounded MT Bold" pitchFamily="34" charset="0"/>
              </a:rPr>
              <a:t>Unlimited resources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Service Bus (Messaging)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Storage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Computation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Identity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Networking (VPN)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Web sites (10 free)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Virtual Machines (Linux or Windows)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Mobile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Media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Database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Reporting Services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Cache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CDN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Store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Autofit/>
          </a:bodyPr>
          <a:lstStyle/>
          <a:p>
            <a:pPr algn="ctr"/>
            <a:r>
              <a:rPr 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endParaRPr lang="en-US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562600"/>
            <a:ext cx="4972050" cy="838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419600" y="1943100"/>
            <a:ext cx="4457323" cy="121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solidFill>
                  <a:schemeClr val="bg1"/>
                </a:solidFill>
              </a:rPr>
              <a:t>Internet Of Things Enabler</a:t>
            </a:r>
          </a:p>
          <a:p>
            <a:pPr lvl="1">
              <a:buFont typeface="Courier New" pitchFamily="49" charset="0"/>
              <a:buChar char="o"/>
            </a:pPr>
            <a:r>
              <a:rPr lang="en-US" sz="1900" dirty="0" smtClean="0">
                <a:solidFill>
                  <a:schemeClr val="bg1"/>
                </a:solidFill>
              </a:rPr>
              <a:t>Projecting 50 billion devices in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98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929" y="1676400"/>
            <a:ext cx="9144000" cy="32766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1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DEMO</a:t>
            </a:r>
            <a:endParaRPr lang="en-US" sz="1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2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76200" y="152400"/>
            <a:ext cx="89916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7620000" cy="59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6441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1286</TotalTime>
  <Words>920</Words>
  <Application>Microsoft Office PowerPoint</Application>
  <PresentationFormat>On-screen Show (4:3)</PresentationFormat>
  <Paragraphs>518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Tradeshow</vt:lpstr>
      <vt:lpstr>Slide 1</vt:lpstr>
      <vt:lpstr>Sponsors</vt:lpstr>
      <vt:lpstr>Disclaimer!</vt:lpstr>
      <vt:lpstr>The Big Picture</vt:lpstr>
      <vt:lpstr>Slide 5</vt:lpstr>
      <vt:lpstr>NETDUINO PLUS</vt:lpstr>
      <vt:lpstr>Windows AZURE</vt:lpstr>
      <vt:lpstr>DEMO</vt:lpstr>
      <vt:lpstr>Slide 9</vt:lpstr>
      <vt:lpstr>Slide 10</vt:lpstr>
      <vt:lpstr>Slide 11</vt:lpstr>
      <vt:lpstr>MQTT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Gateway Broker</vt:lpstr>
      <vt:lpstr>Mission Critical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  <vt:lpstr>Messaging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144</cp:revision>
  <dcterms:created xsi:type="dcterms:W3CDTF">2012-11-18T23:51:25Z</dcterms:created>
  <dcterms:modified xsi:type="dcterms:W3CDTF">2013-05-03T01:59:53Z</dcterms:modified>
</cp:coreProperties>
</file>