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9" r:id="rId4"/>
    <p:sldId id="258" r:id="rId5"/>
    <p:sldId id="299" r:id="rId6"/>
    <p:sldId id="257" r:id="rId7"/>
    <p:sldId id="260" r:id="rId8"/>
    <p:sldId id="273" r:id="rId9"/>
    <p:sldId id="262" r:id="rId10"/>
    <p:sldId id="297" r:id="rId11"/>
    <p:sldId id="298" r:id="rId12"/>
    <p:sldId id="275" r:id="rId13"/>
    <p:sldId id="300" r:id="rId14"/>
    <p:sldId id="263" r:id="rId15"/>
    <p:sldId id="264" r:id="rId16"/>
    <p:sldId id="265" r:id="rId17"/>
    <p:sldId id="266" r:id="rId18"/>
    <p:sldId id="267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85" r:id="rId28"/>
    <p:sldId id="286" r:id="rId29"/>
    <p:sldId id="289" r:id="rId30"/>
    <p:sldId id="290" r:id="rId31"/>
    <p:sldId id="276" r:id="rId32"/>
    <p:sldId id="291" r:id="rId33"/>
    <p:sldId id="292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00"/>
    <a:srgbClr val="8A0000"/>
    <a:srgbClr val="0000E2"/>
    <a:srgbClr val="0066FF"/>
    <a:srgbClr val="00FF00"/>
    <a:srgbClr val="900275"/>
    <a:srgbClr val="FFF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gif"/><Relationship Id="rId18" Type="http://schemas.openxmlformats.org/officeDocument/2006/relationships/image" Target="../media/image22.jpeg"/><Relationship Id="rId26" Type="http://schemas.openxmlformats.org/officeDocument/2006/relationships/image" Target="../media/image30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jpeg"/><Relationship Id="rId25" Type="http://schemas.openxmlformats.org/officeDocument/2006/relationships/image" Target="../media/image29.gif"/><Relationship Id="rId2" Type="http://schemas.openxmlformats.org/officeDocument/2006/relationships/image" Target="../media/image6.jpe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24" Type="http://schemas.openxmlformats.org/officeDocument/2006/relationships/image" Target="../media/image28.jpe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23" Type="http://schemas.openxmlformats.org/officeDocument/2006/relationships/image" Target="../media/image27.jpeg"/><Relationship Id="rId28" Type="http://schemas.openxmlformats.org/officeDocument/2006/relationships/image" Target="../media/image32.jpeg"/><Relationship Id="rId10" Type="http://schemas.openxmlformats.org/officeDocument/2006/relationships/image" Target="../media/image14.jpeg"/><Relationship Id="rId19" Type="http://schemas.openxmlformats.org/officeDocument/2006/relationships/image" Target="../media/image23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Relationship Id="rId22" Type="http://schemas.openxmlformats.org/officeDocument/2006/relationships/image" Target="../media/image26.jpeg"/><Relationship Id="rId27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04800"/>
            <a:ext cx="8229600" cy="342221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Building an Internet Enabled Security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29200"/>
            <a:ext cx="4343400" cy="1524000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dirty="0" smtClean="0"/>
              <a:t>By: Michael Linnen</a:t>
            </a:r>
          </a:p>
          <a:p>
            <a:r>
              <a:rPr lang="en-US" sz="2400" b="1" dirty="0" smtClean="0"/>
              <a:t>Twitter: @mlinnen</a:t>
            </a:r>
          </a:p>
          <a:p>
            <a:r>
              <a:rPr lang="en-US" sz="2400" b="1" dirty="0" smtClean="0"/>
              <a:t>Blog: www.protosystem.net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447800" y="3886200"/>
            <a:ext cx="6096000" cy="6469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 </a:t>
            </a:r>
            <a:r>
              <a:rPr lang="en-US" sz="32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The Introduction</a:t>
            </a:r>
            <a:endParaRPr lang="en-US" sz="3200" b="1" dirty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16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722745"/>
            <a:ext cx="4381500" cy="573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620000" cy="591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676400" y="1600200"/>
            <a:ext cx="5791200" cy="4419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2500" b="1" i="0" dirty="0" smtClean="0">
                <a:latin typeface="Imprint MT Shadow" pitchFamily="82" charset="0"/>
              </a:rPr>
              <a:t>Features</a:t>
            </a:r>
          </a:p>
          <a:p>
            <a:pPr lvl="1"/>
            <a:r>
              <a:rPr lang="en-US" sz="1700" b="1" dirty="0" smtClean="0"/>
              <a:t>Lightweight</a:t>
            </a:r>
          </a:p>
          <a:p>
            <a:pPr lvl="1"/>
            <a:r>
              <a:rPr lang="en-US" sz="1700" b="1" dirty="0" smtClean="0"/>
              <a:t>Publish/Subscribe</a:t>
            </a:r>
          </a:p>
          <a:p>
            <a:pPr lvl="1"/>
            <a:r>
              <a:rPr lang="en-US" sz="1700" b="1" dirty="0" smtClean="0"/>
              <a:t>Open published protocol</a:t>
            </a:r>
          </a:p>
          <a:p>
            <a:r>
              <a:rPr lang="en-US" sz="2500" b="1" i="0" dirty="0" smtClean="0">
                <a:latin typeface="Imprint MT Shadow" pitchFamily="82" charset="0"/>
              </a:rPr>
              <a:t>How long?</a:t>
            </a:r>
          </a:p>
          <a:p>
            <a:pPr lvl="1"/>
            <a:r>
              <a:rPr lang="en-US" sz="1700" b="1" dirty="0" smtClean="0"/>
              <a:t>Invented in 1999 </a:t>
            </a:r>
          </a:p>
          <a:p>
            <a:pPr lvl="1"/>
            <a:r>
              <a:rPr lang="en-US" sz="1700" b="1" dirty="0" smtClean="0"/>
              <a:t>Dr Andy Standford-Clark</a:t>
            </a:r>
          </a:p>
          <a:p>
            <a:pPr lvl="1"/>
            <a:r>
              <a:rPr lang="en-US" sz="1700" b="1" dirty="0" smtClean="0"/>
              <a:t>Arlen Nipper</a:t>
            </a:r>
          </a:p>
          <a:p>
            <a:r>
              <a:rPr lang="en-US" sz="2500" b="1" i="0" dirty="0" smtClean="0">
                <a:latin typeface="Imprint MT Shadow" pitchFamily="82" charset="0"/>
              </a:rPr>
              <a:t>Used By</a:t>
            </a:r>
          </a:p>
          <a:p>
            <a:pPr lvl="1"/>
            <a:r>
              <a:rPr lang="en-US" sz="1700" b="1" dirty="0" smtClean="0"/>
              <a:t>Facebook (messenger)</a:t>
            </a:r>
          </a:p>
          <a:p>
            <a:pPr lvl="1"/>
            <a:r>
              <a:rPr lang="en-US" sz="1700" b="1" dirty="0" smtClean="0"/>
              <a:t>Github</a:t>
            </a:r>
          </a:p>
          <a:p>
            <a:pPr lvl="1"/>
            <a:r>
              <a:rPr lang="en-US" sz="1700" b="1" dirty="0" smtClean="0"/>
              <a:t>COSM (formerly Pachube)</a:t>
            </a:r>
          </a:p>
          <a:p>
            <a:pPr lvl="1"/>
            <a:r>
              <a:rPr lang="en-US" sz="1700" b="1" dirty="0" smtClean="0"/>
              <a:t>RabbitMQ (MQTT Adapter)</a:t>
            </a:r>
          </a:p>
          <a:p>
            <a:pPr lvl="1"/>
            <a:r>
              <a:rPr lang="en-US" sz="1700" b="1" dirty="0" err="1" smtClean="0"/>
              <a:t>Websphere</a:t>
            </a:r>
            <a:r>
              <a:rPr lang="en-US" sz="1700" b="1" dirty="0" smtClean="0"/>
              <a:t> </a:t>
            </a:r>
            <a:r>
              <a:rPr lang="en-US" sz="1700" b="1" dirty="0" smtClean="0"/>
              <a:t>MQ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 lvl="1"/>
            <a:endParaRPr lang="en-US" sz="1900" b="1" dirty="0" smtClean="0"/>
          </a:p>
          <a:p>
            <a:pPr lvl="1"/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MQTT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“MQTT </a:t>
            </a:r>
            <a:r>
              <a:rPr lang="en-US" sz="2000" i="1" dirty="0"/>
              <a:t>is a machine-to-machine (M2M)/"Internet of Things" connectivity </a:t>
            </a:r>
            <a:r>
              <a:rPr lang="en-US" sz="2000" i="1" dirty="0" smtClean="0"/>
              <a:t>protocol”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0"/>
            <a:ext cx="9144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http://mqtt.org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405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MQTT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sz="quarter" idx="13"/>
          </p:nvPr>
        </p:nvSpPr>
        <p:spPr>
          <a:xfrm>
            <a:off x="2057400" y="1143000"/>
            <a:ext cx="5334000" cy="2438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2500" b="1" i="0" dirty="0" smtClean="0">
                <a:latin typeface="Imprint MT Shadow" pitchFamily="82" charset="0"/>
              </a:rPr>
              <a:t>Topic</a:t>
            </a:r>
            <a:endParaRPr lang="en-US" sz="2500" b="1" i="0" dirty="0" smtClean="0">
              <a:latin typeface="Imprint MT Shadow" pitchFamily="82" charset="0"/>
            </a:endParaRPr>
          </a:p>
          <a:p>
            <a:pPr lvl="1"/>
            <a:r>
              <a:rPr lang="en-US" sz="1700" b="1" dirty="0" smtClean="0"/>
              <a:t>Publish/Subscribe to Topics</a:t>
            </a:r>
          </a:p>
          <a:p>
            <a:pPr lvl="1"/>
            <a:r>
              <a:rPr lang="en-US" sz="1700" b="1" dirty="0" smtClean="0"/>
              <a:t>Treated as a Hierarchy</a:t>
            </a:r>
            <a:endParaRPr lang="en-US" sz="1700" b="1" dirty="0" smtClean="0"/>
          </a:p>
          <a:p>
            <a:pPr lvl="1"/>
            <a:r>
              <a:rPr lang="en-US" sz="1700" b="1" dirty="0" smtClean="0"/>
              <a:t>Delineated by /</a:t>
            </a:r>
            <a:endParaRPr lang="en-US" sz="1700" b="1" dirty="0" smtClean="0"/>
          </a:p>
          <a:p>
            <a:pPr lvl="1"/>
            <a:r>
              <a:rPr lang="en-US" sz="1700" b="1" dirty="0" smtClean="0"/>
              <a:t>Supports wildcard subscriptions</a:t>
            </a:r>
            <a:endParaRPr lang="en-US" sz="1700" b="1" dirty="0" smtClean="0"/>
          </a:p>
          <a:p>
            <a:r>
              <a:rPr lang="en-US" sz="2500" b="1" i="0" dirty="0" smtClean="0">
                <a:latin typeface="Imprint MT Shadow" pitchFamily="82" charset="0"/>
              </a:rPr>
              <a:t>Message</a:t>
            </a:r>
            <a:endParaRPr lang="en-US" sz="2500" b="1" i="0" dirty="0" smtClean="0">
              <a:latin typeface="Imprint MT Shadow" pitchFamily="82" charset="0"/>
            </a:endParaRPr>
          </a:p>
          <a:p>
            <a:pPr lvl="1"/>
            <a:r>
              <a:rPr lang="en-US" sz="1700" b="1" dirty="0" smtClean="0"/>
              <a:t>Represents the payload for a given Topic </a:t>
            </a:r>
            <a:endParaRPr lang="en-US" sz="1700" b="1" dirty="0" smtClean="0"/>
          </a:p>
          <a:p>
            <a:pPr lvl="1"/>
            <a:r>
              <a:rPr lang="en-US" sz="1700" b="1" dirty="0" smtClean="0"/>
              <a:t>Binary or ASCII</a:t>
            </a:r>
            <a:endParaRPr lang="en-US" sz="1700" b="1" dirty="0" smtClean="0"/>
          </a:p>
          <a:p>
            <a:pPr marL="457200" lvl="1" indent="0">
              <a:buNone/>
            </a:pPr>
            <a:endParaRPr lang="en-US" sz="2000" b="1" dirty="0" smtClean="0"/>
          </a:p>
          <a:p>
            <a:pPr lvl="1"/>
            <a:endParaRPr lang="en-US" sz="1900" b="1" dirty="0" smtClean="0"/>
          </a:p>
          <a:p>
            <a:pPr lvl="1"/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057400" y="3886200"/>
            <a:ext cx="5334000" cy="152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i="0" dirty="0" smtClean="0">
                <a:latin typeface="Imprint MT Shadow" pitchFamily="82" charset="0"/>
              </a:rPr>
              <a:t>Examples</a:t>
            </a:r>
          </a:p>
          <a:p>
            <a:pPr marL="457200" lvl="1" indent="0">
              <a:buNone/>
            </a:pPr>
            <a:r>
              <a:rPr lang="en-US" sz="1600" dirty="0"/>
              <a:t>/</a:t>
            </a:r>
            <a:r>
              <a:rPr lang="en-US" sz="1600" dirty="0" smtClean="0"/>
              <a:t>house1/</a:t>
            </a:r>
            <a:r>
              <a:rPr lang="en-US" sz="1600" dirty="0" err="1" smtClean="0"/>
              <a:t>externaldoor</a:t>
            </a:r>
            <a:r>
              <a:rPr lang="en-US" sz="1600" dirty="0" smtClean="0"/>
              <a:t>/front/doorbell pushed</a:t>
            </a:r>
          </a:p>
          <a:p>
            <a:pPr marL="457200" lvl="1" indent="0">
              <a:buNone/>
            </a:pPr>
            <a:r>
              <a:rPr lang="en-US" sz="1600" dirty="0"/>
              <a:t>/</a:t>
            </a:r>
            <a:r>
              <a:rPr lang="en-US" sz="1600" dirty="0" smtClean="0"/>
              <a:t>house1/</a:t>
            </a:r>
            <a:r>
              <a:rPr lang="en-US" sz="1600" dirty="0" err="1" smtClean="0"/>
              <a:t>alarmpanel</a:t>
            </a:r>
            <a:r>
              <a:rPr lang="en-US" sz="1600" dirty="0" smtClean="0"/>
              <a:t>/</a:t>
            </a:r>
            <a:r>
              <a:rPr lang="en-US" sz="1600" dirty="0" err="1" smtClean="0"/>
              <a:t>masterbedroom</a:t>
            </a:r>
            <a:r>
              <a:rPr lang="en-US" sz="1600" dirty="0" smtClean="0"/>
              <a:t>/window closed</a:t>
            </a:r>
          </a:p>
          <a:p>
            <a:pPr marL="457200" lvl="1" indent="0">
              <a:buNone/>
            </a:pPr>
            <a:r>
              <a:rPr lang="en-US" sz="1600" dirty="0"/>
              <a:t>/</a:t>
            </a:r>
            <a:r>
              <a:rPr lang="en-US" sz="1600" dirty="0" smtClean="0"/>
              <a:t>house1/</a:t>
            </a:r>
            <a:r>
              <a:rPr lang="en-US" sz="1600" dirty="0" err="1" smtClean="0"/>
              <a:t>alarmpanel</a:t>
            </a:r>
            <a:r>
              <a:rPr lang="en-US" sz="1600" dirty="0" smtClean="0"/>
              <a:t>/</a:t>
            </a:r>
            <a:r>
              <a:rPr lang="en-US" sz="1600" dirty="0" err="1" smtClean="0"/>
              <a:t>masterbedroom</a:t>
            </a:r>
            <a:r>
              <a:rPr lang="en-US" sz="1600" dirty="0" smtClean="0"/>
              <a:t>/window opened</a:t>
            </a:r>
            <a:endParaRPr lang="en-US" sz="1700" b="1" dirty="0" smtClean="0"/>
          </a:p>
          <a:p>
            <a:pPr lvl="1"/>
            <a:endParaRPr lang="en-US" sz="1700" b="1" dirty="0" smtClean="0"/>
          </a:p>
          <a:p>
            <a:pPr marL="457200" lvl="1" indent="0">
              <a:buFont typeface="Arial" pitchFamily="34" charset="0"/>
              <a:buNone/>
            </a:pPr>
            <a:endParaRPr lang="en-US" sz="2000" b="1" dirty="0" smtClean="0"/>
          </a:p>
          <a:p>
            <a:pPr lvl="1"/>
            <a:endParaRPr lang="en-US" sz="1900" b="1" dirty="0" smtClean="0"/>
          </a:p>
          <a:p>
            <a:pPr lvl="1"/>
            <a:endParaRPr lang="en-US" sz="1900" b="1" dirty="0" smtClean="0"/>
          </a:p>
          <a:p>
            <a:pPr marL="0" indent="0">
              <a:buFont typeface="Arial" pitchFamily="34" charset="0"/>
              <a:buNone/>
            </a:pPr>
            <a:endParaRPr lang="en-US" sz="1900" b="1" dirty="0" smtClean="0"/>
          </a:p>
          <a:p>
            <a:pPr marL="0" indent="0">
              <a:buFont typeface="Arial" pitchFamily="34" charset="0"/>
              <a:buNone/>
            </a:pPr>
            <a:endParaRPr lang="en-US" sz="1900" b="1" dirty="0" smtClean="0"/>
          </a:p>
          <a:p>
            <a:pPr marL="0" indent="0">
              <a:buFont typeface="Arial" pitchFamily="34" charset="0"/>
              <a:buNone/>
            </a:pPr>
            <a:endParaRPr lang="en-US" sz="19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4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33" name="TextBox 32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25306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995822" y="3308866"/>
            <a:ext cx="1585578" cy="484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583076">
            <a:off x="1942664" y="3231751"/>
            <a:ext cx="1641796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b="1" i="1" dirty="0" smtClean="0">
                <a:solidFill>
                  <a:schemeClr val="tx2"/>
                </a:solidFill>
              </a:rPr>
              <a:t>Subscribe Doorbell</a:t>
            </a:r>
            <a:endParaRPr lang="en-US" sz="1450" b="1" i="1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76799" y="3551320"/>
            <a:ext cx="57579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3794129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95822" y="1885438"/>
            <a:ext cx="1585578" cy="105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52115">
            <a:off x="1830228" y="2110035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Doorbell pushed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73049">
            <a:off x="238922" y="1022068"/>
            <a:ext cx="733497" cy="10373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3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05000" y="3266630"/>
            <a:ext cx="1652922" cy="4671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66019">
            <a:off x="1734233" y="3144788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76801" y="2957776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207067" y="2590800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4783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7560" y="2660904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88921" y="2971800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</a:t>
            </a:r>
            <a:r>
              <a:rPr lang="en-US" dirty="0" smtClean="0"/>
              <a:t> </a:t>
            </a:r>
            <a:r>
              <a:rPr lang="en-US" dirty="0" smtClean="0">
                <a:latin typeface="Britannic Bold" pitchFamily="34" charset="0"/>
              </a:rPr>
              <a:t>Control</a:t>
            </a:r>
            <a:r>
              <a:rPr lang="en-US" dirty="0" smtClean="0"/>
              <a:t> </a:t>
            </a:r>
            <a:r>
              <a:rPr lang="en-US" dirty="0" smtClean="0">
                <a:latin typeface="Britannic Bold" pitchFamily="34" charset="0"/>
              </a:rPr>
              <a:t>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585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1400" y="212702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500" dirty="0" smtClean="0">
                <a:effectLst>
                  <a:reflection blurRad="6350" stA="50000" endA="300" endPos="50000" dist="29997" dir="5400000" sy="-100000" algn="bl" rotWithShape="0"/>
                </a:effectLst>
              </a:rPr>
              <a:t>Sponsors</a:t>
            </a:r>
            <a:endParaRPr lang="en-US" sz="55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3809">
            <a:off x="1175912" y="1819732"/>
            <a:ext cx="3516926" cy="7435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8141">
            <a:off x="4724400" y="3048000"/>
            <a:ext cx="3662038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6" name="Picture 2" descr="Carolina Code Camp 20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4421">
            <a:off x="886414" y="4026583"/>
            <a:ext cx="3295650" cy="1447801"/>
          </a:xfrm>
          <a:prstGeom prst="rect">
            <a:avLst/>
          </a:prstGeom>
          <a:noFill/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39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69220">
            <a:off x="4765676" y="3678692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code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4841749" y="3578894"/>
            <a:ext cx="875806" cy="61210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45743">
            <a:off x="2184955" y="2036775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setlock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37" name="Straight Arrow Connector 36"/>
          <p:cNvCxnSpPr>
            <a:stCxn id="17" idx="1"/>
            <a:endCxn id="15" idx="3"/>
          </p:cNvCxnSpPr>
          <p:nvPr/>
        </p:nvCxnSpPr>
        <p:spPr>
          <a:xfrm flipH="1">
            <a:off x="4876800" y="3124200"/>
            <a:ext cx="609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44907" y="2803528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5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45743">
            <a:off x="2261337" y="196625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7675">
            <a:off x="311094" y="592755"/>
            <a:ext cx="724245" cy="102429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5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74" y="4917313"/>
            <a:ext cx="1136924" cy="76676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451863">
            <a:off x="3771526" y="422177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setlock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0" idx="1"/>
          </p:cNvCxnSpPr>
          <p:nvPr/>
        </p:nvCxnSpPr>
        <p:spPr>
          <a:xfrm flipH="1" flipV="1">
            <a:off x="4343400" y="3793775"/>
            <a:ext cx="1009772" cy="8544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4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092659">
            <a:off x="1953719" y="208751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setlock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1973285" y="1833496"/>
            <a:ext cx="1630163" cy="10689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231176">
            <a:off x="1940074" y="205812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995822" y="1815080"/>
            <a:ext cx="1538155" cy="11142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1250" y="34561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83920" y="347129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8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24682" y="3402627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6792481" y="335280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75064" y="2514600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0764" y="27235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7166" y="2588474"/>
            <a:ext cx="593662" cy="8805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2" y="1662680"/>
            <a:ext cx="485464" cy="80486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37166" y="3272404"/>
            <a:ext cx="610572" cy="338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83898" y="3618553"/>
            <a:ext cx="424895" cy="539553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3918" y="3086542"/>
            <a:ext cx="898482" cy="1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8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3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Gateway Broker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00600" y="3618553"/>
            <a:ext cx="552572" cy="58042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  <a:endCxn id="34" idx="1"/>
          </p:cNvCxnSpPr>
          <p:nvPr/>
        </p:nvCxnSpPr>
        <p:spPr>
          <a:xfrm>
            <a:off x="6781800" y="3114011"/>
            <a:ext cx="7620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956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3441570">
            <a:off x="1740412" y="18349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656102">
            <a:off x="1207011" y="22921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21426274">
            <a:off x="1160830" y="2977513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8465127">
            <a:off x="1384729" y="3727199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294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0837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887" y="3440837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95" y="-40602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" y="-16276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133600"/>
            <a:ext cx="91440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700" b="1" dirty="0" smtClean="0">
                <a:solidFill>
                  <a:srgbClr val="000000"/>
                </a:solidFill>
              </a:rPr>
              <a:t>This is NOT a real security system!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sz="3900" b="1" u="sng" dirty="0" smtClean="0">
                <a:solidFill>
                  <a:srgbClr val="C00000"/>
                </a:solidFill>
              </a:rPr>
              <a:t>Disclaimer!</a:t>
            </a:r>
            <a:endParaRPr lang="en-US" sz="3900" b="1" u="sng" dirty="0">
              <a:solidFill>
                <a:srgbClr val="C00000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0" y="30480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*This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is for education purposes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ONLY*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0" y="40386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900" b="1" dirty="0">
                <a:solidFill>
                  <a:schemeClr val="bg1">
                    <a:lumMod val="50000"/>
                  </a:schemeClr>
                </a:solidFill>
              </a:rPr>
              <a:t>Do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</a:rPr>
              <a:t>NOT </a:t>
            </a:r>
            <a:r>
              <a:rPr lang="en-US" sz="3900" b="1" dirty="0">
                <a:solidFill>
                  <a:schemeClr val="bg1">
                    <a:lumMod val="50000"/>
                  </a:schemeClr>
                </a:solidFill>
              </a:rPr>
              <a:t>use this as your Home Security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</a:rPr>
              <a:t>System!</a:t>
            </a:r>
            <a:endParaRPr lang="en-US" sz="3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denise\AppData\Local\Microsoft\Windows\Temporary Internet Files\Content.IE5\NZSI1KEE\MC900434912[1]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" t="34373" r="8629" b="38826"/>
          <a:stretch/>
        </p:blipFill>
        <p:spPr bwMode="auto">
          <a:xfrm>
            <a:off x="3568823" y="1216241"/>
            <a:ext cx="1988598" cy="612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5641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75064" y="2514600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0764" y="27235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7166" y="2588474"/>
            <a:ext cx="593662" cy="8805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2" y="1662680"/>
            <a:ext cx="485464" cy="80486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37166" y="3272404"/>
            <a:ext cx="610572" cy="338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83898" y="3618553"/>
            <a:ext cx="424895" cy="539553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3918" y="3086542"/>
            <a:ext cx="898482" cy="1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8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3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37166" y="4977815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44287" y="505868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Mission Critical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68561" y="3578894"/>
            <a:ext cx="18034" cy="13687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  <a:endCxn id="34" idx="1"/>
          </p:cNvCxnSpPr>
          <p:nvPr/>
        </p:nvCxnSpPr>
        <p:spPr>
          <a:xfrm>
            <a:off x="6781800" y="3114011"/>
            <a:ext cx="7620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95601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3441570">
            <a:off x="1740412" y="18349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8465127">
            <a:off x="1384729" y="3727199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656102">
            <a:off x="1237392" y="2291713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21426274">
            <a:off x="1225628" y="2994106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1994329" y="4108198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94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0673659">
            <a:off x="2429365" y="3668284"/>
            <a:ext cx="1322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DO/0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57400" y="3376969"/>
            <a:ext cx="1943100" cy="495784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12661" y="243840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DI/0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1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2" name="Curved Right Arrow 4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67300" y="3418011"/>
            <a:ext cx="1893016" cy="127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7800" y="3110234"/>
            <a:ext cx="14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2" name="Curved Right Arrow 4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673659">
            <a:off x="2342000" y="3668284"/>
            <a:ext cx="14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67300" y="3418011"/>
            <a:ext cx="1893016" cy="127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57400" y="3376969"/>
            <a:ext cx="1943100" cy="4957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7800" y="3110234"/>
            <a:ext cx="14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2" name="Curved Right Arrow 4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25" y="76200"/>
            <a:ext cx="5026152" cy="914400"/>
          </a:xfrm>
        </p:spPr>
        <p:txBody>
          <a:bodyPr>
            <a:normAutofit/>
          </a:bodyPr>
          <a:lstStyle/>
          <a:p>
            <a:pPr algn="ctr"/>
            <a:r>
              <a:rPr lang="en-US" sz="4300" u="sng" dirty="0" smtClean="0">
                <a:latin typeface="+mn-lt"/>
              </a:rPr>
              <a:t>The</a:t>
            </a:r>
            <a:r>
              <a:rPr lang="en-US" sz="4300" u="sng" dirty="0" smtClean="0"/>
              <a:t> Big </a:t>
            </a:r>
            <a:r>
              <a:rPr lang="en-US" sz="4300" u="sng" dirty="0" smtClean="0">
                <a:latin typeface="+mn-lt"/>
              </a:rPr>
              <a:t>Picture</a:t>
            </a:r>
            <a:endParaRPr lang="en-US" sz="4300" u="sng" dirty="0">
              <a:latin typeface="+mn-lt"/>
            </a:endParaRPr>
          </a:p>
        </p:txBody>
      </p:sp>
      <p:pic>
        <p:nvPicPr>
          <p:cNvPr id="4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020913" y="4760430"/>
            <a:ext cx="517100" cy="4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56891"/>
              </p:ext>
            </p:extLst>
          </p:nvPr>
        </p:nvGraphicFramePr>
        <p:xfrm>
          <a:off x="4611836" y="3430215"/>
          <a:ext cx="4444127" cy="259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668"/>
                <a:gridCol w="443230"/>
                <a:gridCol w="482282"/>
                <a:gridCol w="457200"/>
                <a:gridCol w="762000"/>
                <a:gridCol w="641747"/>
                <a:gridCol w="609600"/>
                <a:gridCol w="533400"/>
              </a:tblGrid>
              <a:tr h="32245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Back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Master Bedroom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baseline="0" dirty="0" smtClean="0"/>
                        <a:t> Floor</a:t>
                      </a:r>
                      <a:endParaRPr lang="en-US" sz="800" dirty="0"/>
                    </a:p>
                  </a:txBody>
                  <a:tcPr/>
                </a:tc>
              </a:tr>
              <a:tr h="29465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89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Locked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3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Windows</a:t>
                      </a:r>
                      <a:r>
                        <a:rPr lang="en-US" sz="600" baseline="0" dirty="0" smtClean="0"/>
                        <a:t> 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417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1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Doorbell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Alarm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3" name="Group 2082"/>
          <p:cNvGrpSpPr/>
          <p:nvPr/>
        </p:nvGrpSpPr>
        <p:grpSpPr>
          <a:xfrm>
            <a:off x="5084949" y="3879943"/>
            <a:ext cx="3899537" cy="2094142"/>
            <a:chOff x="6025188" y="843589"/>
            <a:chExt cx="3899537" cy="2094142"/>
          </a:xfrm>
        </p:grpSpPr>
        <p:sp>
          <p:nvSpPr>
            <p:cNvPr id="2070" name="TextBox 2069"/>
            <p:cNvSpPr txBox="1"/>
            <p:nvPr/>
          </p:nvSpPr>
          <p:spPr>
            <a:xfrm>
              <a:off x="6025188" y="2429480"/>
              <a:ext cx="603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6541380" y="2424044"/>
              <a:ext cx="5212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Away</a:t>
              </a:r>
              <a:endParaRPr lang="en-US" sz="1100" dirty="0"/>
            </a:p>
          </p:txBody>
        </p:sp>
        <p:grpSp>
          <p:nvGrpSpPr>
            <p:cNvPr id="2081" name="Group 2080"/>
            <p:cNvGrpSpPr/>
            <p:nvPr/>
          </p:nvGrpSpPr>
          <p:grpSpPr>
            <a:xfrm>
              <a:off x="7822114" y="1548715"/>
              <a:ext cx="2102611" cy="574470"/>
              <a:chOff x="7822114" y="1548715"/>
              <a:chExt cx="2102611" cy="574470"/>
            </a:xfrm>
          </p:grpSpPr>
          <p:pic>
            <p:nvPicPr>
              <p:cNvPr id="92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7822114" y="1558477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8515528" y="1551820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90027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9159567" y="1558478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8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1663" y="1548715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2167" y="1938598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235253" y="860879"/>
              <a:ext cx="155321" cy="1631761"/>
              <a:chOff x="7235253" y="860879"/>
              <a:chExt cx="155321" cy="1631761"/>
            </a:xfrm>
          </p:grpSpPr>
          <p:pic>
            <p:nvPicPr>
              <p:cNvPr id="8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860879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1296201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48442" y="2315050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178743" y="860879"/>
              <a:ext cx="159694" cy="2069148"/>
              <a:chOff x="6178743" y="860879"/>
              <a:chExt cx="159694" cy="2069148"/>
            </a:xfrm>
          </p:grpSpPr>
          <p:pic>
            <p:nvPicPr>
              <p:cNvPr id="2080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3" y="877239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4" y="1280804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3115" y="2297136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4109" y="2765700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6729263" y="843589"/>
              <a:ext cx="145038" cy="2094142"/>
              <a:chOff x="6729263" y="843589"/>
              <a:chExt cx="145038" cy="2094142"/>
            </a:xfrm>
          </p:grpSpPr>
          <p:pic>
            <p:nvPicPr>
              <p:cNvPr id="7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8435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12510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283144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757048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" name="Rectangle 4"/>
          <p:cNvSpPr/>
          <p:nvPr/>
        </p:nvSpPr>
        <p:spPr>
          <a:xfrm>
            <a:off x="273399" y="2450563"/>
            <a:ext cx="3996431" cy="426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90415" y="774163"/>
            <a:ext cx="3962400" cy="16002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430" y="4241263"/>
            <a:ext cx="39624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perspectiveRelaxed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33941" y="5785741"/>
            <a:ext cx="502618" cy="47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54499" y="2450563"/>
            <a:ext cx="76200" cy="1843965"/>
          </a:xfrm>
          <a:prstGeom prst="rect">
            <a:avLst/>
          </a:prstGeom>
          <a:ln w="19050"/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31916" y="2450563"/>
            <a:ext cx="76200" cy="1843966"/>
          </a:xfrm>
          <a:prstGeom prst="rect">
            <a:avLst/>
          </a:prstGeom>
          <a:ln w="19050"/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612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1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7680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2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628" y="2526763"/>
            <a:ext cx="91440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Master Bedroom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67" name="Picture 19" descr="http://www.chumpysclipart.com/images/illustrations/xsmall2/1344_picture_of_a_bedroom_set_including_bed_nightstand_and_lam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0" y="3491422"/>
            <a:ext cx="833226" cy="7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://www.picturesof.net/_images_300/A_Metal_Twin_Bed_With_A_Lamp_And_Nightstand_Royalty_Free_Clipart_Picture_091005-216113-32804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8702" r="2441" b="3229"/>
          <a:stretch/>
        </p:blipFill>
        <p:spPr bwMode="auto">
          <a:xfrm>
            <a:off x="3334555" y="3464501"/>
            <a:ext cx="909652" cy="7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://t0.gstatic.com/images?q=tbn:ANd9GcRXgRakbnpvYGmq0hAevBF9Eae1C11S_1OONX2bsQ1BIhBwuv_Hqm_fd3drC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5" b="9766"/>
          <a:stretch/>
        </p:blipFill>
        <p:spPr bwMode="auto">
          <a:xfrm>
            <a:off x="1560421" y="3319281"/>
            <a:ext cx="1471495" cy="9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609676" y="294278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2067725" y="2999136"/>
            <a:ext cx="456885" cy="3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408744" y="2889521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877246" y="4469863"/>
            <a:ext cx="375569" cy="515575"/>
            <a:chOff x="4518247" y="4457700"/>
            <a:chExt cx="375569" cy="515575"/>
          </a:xfrm>
        </p:grpSpPr>
        <p:pic>
          <p:nvPicPr>
            <p:cNvPr id="2073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47" y="4457700"/>
              <a:ext cx="365009" cy="51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633115" y="4465465"/>
              <a:ext cx="260701" cy="21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2038875" y="1138084"/>
            <a:ext cx="461360" cy="833817"/>
            <a:chOff x="2679876" y="1125921"/>
            <a:chExt cx="461360" cy="833817"/>
          </a:xfrm>
        </p:grpSpPr>
        <p:pic>
          <p:nvPicPr>
            <p:cNvPr id="55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876" y="1253663"/>
              <a:ext cx="461360" cy="7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772409" y="1125921"/>
              <a:ext cx="329518" cy="291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1298315" y="1671293"/>
            <a:ext cx="575313" cy="6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3383884" y="4468329"/>
            <a:ext cx="493362" cy="5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27279" y="1876628"/>
            <a:ext cx="233142" cy="190546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383884" y="4624117"/>
            <a:ext cx="214539" cy="175342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7" name="Group 2086"/>
          <p:cNvGrpSpPr/>
          <p:nvPr/>
        </p:nvGrpSpPr>
        <p:grpSpPr>
          <a:xfrm>
            <a:off x="95285" y="4653127"/>
            <a:ext cx="4747905" cy="2034554"/>
            <a:chOff x="441426" y="4675273"/>
            <a:chExt cx="4747905" cy="2034554"/>
          </a:xfrm>
        </p:grpSpPr>
        <p:pic>
          <p:nvPicPr>
            <p:cNvPr id="2050" name="Picture 2" descr="http://www.qacps.k12.md.us/ces/clipart/Carson%20Dellosa%20Clipart/Carson%20Dellosa%20Letters%20and%20Numbers/Images/Color%20Images/Clip%20Art/DOOR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934" y="5643027"/>
              <a:ext cx="675641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en.clipart-fr.com/data/clipart/objects/clipart_objects_044.gif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93" y="5564727"/>
              <a:ext cx="45414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1217811" y="5637929"/>
              <a:ext cx="288527" cy="4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05340" y="6074747"/>
              <a:ext cx="533400" cy="4924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>
                      <a:lumMod val="50000"/>
                    </a:schemeClr>
                  </a:solidFill>
                </a:rPr>
                <a:t>Back door</a:t>
              </a:r>
              <a:endParaRPr lang="en-US" sz="13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5643027"/>
              <a:ext cx="376022" cy="30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354840" y="5700293"/>
              <a:ext cx="525832" cy="42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2894639" y="5538066"/>
              <a:ext cx="390654" cy="20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3821" y="5268311"/>
              <a:ext cx="636333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Front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5931" y="6144977"/>
              <a:ext cx="53340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Side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168727" y="5758115"/>
              <a:ext cx="324778" cy="265440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skylinkhome.com/images/products/security/sc001Ab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" t="3438" r="4960" b="11481"/>
            <a:stretch/>
          </p:blipFill>
          <p:spPr bwMode="auto">
            <a:xfrm>
              <a:off x="441426" y="4675273"/>
              <a:ext cx="1473514" cy="73358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http://www.graphicsfactory.com/clip-art/image_files/tn_image/9/661349-tn_window400.gif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98363" y="4837361"/>
              <a:ext cx="557212" cy="571500"/>
            </a:xfrm>
            <a:prstGeom prst="rect">
              <a:avLst/>
            </a:prstGeom>
            <a:solidFill>
              <a:schemeClr val="accent1"/>
            </a:solidFill>
          </p:spPr>
        </p:pic>
        <p:cxnSp>
          <p:nvCxnSpPr>
            <p:cNvPr id="35" name="Straight Arrow Connector 34"/>
            <p:cNvCxnSpPr/>
            <p:nvPr/>
          </p:nvCxnSpPr>
          <p:spPr>
            <a:xfrm flipV="1">
              <a:off x="1930376" y="5113601"/>
              <a:ext cx="424464" cy="1037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8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4845909"/>
              <a:ext cx="454492" cy="37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 descr="http://en.clipart-fr.com/data/clipart/objects/clipart_objects_044.gif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44" y="5575115"/>
            <a:ext cx="454140" cy="1066800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822586" y="5792840"/>
            <a:ext cx="315541" cy="25788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3" name="Group 2092"/>
          <p:cNvGrpSpPr/>
          <p:nvPr/>
        </p:nvGrpSpPr>
        <p:grpSpPr>
          <a:xfrm>
            <a:off x="4794670" y="109193"/>
            <a:ext cx="4251491" cy="3124200"/>
            <a:chOff x="5250229" y="77163"/>
            <a:chExt cx="3801862" cy="3124200"/>
          </a:xfrm>
        </p:grpSpPr>
        <p:sp>
          <p:nvSpPr>
            <p:cNvPr id="19" name="Cloud Callout 18"/>
            <p:cNvSpPr/>
            <p:nvPr/>
          </p:nvSpPr>
          <p:spPr>
            <a:xfrm>
              <a:off x="5250229" y="77163"/>
              <a:ext cx="3801862" cy="3124200"/>
            </a:xfrm>
            <a:prstGeom prst="cloudCallout">
              <a:avLst>
                <a:gd name="adj1" fmla="val -43346"/>
                <a:gd name="adj2" fmla="val 12808"/>
              </a:avLst>
            </a:prstGeom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5789024" y="457200"/>
              <a:ext cx="319495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>
                      <a:lumMod val="50000"/>
                    </a:schemeClr>
                  </a:solidFill>
                  <a:latin typeface="Harrington" pitchFamily="82" charset="0"/>
                </a:rPr>
                <a:t>Talk to me!</a:t>
              </a:r>
              <a:endParaRPr lang="en-US" sz="2900" b="1" dirty="0">
                <a:solidFill>
                  <a:schemeClr val="bg1">
                    <a:lumMod val="50000"/>
                  </a:schemeClr>
                </a:solidFill>
                <a:latin typeface="Harrington" pitchFamily="82" charset="0"/>
              </a:endParaRPr>
            </a:p>
          </p:txBody>
        </p:sp>
      </p:grpSp>
      <p:sp>
        <p:nvSpPr>
          <p:cNvPr id="2097" name="Round Diagonal Corner Rectangle 2096"/>
          <p:cNvSpPr/>
          <p:nvPr/>
        </p:nvSpPr>
        <p:spPr>
          <a:xfrm>
            <a:off x="5342049" y="995809"/>
            <a:ext cx="1211151" cy="1470276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5" name="Picture 42" descr="http://static.freepik.com/free-photo/cartoon-brain-outline-clip-art_411969.jpg"/>
          <p:cNvPicPr>
            <a:picLocks noChangeAspect="1" noChangeArrowheads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77406"/>
            <a:ext cx="1604588" cy="13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TextBox 2097"/>
          <p:cNvSpPr txBox="1"/>
          <p:nvPr/>
        </p:nvSpPr>
        <p:spPr>
          <a:xfrm>
            <a:off x="5257800" y="1182975"/>
            <a:ext cx="13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Message Broker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1111" y="2573454"/>
            <a:ext cx="1027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+mj-lt"/>
              </a:rPr>
              <a:t>Azure</a:t>
            </a: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7617" y="2051198"/>
            <a:ext cx="9264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j-lt"/>
              </a:rPr>
              <a:t>Worker</a:t>
            </a:r>
            <a:endParaRPr lang="en-US" sz="1500" dirty="0">
              <a:latin typeface="+mj-lt"/>
            </a:endParaRPr>
          </a:p>
        </p:txBody>
      </p:sp>
      <p:sp>
        <p:nvSpPr>
          <p:cNvPr id="2096" name="Rectangle 2095"/>
          <p:cNvSpPr/>
          <p:nvPr/>
        </p:nvSpPr>
        <p:spPr>
          <a:xfrm>
            <a:off x="6934200" y="1051057"/>
            <a:ext cx="16716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32245" y="2067173"/>
            <a:ext cx="6266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+mj-lt"/>
              </a:rPr>
              <a:t>Web</a:t>
            </a:r>
            <a:endParaRPr 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53000" y="6009445"/>
            <a:ext cx="4031486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sz="2100" b="1" dirty="0" smtClean="0">
                <a:ln w="50800"/>
                <a:solidFill>
                  <a:srgbClr val="0000E2"/>
                </a:solidFill>
              </a:rPr>
              <a:t>Master Control Panel Dashboard</a:t>
            </a:r>
            <a:endParaRPr lang="en-US" sz="2100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9438549">
            <a:off x="4029398" y="2615843"/>
            <a:ext cx="1541742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-Right Arrow 94"/>
          <p:cNvSpPr/>
          <p:nvPr/>
        </p:nvSpPr>
        <p:spPr>
          <a:xfrm>
            <a:off x="6491111" y="1776893"/>
            <a:ext cx="630913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Left-Right Arrow 95"/>
          <p:cNvSpPr/>
          <p:nvPr/>
        </p:nvSpPr>
        <p:spPr>
          <a:xfrm rot="5400000">
            <a:off x="7351831" y="2654017"/>
            <a:ext cx="1186970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7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609600" y="457200"/>
            <a:ext cx="3581400" cy="1940957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Open Platform</a:t>
            </a:r>
            <a:endParaRPr lang="en-US" u="sng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Open-Source </a:t>
            </a:r>
            <a:r>
              <a:rPr lang="en-US" dirty="0" err="1">
                <a:latin typeface="Aparajita" pitchFamily="34" charset="0"/>
                <a:cs typeface="Aparajita" pitchFamily="34" charset="0"/>
              </a:rPr>
              <a:t>.Net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 Micro Framework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Open-Source Hardware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Open-Source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Firmware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7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3377" r="7129" b="3925"/>
          <a:stretch/>
        </p:blipFill>
        <p:spPr bwMode="auto">
          <a:xfrm rot="192126">
            <a:off x="5408438" y="326256"/>
            <a:ext cx="3276600" cy="27568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088">
            <a:off x="6934200" y="2667000"/>
            <a:ext cx="1533525" cy="333375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1143000" y="2833687"/>
            <a:ext cx="3505200" cy="1940957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Rich Toolset</a:t>
            </a:r>
            <a:endParaRPr lang="en-US" u="sng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Visual Studio IDE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Debugging on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Netduino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Unit Testing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093845" y="3962400"/>
            <a:ext cx="3657600" cy="2400657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Flexible</a:t>
            </a:r>
            <a:endParaRPr lang="en-US" u="sng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Arduino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Shield Compatible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Netduino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Netduino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Plus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Netduino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Go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071"/>
            <a:ext cx="5486399" cy="129540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NETDUINO PLUS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http://netduino.com/images/tpix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17650"/>
            <a:ext cx="95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152400" y="1040914"/>
            <a:ext cx="4320466" cy="4239458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Digital i/o Features</a:t>
            </a:r>
            <a:endParaRPr lang="en-US" u="sng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All 20 digital and analog pins: GPIO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0-1: UART 1 RX, TX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2-3: UART 2 RX, TX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5-6: PWM, PWM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7-8: UART 2 RTS, CTS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9-10: PWM, PWM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11-13: SPI MOSI, MISO, SPCK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Analog pins 4-5: I2C SDA, SCL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26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3377" r="7129" b="3925"/>
          <a:stretch/>
        </p:blipFill>
        <p:spPr bwMode="auto">
          <a:xfrm rot="192126">
            <a:off x="5408438" y="326256"/>
            <a:ext cx="3276600" cy="27568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6" name="Flowchart: Alternate Process 5"/>
          <p:cNvSpPr/>
          <p:nvPr/>
        </p:nvSpPr>
        <p:spPr>
          <a:xfrm>
            <a:off x="4719368" y="4114800"/>
            <a:ext cx="4038600" cy="2017574"/>
          </a:xfrm>
          <a:prstGeom prst="flowChartAlternateProcess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 u="sng" dirty="0" smtClean="0">
                <a:latin typeface="Times New Roman" pitchFamily="18" charset="0"/>
                <a:cs typeface="Times New Roman" pitchFamily="18" charset="0"/>
              </a:rPr>
              <a:t>Processor and Memory</a:t>
            </a:r>
            <a:endParaRPr lang="en-US" sz="15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Atmel 32-bit microcontroller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Speed: 48MHz, ARM7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Code Storage: 64 KB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RAM: 42 KB</a:t>
            </a:r>
          </a:p>
        </p:txBody>
      </p:sp>
    </p:spTree>
    <p:extLst>
      <p:ext uri="{BB962C8B-B14F-4D97-AF65-F5344CB8AC3E}">
        <p14:creationId xmlns:p14="http://schemas.microsoft.com/office/powerpoint/2010/main" val="40098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3810000" cy="40386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Arial Rounded MT Bold" pitchFamily="34" charset="0"/>
              </a:rPr>
              <a:t>Unlimited resources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Service Bus (Messaging)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Storage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Computation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Identity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Networking (VPN)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Web sites (10 free)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Virtual Machines (Linux or Windows)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Mobile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Media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Database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Reporting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Cache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CDN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Store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Autofit/>
          </a:bodyPr>
          <a:lstStyle/>
          <a:p>
            <a:pPr algn="ctr"/>
            <a:r>
              <a:rPr lang="en-US" sz="3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AZURE</a:t>
            </a:r>
            <a:endParaRPr lang="en-US" sz="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2600"/>
            <a:ext cx="4972050" cy="838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419600" y="1943100"/>
            <a:ext cx="4457323" cy="12192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solidFill>
                  <a:schemeClr val="bg1"/>
                </a:solidFill>
              </a:rPr>
              <a:t>Internet Of Things Enabler</a:t>
            </a:r>
          </a:p>
          <a:p>
            <a:pPr lvl="1">
              <a:buFont typeface="Courier New" pitchFamily="49" charset="0"/>
              <a:buChar char="o"/>
            </a:pPr>
            <a:r>
              <a:rPr lang="en-US" sz="1900" dirty="0" smtClean="0">
                <a:solidFill>
                  <a:schemeClr val="bg1"/>
                </a:solidFill>
              </a:rPr>
              <a:t>Projecting 50 billion devices in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7929" y="1676400"/>
            <a:ext cx="9144000" cy="32766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15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DEMO</a:t>
            </a:r>
            <a:endParaRPr lang="en-US" sz="1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2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7620000" cy="59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1209</TotalTime>
  <Words>857</Words>
  <Application>Microsoft Office PowerPoint</Application>
  <PresentationFormat>On-screen Show (4:3)</PresentationFormat>
  <Paragraphs>463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3" baseType="lpstr">
      <vt:lpstr>Aharoni</vt:lpstr>
      <vt:lpstr>Aparajita</vt:lpstr>
      <vt:lpstr>Arial</vt:lpstr>
      <vt:lpstr>Arial Black</vt:lpstr>
      <vt:lpstr>Arial Rounded MT Bold</vt:lpstr>
      <vt:lpstr>Berlin Sans FB Demi</vt:lpstr>
      <vt:lpstr>Britannic Bold</vt:lpstr>
      <vt:lpstr>Candara</vt:lpstr>
      <vt:lpstr>Copperplate Gothic Bold</vt:lpstr>
      <vt:lpstr>Courier New</vt:lpstr>
      <vt:lpstr>Elephant</vt:lpstr>
      <vt:lpstr>Harrington</vt:lpstr>
      <vt:lpstr>Imprint MT Shadow</vt:lpstr>
      <vt:lpstr>Times New Roman</vt:lpstr>
      <vt:lpstr>Wingdings</vt:lpstr>
      <vt:lpstr>Tradeshow</vt:lpstr>
      <vt:lpstr>PowerPoint Presentation</vt:lpstr>
      <vt:lpstr>Sponsors</vt:lpstr>
      <vt:lpstr>Disclaimer!</vt:lpstr>
      <vt:lpstr>The Big Picture</vt:lpstr>
      <vt:lpstr>PowerPoint Presentation</vt:lpstr>
      <vt:lpstr>NETDUINO PLUS</vt:lpstr>
      <vt:lpstr>Windows AZURE</vt:lpstr>
      <vt:lpstr>DEMO</vt:lpstr>
      <vt:lpstr>PowerPoint Presentation</vt:lpstr>
      <vt:lpstr>PowerPoint Presentation</vt:lpstr>
      <vt:lpstr>PowerPoint Presentation</vt:lpstr>
      <vt:lpstr>MQTT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Gateway Broker</vt:lpstr>
      <vt:lpstr>Mission Critical</vt:lpstr>
      <vt:lpstr>Messaging Patterns</vt:lpstr>
      <vt:lpstr>Messaging Patterns</vt:lpstr>
      <vt:lpstr>Messaging Patterns</vt:lpstr>
      <vt:lpstr>Messaging Patterns</vt:lpstr>
      <vt:lpstr>Messaging Patterns</vt:lpstr>
      <vt:lpstr>Messaging Patterns</vt:lpstr>
      <vt:lpstr>Messaging Patterns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Mike Linnen</cp:lastModifiedBy>
  <cp:revision>134</cp:revision>
  <dcterms:created xsi:type="dcterms:W3CDTF">2012-11-18T23:51:25Z</dcterms:created>
  <dcterms:modified xsi:type="dcterms:W3CDTF">2013-05-02T03:48:50Z</dcterms:modified>
</cp:coreProperties>
</file>