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58" r:id="rId4"/>
    <p:sldId id="268" r:id="rId5"/>
    <p:sldId id="272" r:id="rId6"/>
    <p:sldId id="270" r:id="rId7"/>
    <p:sldId id="271" r:id="rId8"/>
    <p:sldId id="287" r:id="rId9"/>
    <p:sldId id="261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00"/>
    <a:srgbClr val="8A0000"/>
    <a:srgbClr val="0000E2"/>
    <a:srgbClr val="0066FF"/>
    <a:srgbClr val="00FF00"/>
    <a:srgbClr val="900275"/>
    <a:srgbClr val="FFF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FAD04-0E20-4919-AC81-0484DA486390}" type="datetimeFigureOut">
              <a:rPr lang="en-US" smtClean="0"/>
              <a:pPr/>
              <a:t>5/1/2013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FC1D-2C6E-4B9B-9E2A-16DA3F6961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gif"/><Relationship Id="rId18" Type="http://schemas.openxmlformats.org/officeDocument/2006/relationships/image" Target="../media/image20.jpeg"/><Relationship Id="rId26" Type="http://schemas.openxmlformats.org/officeDocument/2006/relationships/image" Target="../media/image28.jpeg"/><Relationship Id="rId3" Type="http://schemas.openxmlformats.org/officeDocument/2006/relationships/image" Target="../media/image5.jpeg"/><Relationship Id="rId21" Type="http://schemas.openxmlformats.org/officeDocument/2006/relationships/image" Target="../media/image23.gif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5" Type="http://schemas.openxmlformats.org/officeDocument/2006/relationships/image" Target="../media/image27.gif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23" Type="http://schemas.openxmlformats.org/officeDocument/2006/relationships/image" Target="../media/image25.jpeg"/><Relationship Id="rId28" Type="http://schemas.openxmlformats.org/officeDocument/2006/relationships/image" Target="../media/image30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3422213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Building an Internet Enabled Security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200"/>
            <a:ext cx="4343400" cy="1524000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By: Michael Linnen</a:t>
            </a:r>
          </a:p>
          <a:p>
            <a:r>
              <a:rPr lang="en-US" sz="2400" b="1" dirty="0" smtClean="0"/>
              <a:t>Twitter: @mlinnen</a:t>
            </a:r>
          </a:p>
          <a:p>
            <a:r>
              <a:rPr lang="en-US" sz="2400" b="1" dirty="0" smtClean="0"/>
              <a:t>Blog: www.protosystem.net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447800" y="3886200"/>
            <a:ext cx="6096000" cy="6469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The </a:t>
            </a:r>
            <a:r>
              <a:rPr lang="en-US" sz="32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endParaRPr lang="en-US" sz="3200" b="1" dirty="0">
              <a:ln w="17780" cmpd="sng">
                <a:noFill/>
                <a:prstDash val="solid"/>
                <a:miter lim="800000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1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143000"/>
            <a:ext cx="4934197" cy="3500438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>
            <a:off x="2362200" y="1447800"/>
            <a:ext cx="731519" cy="990600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1560" y="17584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2362200" y="3124200"/>
            <a:ext cx="731519" cy="990600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4990" y="3434834"/>
            <a:ext cx="168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 CODE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3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772400" cy="1908278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The LAB Instructions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9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91000"/>
            <a:ext cx="7467600" cy="2362200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Device ID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038225"/>
            <a:ext cx="5057775" cy="30289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524000" y="2438400"/>
            <a:ext cx="2667000" cy="27336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24000" y="1709738"/>
            <a:ext cx="914400" cy="43338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20854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500" dirty="0" smtClean="0">
                <a:effectLst>
                  <a:reflection blurRad="6350" stA="50000" endA="300" endPos="50000" dist="29997" dir="5400000" sy="-100000" algn="bl" rotWithShape="0"/>
                </a:effectLst>
              </a:rPr>
              <a:t>Sponsors</a:t>
            </a:r>
            <a:endParaRPr lang="en-US" sz="55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3809">
            <a:off x="1175912" y="1819732"/>
            <a:ext cx="3516926" cy="7435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8141">
            <a:off x="4724400" y="3048000"/>
            <a:ext cx="3662038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26" name="Picture 2" descr="Carolina Code Camp 20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4421">
            <a:off x="886414" y="4026583"/>
            <a:ext cx="3295650" cy="1447801"/>
          </a:xfrm>
          <a:prstGeom prst="rect">
            <a:avLst/>
          </a:prstGeom>
          <a:noFill/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225" y="76200"/>
            <a:ext cx="5026152" cy="914400"/>
          </a:xfrm>
        </p:spPr>
        <p:txBody>
          <a:bodyPr>
            <a:normAutofit/>
          </a:bodyPr>
          <a:lstStyle/>
          <a:p>
            <a:pPr algn="ctr"/>
            <a:r>
              <a:rPr lang="en-US" sz="4300" u="sng" dirty="0" smtClean="0">
                <a:latin typeface="+mn-lt"/>
              </a:rPr>
              <a:t>The</a:t>
            </a:r>
            <a:r>
              <a:rPr lang="en-US" sz="4300" u="sng" dirty="0" smtClean="0"/>
              <a:t> Big </a:t>
            </a:r>
            <a:r>
              <a:rPr lang="en-US" sz="4300" u="sng" dirty="0" smtClean="0">
                <a:latin typeface="+mn-lt"/>
              </a:rPr>
              <a:t>Picture</a:t>
            </a:r>
            <a:endParaRPr lang="en-US" sz="4300" u="sng" dirty="0">
              <a:latin typeface="+mn-lt"/>
            </a:endParaRPr>
          </a:p>
        </p:txBody>
      </p:sp>
      <p:pic>
        <p:nvPicPr>
          <p:cNvPr id="49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020913" y="4760430"/>
            <a:ext cx="517100" cy="42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49" name="Table 2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56891"/>
              </p:ext>
            </p:extLst>
          </p:nvPr>
        </p:nvGraphicFramePr>
        <p:xfrm>
          <a:off x="4611836" y="3430215"/>
          <a:ext cx="4444127" cy="25958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668"/>
                <a:gridCol w="443230"/>
                <a:gridCol w="482282"/>
                <a:gridCol w="457200"/>
                <a:gridCol w="762000"/>
                <a:gridCol w="641747"/>
                <a:gridCol w="609600"/>
                <a:gridCol w="533400"/>
              </a:tblGrid>
              <a:tr h="32245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Front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Side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Back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Master Bedroom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Bedroom 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r>
                        <a:rPr lang="en-US" sz="800" baseline="30000" dirty="0" smtClean="0"/>
                        <a:t>st</a:t>
                      </a:r>
                      <a:r>
                        <a:rPr lang="en-US" sz="800" baseline="0" dirty="0" smtClean="0"/>
                        <a:t> Floor</a:t>
                      </a:r>
                      <a:endParaRPr lang="en-US" sz="800" dirty="0"/>
                    </a:p>
                  </a:txBody>
                  <a:tcPr/>
                </a:tc>
              </a:tr>
              <a:tr h="29465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Doors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989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Locked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3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Windows</a:t>
                      </a:r>
                      <a:r>
                        <a:rPr lang="en-US" sz="600" baseline="0" dirty="0" smtClean="0"/>
                        <a:t> 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417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Motion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814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Doorbell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Alarm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83" name="Group 2082"/>
          <p:cNvGrpSpPr/>
          <p:nvPr/>
        </p:nvGrpSpPr>
        <p:grpSpPr>
          <a:xfrm>
            <a:off x="5084949" y="3879943"/>
            <a:ext cx="3899537" cy="2094142"/>
            <a:chOff x="6025188" y="843589"/>
            <a:chExt cx="3899537" cy="2094142"/>
          </a:xfrm>
        </p:grpSpPr>
        <p:sp>
          <p:nvSpPr>
            <p:cNvPr id="2070" name="TextBox 2069"/>
            <p:cNvSpPr txBox="1"/>
            <p:nvPr/>
          </p:nvSpPr>
          <p:spPr>
            <a:xfrm>
              <a:off x="6025188" y="2429480"/>
              <a:ext cx="6030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Sleep</a:t>
              </a:r>
              <a:endParaRPr lang="en-US" sz="1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2" name="Rectangle 2071"/>
            <p:cNvSpPr/>
            <p:nvPr/>
          </p:nvSpPr>
          <p:spPr>
            <a:xfrm>
              <a:off x="6541380" y="2424044"/>
              <a:ext cx="5212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>
                  <a:solidFill>
                    <a:schemeClr val="bg1">
                      <a:lumMod val="50000"/>
                    </a:schemeClr>
                  </a:solidFill>
                </a:rPr>
                <a:t>Away</a:t>
              </a:r>
              <a:endParaRPr lang="en-US" sz="1100" dirty="0"/>
            </a:p>
          </p:txBody>
        </p:sp>
        <p:grpSp>
          <p:nvGrpSpPr>
            <p:cNvPr id="2081" name="Group 2080"/>
            <p:cNvGrpSpPr/>
            <p:nvPr/>
          </p:nvGrpSpPr>
          <p:grpSpPr>
            <a:xfrm>
              <a:off x="7822114" y="1548715"/>
              <a:ext cx="2102611" cy="574470"/>
              <a:chOff x="7822114" y="1548715"/>
              <a:chExt cx="2102611" cy="574470"/>
            </a:xfrm>
          </p:grpSpPr>
          <p:pic>
            <p:nvPicPr>
              <p:cNvPr id="92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7822114" y="1558477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8515528" y="1551820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duotone>
                  <a:prstClr val="black"/>
                  <a:srgbClr val="900275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95" t="62685" r="43169" b="16997"/>
              <a:stretch/>
            </p:blipFill>
            <p:spPr bwMode="auto">
              <a:xfrm>
                <a:off x="9159567" y="1558478"/>
                <a:ext cx="154348" cy="17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88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1663" y="1548715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0" descr="Super Bright Green 5mm LED (25 pack)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748" t="24068" r="42031" b="37329"/>
              <a:stretch/>
            </p:blipFill>
            <p:spPr bwMode="auto">
              <a:xfrm>
                <a:off x="9762167" y="1938598"/>
                <a:ext cx="162558" cy="184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7235253" y="860879"/>
              <a:ext cx="155321" cy="1631761"/>
              <a:chOff x="7235253" y="860879"/>
              <a:chExt cx="155321" cy="1631761"/>
            </a:xfrm>
          </p:grpSpPr>
          <p:pic>
            <p:nvPicPr>
              <p:cNvPr id="8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860879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35253" y="1296201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593" t="63442" r="28353" b="11945"/>
              <a:stretch/>
            </p:blipFill>
            <p:spPr bwMode="auto">
              <a:xfrm>
                <a:off x="7248442" y="2315050"/>
                <a:ext cx="142132" cy="1775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6178743" y="860879"/>
              <a:ext cx="159694" cy="2069148"/>
              <a:chOff x="6178743" y="860879"/>
              <a:chExt cx="159694" cy="2069148"/>
            </a:xfrm>
          </p:grpSpPr>
          <p:pic>
            <p:nvPicPr>
              <p:cNvPr id="2080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3" y="877239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62384" y="1280804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3115" y="2297136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32" descr="http://www.koreaittimes.com/images/LED-400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6" t="7538" r="57545" b="64064"/>
              <a:stretch/>
            </p:blipFill>
            <p:spPr bwMode="auto">
              <a:xfrm rot="16200000">
                <a:off x="6174109" y="2765700"/>
                <a:ext cx="180687" cy="147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6729263" y="843589"/>
              <a:ext cx="145038" cy="2094142"/>
              <a:chOff x="6729263" y="843589"/>
              <a:chExt cx="145038" cy="2094142"/>
            </a:xfrm>
          </p:grpSpPr>
          <p:pic>
            <p:nvPicPr>
              <p:cNvPr id="7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8435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1251089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283144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38" descr="http://www.greenparenthood.com/wp-content/uploads/2010/12/LED-Light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13" t="51895" r="71066" b="23916"/>
              <a:stretch/>
            </p:blipFill>
            <p:spPr bwMode="auto">
              <a:xfrm>
                <a:off x="6729263" y="2757048"/>
                <a:ext cx="145038" cy="180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" name="Rectangle 4"/>
          <p:cNvSpPr/>
          <p:nvPr/>
        </p:nvSpPr>
        <p:spPr>
          <a:xfrm>
            <a:off x="273399" y="2450563"/>
            <a:ext cx="3996431" cy="426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90415" y="774163"/>
            <a:ext cx="3962400" cy="1600200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7430" y="4241263"/>
            <a:ext cx="3962400" cy="228600"/>
          </a:xfrm>
          <a:prstGeom prst="rect">
            <a:avLst/>
          </a:prstGeom>
          <a:solidFill>
            <a:schemeClr val="accent3">
              <a:lumMod val="50000"/>
            </a:schemeClr>
          </a:solidFill>
          <a:scene3d>
            <a:camera prst="perspectiveRelaxed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33941" y="5785741"/>
            <a:ext cx="502618" cy="47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54499" y="2450563"/>
            <a:ext cx="76200" cy="1843965"/>
          </a:xfrm>
          <a:prstGeom prst="rect">
            <a:avLst/>
          </a:prstGeom>
          <a:ln w="19050"/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31916" y="2450563"/>
            <a:ext cx="76200" cy="1843966"/>
          </a:xfrm>
          <a:prstGeom prst="rect">
            <a:avLst/>
          </a:prstGeom>
          <a:ln w="19050"/>
          <a:scene3d>
            <a:camera prst="isometricOffAxis1Right"/>
            <a:lightRig rig="threePt" dir="t"/>
          </a:scene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8612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1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7680" y="2526763"/>
            <a:ext cx="1027960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Bedroom 2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3628" y="2526763"/>
            <a:ext cx="91440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chemeClr val="bg1">
                    <a:lumMod val="50000"/>
                  </a:schemeClr>
                </a:solidFill>
              </a:rPr>
              <a:t>Master Bedroom</a:t>
            </a:r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67" name="Picture 19" descr="http://www.chumpysclipart.com/images/illustrations/xsmall2/1344_picture_of_a_bedroom_set_including_bed_nightstand_and_lamp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0" y="3491422"/>
            <a:ext cx="833226" cy="7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http://www.picturesof.net/_images_300/A_Metal_Twin_Bed_With_A_Lamp_And_Nightstand_Royalty_Free_Clipart_Picture_091005-216113-32804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8702" r="2441" b="3229"/>
          <a:stretch/>
        </p:blipFill>
        <p:spPr bwMode="auto">
          <a:xfrm>
            <a:off x="3334555" y="3464501"/>
            <a:ext cx="909652" cy="7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://t0.gstatic.com/images?q=tbn:ANd9GcRXgRakbnpvYGmq0hAevBF9Eae1C11S_1OONX2bsQ1BIhBwuv_Hqm_fd3drC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" b="9766"/>
          <a:stretch/>
        </p:blipFill>
        <p:spPr bwMode="auto">
          <a:xfrm>
            <a:off x="1560421" y="3319281"/>
            <a:ext cx="1471495" cy="92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609676" y="2942786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2067725" y="2999136"/>
            <a:ext cx="456885" cy="37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408744" y="2889521"/>
            <a:ext cx="525832" cy="4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3877246" y="4469863"/>
            <a:ext cx="375569" cy="515575"/>
            <a:chOff x="4518247" y="4457700"/>
            <a:chExt cx="375569" cy="515575"/>
          </a:xfrm>
        </p:grpSpPr>
        <p:pic>
          <p:nvPicPr>
            <p:cNvPr id="2073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8247" y="4457700"/>
              <a:ext cx="365009" cy="51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633115" y="4465465"/>
              <a:ext cx="260701" cy="21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2038875" y="1138084"/>
            <a:ext cx="461360" cy="833817"/>
            <a:chOff x="2679876" y="1125921"/>
            <a:chExt cx="461360" cy="833817"/>
          </a:xfrm>
        </p:grpSpPr>
        <p:pic>
          <p:nvPicPr>
            <p:cNvPr id="55" name="Picture 25" descr="http://content3.mypowerit.net/_img/clipart/School/class_bell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876" y="1253663"/>
              <a:ext cx="461360" cy="706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772409" y="1125921"/>
              <a:ext cx="329518" cy="291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9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1298315" y="1671293"/>
            <a:ext cx="575313" cy="60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7" descr="http://img.diytrade.com/cdimg/1185154/13144471/0/1276474319/waterproof_siren_horn_alarm_buzzer_120db_tones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5" t="7788" r="15003" b="22766"/>
          <a:stretch/>
        </p:blipFill>
        <p:spPr bwMode="auto">
          <a:xfrm>
            <a:off x="3383884" y="4468329"/>
            <a:ext cx="493362" cy="5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1327279" y="1876628"/>
            <a:ext cx="233142" cy="190546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383884" y="4624117"/>
            <a:ext cx="214539" cy="175342"/>
          </a:xfrm>
          <a:prstGeom prst="rect">
            <a:avLst/>
          </a:prstGeom>
          <a:noFill/>
          <a:ln>
            <a:solidFill>
              <a:schemeClr val="bg1"/>
            </a:solidFill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7" name="Group 2086"/>
          <p:cNvGrpSpPr/>
          <p:nvPr/>
        </p:nvGrpSpPr>
        <p:grpSpPr>
          <a:xfrm>
            <a:off x="95285" y="4653127"/>
            <a:ext cx="4747905" cy="2034554"/>
            <a:chOff x="441426" y="4675273"/>
            <a:chExt cx="4747905" cy="2034554"/>
          </a:xfrm>
        </p:grpSpPr>
        <p:pic>
          <p:nvPicPr>
            <p:cNvPr id="2050" name="Picture 2" descr="http://www.qacps.k12.md.us/ces/clipart/Carson%20Dellosa%20Clipart/Carson%20Dellosa%20Letters%20and%20Numbers/Images/Color%20Images/Clip%20Art/DOOR.jp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934" y="5643027"/>
              <a:ext cx="675641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en.clipart-fr.com/data/clipart/objects/clipart_objects_044.gif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93" y="5564727"/>
              <a:ext cx="45414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1217811" y="5637929"/>
              <a:ext cx="288527" cy="4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05340" y="6074747"/>
              <a:ext cx="533400" cy="4924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00" b="1" dirty="0" smtClean="0">
                  <a:solidFill>
                    <a:schemeClr val="bg1">
                      <a:lumMod val="50000"/>
                    </a:schemeClr>
                  </a:solidFill>
                </a:rPr>
                <a:t>Back door</a:t>
              </a:r>
              <a:endParaRPr lang="en-US" sz="13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54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5643027"/>
              <a:ext cx="376022" cy="30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2354840" y="5700293"/>
              <a:ext cx="525832" cy="4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 flipH="1">
              <a:off x="2894639" y="5538066"/>
              <a:ext cx="390654" cy="2099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3821" y="5268311"/>
              <a:ext cx="63633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Front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5931" y="6144977"/>
              <a:ext cx="533400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Side door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6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4168727" y="5758115"/>
              <a:ext cx="324778" cy="265440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://www.skylinkhome.com/images/products/security/sc001Ab.JPG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" t="3438" r="4960" b="11481"/>
            <a:stretch/>
          </p:blipFill>
          <p:spPr bwMode="auto">
            <a:xfrm>
              <a:off x="441426" y="4675273"/>
              <a:ext cx="1473514" cy="73358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 descr="http://www.graphicsfactory.com/clip-art/image_files/tn_image/9/661349-tn_window400.gif"/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398363" y="4837361"/>
              <a:ext cx="557212" cy="571500"/>
            </a:xfrm>
            <a:prstGeom prst="rect">
              <a:avLst/>
            </a:prstGeom>
            <a:solidFill>
              <a:schemeClr val="accent1"/>
            </a:solidFill>
          </p:spPr>
        </p:pic>
        <p:cxnSp>
          <p:nvCxnSpPr>
            <p:cNvPr id="35" name="Straight Arrow Connector 34"/>
            <p:cNvCxnSpPr/>
            <p:nvPr/>
          </p:nvCxnSpPr>
          <p:spPr>
            <a:xfrm flipV="1">
              <a:off x="1930376" y="5113601"/>
              <a:ext cx="424464" cy="1037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6" descr="http://www.microbot.it/images/ebay/Netduino%20Plus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3" t="3223" r="7447" b="50119"/>
            <a:stretch/>
          </p:blipFill>
          <p:spPr bwMode="auto">
            <a:xfrm>
              <a:off x="803652" y="4845909"/>
              <a:ext cx="454492" cy="37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4" descr="http://en.clipart-fr.com/data/clipart/objects/clipart_objects_044.gif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44" y="5575115"/>
            <a:ext cx="454140" cy="1066800"/>
          </a:xfrm>
          <a:prstGeom prst="rect">
            <a:avLst/>
          </a:prstGeom>
          <a:noFill/>
          <a:scene3d>
            <a:camera prst="isometricLeft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http://www.microbot.it/images/ebay/Netduino%20Plus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3" t="3223" r="7447" b="50119"/>
          <a:stretch/>
        </p:blipFill>
        <p:spPr bwMode="auto">
          <a:xfrm>
            <a:off x="3822586" y="5792840"/>
            <a:ext cx="315541" cy="25788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3" name="Group 2092"/>
          <p:cNvGrpSpPr/>
          <p:nvPr/>
        </p:nvGrpSpPr>
        <p:grpSpPr>
          <a:xfrm>
            <a:off x="4794670" y="109193"/>
            <a:ext cx="4251491" cy="3124200"/>
            <a:chOff x="5250229" y="77163"/>
            <a:chExt cx="3801862" cy="3124200"/>
          </a:xfrm>
        </p:grpSpPr>
        <p:sp>
          <p:nvSpPr>
            <p:cNvPr id="19" name="Cloud Callout 18"/>
            <p:cNvSpPr/>
            <p:nvPr/>
          </p:nvSpPr>
          <p:spPr>
            <a:xfrm>
              <a:off x="5250229" y="77163"/>
              <a:ext cx="3801862" cy="3124200"/>
            </a:xfrm>
            <a:prstGeom prst="cloudCallout">
              <a:avLst>
                <a:gd name="adj1" fmla="val -43346"/>
                <a:gd name="adj2" fmla="val 12808"/>
              </a:avLst>
            </a:prstGeom>
            <a:ln>
              <a:solidFill>
                <a:schemeClr val="bg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08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5789024" y="457200"/>
              <a:ext cx="319495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dirty="0" smtClean="0">
                  <a:solidFill>
                    <a:schemeClr val="bg1">
                      <a:lumMod val="50000"/>
                    </a:schemeClr>
                  </a:solidFill>
                  <a:latin typeface="Harrington" pitchFamily="82" charset="0"/>
                </a:rPr>
                <a:t>Talk to me!</a:t>
              </a:r>
              <a:endParaRPr lang="en-US" sz="2900" b="1" dirty="0">
                <a:solidFill>
                  <a:schemeClr val="bg1">
                    <a:lumMod val="50000"/>
                  </a:schemeClr>
                </a:solidFill>
                <a:latin typeface="Harrington" pitchFamily="82" charset="0"/>
              </a:endParaRPr>
            </a:p>
          </p:txBody>
        </p:sp>
      </p:grpSp>
      <p:sp>
        <p:nvSpPr>
          <p:cNvPr id="2097" name="Round Diagonal Corner Rectangle 2096"/>
          <p:cNvSpPr/>
          <p:nvPr/>
        </p:nvSpPr>
        <p:spPr>
          <a:xfrm>
            <a:off x="5342049" y="995809"/>
            <a:ext cx="1211151" cy="1470276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5" name="Picture 42" descr="http://static.freepik.com/free-photo/cartoon-brain-outline-clip-art_411969.jpg"/>
          <p:cNvPicPr>
            <a:picLocks noChangeAspect="1" noChangeArrowheads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77406"/>
            <a:ext cx="1604588" cy="13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8" name="TextBox 2097"/>
          <p:cNvSpPr txBox="1"/>
          <p:nvPr/>
        </p:nvSpPr>
        <p:spPr>
          <a:xfrm>
            <a:off x="5257800" y="1182975"/>
            <a:ext cx="13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Message Broker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91111" y="2573454"/>
            <a:ext cx="1027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+mj-lt"/>
              </a:rPr>
              <a:t>Azure</a:t>
            </a: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7617" y="2051198"/>
            <a:ext cx="9264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+mj-lt"/>
              </a:rPr>
              <a:t>Worker</a:t>
            </a:r>
            <a:endParaRPr lang="en-US" sz="1500" dirty="0">
              <a:latin typeface="+mj-lt"/>
            </a:endParaRPr>
          </a:p>
        </p:txBody>
      </p:sp>
      <p:sp>
        <p:nvSpPr>
          <p:cNvPr id="2096" name="Rectangle 2095"/>
          <p:cNvSpPr/>
          <p:nvPr/>
        </p:nvSpPr>
        <p:spPr>
          <a:xfrm>
            <a:off x="6934200" y="1051057"/>
            <a:ext cx="16716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b="1" dirty="0" smtClean="0">
                <a:ln w="50800"/>
                <a:solidFill>
                  <a:srgbClr val="0000E2"/>
                </a:solidFill>
              </a:rPr>
              <a:t>Master Control Panel</a:t>
            </a:r>
            <a:endParaRPr lang="en-US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32245" y="2067173"/>
            <a:ext cx="6266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+mj-lt"/>
              </a:rPr>
              <a:t>Web</a:t>
            </a:r>
            <a:endParaRPr lang="en-US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53000" y="6009445"/>
            <a:ext cx="4031486" cy="415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 prst="slope"/>
              <a:contourClr>
                <a:schemeClr val="bg2"/>
              </a:contourClr>
            </a:sp3d>
          </a:bodyPr>
          <a:lstStyle/>
          <a:p>
            <a:pPr algn="ctr"/>
            <a:r>
              <a:rPr lang="en-US" sz="2100" b="1" dirty="0" smtClean="0">
                <a:ln w="50800"/>
                <a:solidFill>
                  <a:srgbClr val="0000E2"/>
                </a:solidFill>
              </a:rPr>
              <a:t>Master Control Panel Dashboard</a:t>
            </a:r>
            <a:endParaRPr lang="en-US" sz="2100" b="1" dirty="0">
              <a:ln w="50800"/>
              <a:solidFill>
                <a:srgbClr val="0000E2"/>
              </a:solidFill>
            </a:endParaRPr>
          </a:p>
        </p:txBody>
      </p:sp>
      <p:sp>
        <p:nvSpPr>
          <p:cNvPr id="90" name="Left-Right Arrow 89"/>
          <p:cNvSpPr/>
          <p:nvPr/>
        </p:nvSpPr>
        <p:spPr>
          <a:xfrm rot="19438549">
            <a:off x="4029398" y="2615843"/>
            <a:ext cx="1541742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Left-Right Arrow 94"/>
          <p:cNvSpPr/>
          <p:nvPr/>
        </p:nvSpPr>
        <p:spPr>
          <a:xfrm>
            <a:off x="6491111" y="1776893"/>
            <a:ext cx="630913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Left-Right Arrow 95"/>
          <p:cNvSpPr/>
          <p:nvPr/>
        </p:nvSpPr>
        <p:spPr>
          <a:xfrm rot="5400000">
            <a:off x="7351831" y="2654017"/>
            <a:ext cx="1186970" cy="290281"/>
          </a:xfrm>
          <a:prstGeom prst="left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69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Hardware</a:t>
            </a:r>
            <a:endParaRPr lang="en-US" sz="6900" dirty="0">
              <a:solidFill>
                <a:srgbClr val="66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828800"/>
            <a:ext cx="7924800" cy="2479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err="1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Netduino</a:t>
            </a: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Plus </a:t>
            </a:r>
            <a:r>
              <a:rPr lang="en-US" sz="2900" dirty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Micro</a:t>
            </a:r>
            <a:endParaRPr lang="en-US" sz="2900" b="1" dirty="0" smtClean="0">
              <a:solidFill>
                <a:srgbClr val="000000"/>
              </a:solidFill>
              <a:latin typeface="Batang" pitchFamily="18" charset="-127"/>
              <a:ea typeface="Batang" pitchFamily="18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Ground </a:t>
            </a: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Bus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– Exposes more connections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LED’s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Indicators or simulates actuators</a:t>
            </a:r>
          </a:p>
          <a:p>
            <a:pPr marL="285750" indent="-285750">
              <a:lnSpc>
                <a:spcPct val="107000"/>
              </a:lnSpc>
              <a:buClr>
                <a:srgbClr val="0000E2"/>
              </a:buClr>
              <a:buSzPct val="114000"/>
              <a:buFont typeface="Wingdings" pitchFamily="2" charset="2"/>
              <a:buChar char="v"/>
            </a:pPr>
            <a:r>
              <a:rPr lang="en-US" sz="2900" b="1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Switches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 – Keyboard,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Window Door Motion </a:t>
            </a:r>
            <a:r>
              <a:rPr lang="en-US" sz="2900" dirty="0" smtClean="0">
                <a:solidFill>
                  <a:srgbClr val="000000"/>
                </a:solidFill>
                <a:latin typeface="Batang" pitchFamily="18" charset="-127"/>
                <a:ea typeface="Batang" pitchFamily="18" charset="-127"/>
                <a:cs typeface="Times New Roman" panose="02020603050405020304" pitchFamily="18" charset="0"/>
              </a:rPr>
              <a:t>sensors, Alarm mode</a:t>
            </a:r>
          </a:p>
        </p:txBody>
      </p:sp>
    </p:spTree>
    <p:extLst>
      <p:ext uri="{BB962C8B-B14F-4D97-AF65-F5344CB8AC3E}">
        <p14:creationId xmlns:p14="http://schemas.microsoft.com/office/powerpoint/2010/main" val="39945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064" y="431421"/>
            <a:ext cx="3807030" cy="508075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 anchor="ctr">
            <a:noAutofit/>
          </a:bodyPr>
          <a:lstStyle/>
          <a:p>
            <a:pPr algn="ctr"/>
            <a:r>
              <a:rPr lang="en-US" sz="4700" b="1" cap="none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Ground Bus</a:t>
            </a:r>
            <a:endParaRPr lang="en-US" sz="4700" b="1" cap="non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897235"/>
            <a:ext cx="609600" cy="4010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68829" y="2527903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LEDs or Switches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67400" y="3097764"/>
            <a:ext cx="673479" cy="86463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81600" y="3962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 to Netduino 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</a:rPr>
              <a:t>LED’s</a:t>
            </a:r>
            <a:endParaRPr lang="en-US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2057400" cy="2745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81300" y="3736350"/>
            <a:ext cx="1866900" cy="3784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3925575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 (or 3.3 volt pin to test)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24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81" y="1120905"/>
            <a:ext cx="1959762" cy="26154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 anchor="ctr">
            <a:noAutofit/>
          </a:bodyPr>
          <a:lstStyle/>
          <a:p>
            <a:pPr algn="ctr"/>
            <a:r>
              <a:rPr lang="en-US" sz="5500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Switches</a:t>
            </a:r>
            <a:endParaRPr lang="en-US" sz="55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71800" y="2971800"/>
            <a:ext cx="1828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53000" y="2819400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Ground Bus</a:t>
            </a:r>
            <a:endParaRPr lang="en-US" sz="25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628900" y="3429000"/>
            <a:ext cx="1943100" cy="1063459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8200" y="4307793"/>
            <a:ext cx="312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Connect to Netduino Digital Pin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886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5303719" cy="4800600"/>
          </a:xfr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486400" y="4800600"/>
            <a:ext cx="609600" cy="144780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62484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GND</a:t>
            </a:r>
            <a:endParaRPr lang="en-US" sz="23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38800" y="4772025"/>
            <a:ext cx="533400" cy="1552575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00600" y="4772026"/>
            <a:ext cx="342900" cy="124777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5675" y="6057900"/>
            <a:ext cx="2438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Netduino 3.3 V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3543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8077200" cy="51054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/>
              <a:t>Pick a device to build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Doorbell (easiest)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Alarm (a little harder)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External </a:t>
            </a:r>
            <a:r>
              <a:rPr lang="en-US" sz="2500" dirty="0" smtClean="0"/>
              <a:t>Door (hardest)</a:t>
            </a:r>
            <a:endParaRPr lang="en-US" sz="2500" dirty="0"/>
          </a:p>
          <a:p>
            <a:pPr lvl="2">
              <a:buFont typeface="Courier New" pitchFamily="49" charset="0"/>
              <a:buChar char="o"/>
            </a:pPr>
            <a:r>
              <a:rPr lang="en-US" sz="2500" dirty="0"/>
              <a:t>Alarm </a:t>
            </a:r>
            <a:r>
              <a:rPr lang="en-US" sz="2500" dirty="0" smtClean="0"/>
              <a:t>Panel (hardest)</a:t>
            </a:r>
            <a:endParaRPr lang="en-US" sz="2500" dirty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Fill out the signup sheet</a:t>
            </a:r>
          </a:p>
          <a:p>
            <a:pPr lvl="2">
              <a:buFont typeface="Courier New" pitchFamily="49" charset="0"/>
              <a:buChar char="o"/>
            </a:pPr>
            <a:r>
              <a:rPr lang="en-US" sz="2500" dirty="0" smtClean="0"/>
              <a:t>Unique Client ID (use your initials)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Get your </a:t>
            </a:r>
            <a:r>
              <a:rPr lang="en-US" sz="2700" dirty="0" smtClean="0"/>
              <a:t>bag of parts</a:t>
            </a:r>
            <a:endParaRPr lang="en-US" sz="2700" dirty="0" smtClean="0"/>
          </a:p>
          <a:p>
            <a:pPr>
              <a:buFont typeface="Wingdings" pitchFamily="2" charset="2"/>
              <a:buChar char="Ø"/>
            </a:pPr>
            <a:r>
              <a:rPr lang="en-US" sz="2700" dirty="0" smtClean="0"/>
              <a:t>Follow the Lab</a:t>
            </a:r>
            <a:endParaRPr lang="en-US" sz="2700" dirty="0" smtClean="0"/>
          </a:p>
          <a:p>
            <a:pPr marL="457200" lvl="1" indent="0">
              <a:buNone/>
            </a:pPr>
            <a:r>
              <a:rPr lang="en-US" sz="2400" dirty="0" smtClean="0"/>
              <a:t>* Reference: </a:t>
            </a:r>
            <a:r>
              <a:rPr lang="en-US" sz="2400" dirty="0" smtClean="0">
                <a:solidFill>
                  <a:srgbClr val="FFFF00"/>
                </a:solidFill>
              </a:rPr>
              <a:t>HTTP://www.CloudHomeSecurity.com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685800"/>
          </a:xfrm>
        </p:spPr>
        <p:txBody>
          <a:bodyPr>
            <a:noAutofit/>
          </a:bodyPr>
          <a:lstStyle/>
          <a:p>
            <a:pPr algn="ctr"/>
            <a:r>
              <a:rPr lang="en-US" sz="43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Let’s GET STARTED</a:t>
            </a:r>
            <a:endParaRPr lang="en-US" sz="43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5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1208</TotalTime>
  <Words>213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Batang</vt:lpstr>
      <vt:lpstr>Algerian</vt:lpstr>
      <vt:lpstr>Arial</vt:lpstr>
      <vt:lpstr>Arial Black</vt:lpstr>
      <vt:lpstr>Berlin Sans FB Demi</vt:lpstr>
      <vt:lpstr>Candara</vt:lpstr>
      <vt:lpstr>Courier New</vt:lpstr>
      <vt:lpstr>Harrington</vt:lpstr>
      <vt:lpstr>Imprint MT Shadow</vt:lpstr>
      <vt:lpstr>Lucida Bright</vt:lpstr>
      <vt:lpstr>Times New Roman</vt:lpstr>
      <vt:lpstr>Wingdings</vt:lpstr>
      <vt:lpstr>Tradeshow</vt:lpstr>
      <vt:lpstr>PowerPoint Presentation</vt:lpstr>
      <vt:lpstr>Sponsors</vt:lpstr>
      <vt:lpstr>The Big Picture</vt:lpstr>
      <vt:lpstr>Hardware</vt:lpstr>
      <vt:lpstr>Ground Bus</vt:lpstr>
      <vt:lpstr>LED’s</vt:lpstr>
      <vt:lpstr>Switches</vt:lpstr>
      <vt:lpstr>PowerPoint Presentation</vt:lpstr>
      <vt:lpstr>Let’s GET STARTED</vt:lpstr>
      <vt:lpstr>The CODE</vt:lpstr>
      <vt:lpstr>The LAB Instructions</vt:lpstr>
      <vt:lpstr>Device 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Mike Linnen</cp:lastModifiedBy>
  <cp:revision>135</cp:revision>
  <dcterms:created xsi:type="dcterms:W3CDTF">2012-11-18T23:51:25Z</dcterms:created>
  <dcterms:modified xsi:type="dcterms:W3CDTF">2013-05-02T03:28:07Z</dcterms:modified>
</cp:coreProperties>
</file>