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73" r:id="rId7"/>
    <p:sldId id="262" r:id="rId8"/>
    <p:sldId id="275" r:id="rId9"/>
    <p:sldId id="263" r:id="rId10"/>
    <p:sldId id="264" r:id="rId11"/>
    <p:sldId id="265" r:id="rId12"/>
    <p:sldId id="266" r:id="rId13"/>
    <p:sldId id="267" r:id="rId14"/>
    <p:sldId id="277" r:id="rId15"/>
    <p:sldId id="278" r:id="rId16"/>
    <p:sldId id="279" r:id="rId17"/>
    <p:sldId id="280" r:id="rId18"/>
    <p:sldId id="281" r:id="rId19"/>
    <p:sldId id="283" r:id="rId20"/>
    <p:sldId id="282" r:id="rId21"/>
    <p:sldId id="284" r:id="rId22"/>
    <p:sldId id="285" r:id="rId23"/>
    <p:sldId id="286" r:id="rId24"/>
    <p:sldId id="268" r:id="rId25"/>
    <p:sldId id="272" r:id="rId26"/>
    <p:sldId id="270" r:id="rId27"/>
    <p:sldId id="271" r:id="rId28"/>
    <p:sldId id="287" r:id="rId29"/>
    <p:sldId id="261" r:id="rId30"/>
    <p:sldId id="274" r:id="rId31"/>
    <p:sldId id="27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E2"/>
    <a:srgbClr val="0066FF"/>
    <a:srgbClr val="00FF00"/>
    <a:srgbClr val="900275"/>
    <a:srgbClr val="660066"/>
    <a:srgbClr val="FFF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308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AD04-0E20-4919-AC81-0484DA486390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jp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4.jpg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oudhomesecurit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gif"/><Relationship Id="rId18" Type="http://schemas.openxmlformats.org/officeDocument/2006/relationships/image" Target="../media/image17.jpeg"/><Relationship Id="rId26" Type="http://schemas.openxmlformats.org/officeDocument/2006/relationships/image" Target="../media/image25.jpeg"/><Relationship Id="rId3" Type="http://schemas.openxmlformats.org/officeDocument/2006/relationships/image" Target="../media/image2.jpeg"/><Relationship Id="rId21" Type="http://schemas.openxmlformats.org/officeDocument/2006/relationships/image" Target="../media/image20.gif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gif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28" Type="http://schemas.openxmlformats.org/officeDocument/2006/relationships/image" Target="../media/image27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Relationship Id="rId27" Type="http://schemas.openxmlformats.org/officeDocument/2006/relationships/image" Target="../media/image2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72000"/>
            <a:ext cx="6172200" cy="1828800"/>
          </a:xfrm>
        </p:spPr>
        <p:txBody>
          <a:bodyPr>
            <a:noAutofit/>
          </a:bodyPr>
          <a:lstStyle/>
          <a:p>
            <a:r>
              <a:rPr lang="en-US" sz="3500" b="1" dirty="0" smtClean="0"/>
              <a:t>By: Michael Linnen</a:t>
            </a:r>
          </a:p>
          <a:p>
            <a:r>
              <a:rPr lang="en-US" sz="3500" b="1" dirty="0" smtClean="0"/>
              <a:t>Twitter: @mlinnen</a:t>
            </a:r>
          </a:p>
          <a:p>
            <a:r>
              <a:rPr lang="en-US" sz="3500" b="1" dirty="0" smtClean="0"/>
              <a:t>Blog: www.protosystem.net</a:t>
            </a:r>
            <a:endParaRPr lang="en-US" sz="3500" b="1" dirty="0"/>
          </a:p>
        </p:txBody>
      </p:sp>
      <p:sp>
        <p:nvSpPr>
          <p:cNvPr id="5" name="Rectangle 4"/>
          <p:cNvSpPr/>
          <p:nvPr/>
        </p:nvSpPr>
        <p:spPr>
          <a:xfrm>
            <a:off x="685800" y="304800"/>
            <a:ext cx="7772400" cy="409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5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Hands on Hacknight Connecting Netduino's to an Azure cloud service</a:t>
            </a:r>
            <a:endParaRPr lang="en-US" sz="65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21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- doorbell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5492" y="2311692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 Door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Doorbell</a:t>
            </a:r>
            <a:endParaRPr lang="en-US" dirty="0"/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995822" y="3308866"/>
            <a:ext cx="1585578" cy="4849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0583076">
            <a:off x="1941061" y="3235598"/>
            <a:ext cx="1645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Doorbell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876799" y="3551320"/>
            <a:ext cx="57579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19600" y="3794129"/>
            <a:ext cx="1645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Doorbell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 Control Panel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9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- doorbell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5492" y="2311692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 Door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Doorbell</a:t>
            </a:r>
            <a:endParaRPr lang="en-US" dirty="0"/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95822" y="1885438"/>
            <a:ext cx="1585578" cy="10540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52115">
            <a:off x="1830228" y="2110035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Doorbell pushed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 Control Panel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73049">
            <a:off x="238922" y="1022068"/>
            <a:ext cx="733497" cy="103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3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- doorbell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5492" y="2311692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 Door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Doorbell</a:t>
            </a:r>
            <a:endParaRPr lang="en-US" dirty="0"/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905000" y="3266630"/>
            <a:ext cx="1652922" cy="4671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666019">
            <a:off x="1734233" y="3144788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tx2"/>
                </a:solidFill>
              </a:rPr>
              <a:t>Publish Doorbell pushed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876801" y="2957776"/>
            <a:ext cx="609599" cy="14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 Control Panel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207067" y="2590800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tx2"/>
                </a:solidFill>
              </a:rPr>
              <a:t>Publish Doorbell pushed</a:t>
            </a:r>
            <a:endParaRPr lang="en-US" sz="14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3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- doorbell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5492" y="2311692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 Door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Doorbell</a:t>
            </a:r>
            <a:endParaRPr lang="en-US" dirty="0"/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17560" y="2660904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Update UI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788921" y="2971800"/>
            <a:ext cx="609599" cy="14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 Control Panel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95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5492" y="2311692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 Door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Doorbell</a:t>
            </a:r>
            <a:endParaRPr lang="en-US" dirty="0"/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 Control Panel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34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</a:t>
            </a:r>
            <a:r>
              <a:rPr lang="en-US" dirty="0" smtClean="0"/>
              <a:t>unlock </a:t>
            </a:r>
            <a:r>
              <a:rPr lang="en-US" dirty="0" smtClean="0"/>
              <a:t>door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5492" y="2311692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 Door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Doorbell</a:t>
            </a:r>
            <a:endParaRPr lang="en-US" dirty="0"/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 Control Panel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111569" y="1965965"/>
            <a:ext cx="1469831" cy="7010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169220">
            <a:off x="4765676" y="3678692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</a:t>
            </a:r>
            <a:r>
              <a:rPr lang="en-US" sz="1400" b="1" i="1" dirty="0" smtClean="0">
                <a:solidFill>
                  <a:schemeClr val="tx2"/>
                </a:solidFill>
              </a:rPr>
              <a:t>code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 flipV="1">
            <a:off x="4841749" y="3578894"/>
            <a:ext cx="875806" cy="61210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45743">
            <a:off x="2184955" y="2036775"/>
            <a:ext cx="1475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</a:t>
            </a:r>
            <a:r>
              <a:rPr lang="en-US" sz="1400" b="1" i="1" dirty="0" err="1" smtClean="0">
                <a:solidFill>
                  <a:schemeClr val="tx2"/>
                </a:solidFill>
              </a:rPr>
              <a:t>setlock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cxnSp>
        <p:nvCxnSpPr>
          <p:cNvPr id="37" name="Straight Arrow Connector 36"/>
          <p:cNvCxnSpPr>
            <a:stCxn id="17" idx="1"/>
            <a:endCxn id="15" idx="3"/>
          </p:cNvCxnSpPr>
          <p:nvPr/>
        </p:nvCxnSpPr>
        <p:spPr>
          <a:xfrm flipH="1">
            <a:off x="4876800" y="3124200"/>
            <a:ext cx="6096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44907" y="2803528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</a:t>
            </a:r>
            <a:r>
              <a:rPr lang="en-US" sz="1400" b="1" i="1" dirty="0" smtClean="0">
                <a:solidFill>
                  <a:schemeClr val="tx2"/>
                </a:solidFill>
              </a:rPr>
              <a:t>lock</a:t>
            </a:r>
            <a:endParaRPr lang="en-US" sz="14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51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</a:t>
            </a:r>
            <a:r>
              <a:rPr lang="en-US" dirty="0" smtClean="0"/>
              <a:t>unlock </a:t>
            </a:r>
            <a:r>
              <a:rPr lang="en-US" dirty="0" smtClean="0"/>
              <a:t>door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5492" y="2311692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 Door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Doorbell</a:t>
            </a:r>
            <a:endParaRPr lang="en-US" dirty="0"/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 Control Panel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111569" y="1965965"/>
            <a:ext cx="1469831" cy="7010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45743">
            <a:off x="2261337" y="1966258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code 01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7675">
            <a:off x="311094" y="592755"/>
            <a:ext cx="724245" cy="10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42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</a:t>
            </a:r>
            <a:r>
              <a:rPr lang="en-US" dirty="0" smtClean="0"/>
              <a:t>unlock </a:t>
            </a:r>
            <a:r>
              <a:rPr lang="en-US" dirty="0" smtClean="0"/>
              <a:t>door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5492" y="2311692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 Door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Doorbell</a:t>
            </a:r>
            <a:endParaRPr lang="en-US" dirty="0"/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 Control Panel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3002631">
            <a:off x="4619487" y="3539570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code 01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4876340" y="3443256"/>
            <a:ext cx="610060" cy="7858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951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</a:t>
            </a:r>
            <a:r>
              <a:rPr lang="en-US" dirty="0" smtClean="0"/>
              <a:t>unlock </a:t>
            </a:r>
            <a:r>
              <a:rPr lang="en-US" dirty="0" smtClean="0"/>
              <a:t>door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5492" y="2311692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 Door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Doorbell</a:t>
            </a:r>
            <a:endParaRPr lang="en-US" dirty="0"/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 Control Panel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3002631">
            <a:off x="4619487" y="3539570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code 01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4876340" y="3443256"/>
            <a:ext cx="610060" cy="7858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674" y="4917313"/>
            <a:ext cx="1136924" cy="76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32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</a:t>
            </a:r>
            <a:r>
              <a:rPr lang="en-US" dirty="0" smtClean="0"/>
              <a:t>unlock </a:t>
            </a:r>
            <a:r>
              <a:rPr lang="en-US" dirty="0" smtClean="0"/>
              <a:t>door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5492" y="2311692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 Door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Doorbell</a:t>
            </a:r>
            <a:endParaRPr lang="en-US" dirty="0"/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 Control Panel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451863">
            <a:off x="3771526" y="4221778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</a:t>
            </a:r>
            <a:r>
              <a:rPr lang="en-US" sz="1400" b="1" i="1" dirty="0" err="1" smtClean="0">
                <a:solidFill>
                  <a:schemeClr val="tx2"/>
                </a:solidFill>
              </a:rPr>
              <a:t>setlock</a:t>
            </a:r>
            <a:r>
              <a:rPr lang="en-US" sz="1400" b="1" i="1" dirty="0" smtClean="0">
                <a:solidFill>
                  <a:schemeClr val="tx2"/>
                </a:solidFill>
              </a:rPr>
              <a:t> unlock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0" idx="1"/>
          </p:cNvCxnSpPr>
          <p:nvPr/>
        </p:nvCxnSpPr>
        <p:spPr>
          <a:xfrm flipH="1" flipV="1">
            <a:off x="4343400" y="3793775"/>
            <a:ext cx="1009772" cy="8544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14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1545336"/>
            <a:ext cx="9144000" cy="512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/>
              <a:t>This is not a real security system!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381000"/>
          </a:xfrm>
        </p:spPr>
        <p:txBody>
          <a:bodyPr/>
          <a:lstStyle/>
          <a:p>
            <a:pPr algn="ctr"/>
            <a:r>
              <a:rPr lang="en-US" dirty="0" smtClean="0"/>
              <a:t>Disclaimer!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0" y="2232560"/>
            <a:ext cx="9144000" cy="51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This is for education purposes only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0" y="2895600"/>
            <a:ext cx="9144000" cy="51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Do not use this as your Home Security System</a:t>
            </a:r>
          </a:p>
        </p:txBody>
      </p:sp>
    </p:spTree>
    <p:extLst>
      <p:ext uri="{BB962C8B-B14F-4D97-AF65-F5344CB8AC3E}">
        <p14:creationId xmlns:p14="http://schemas.microsoft.com/office/powerpoint/2010/main" val="245641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</a:t>
            </a:r>
            <a:r>
              <a:rPr lang="en-US" dirty="0" smtClean="0"/>
              <a:t>unlock </a:t>
            </a:r>
            <a:r>
              <a:rPr lang="en-US" dirty="0" smtClean="0"/>
              <a:t>door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5492" y="2311692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 Door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Doorbell</a:t>
            </a:r>
            <a:endParaRPr lang="en-US" dirty="0"/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 Control Panel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092659">
            <a:off x="1953719" y="2087518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</a:t>
            </a:r>
            <a:r>
              <a:rPr lang="en-US" sz="1400" b="1" i="1" dirty="0" err="1" smtClean="0">
                <a:solidFill>
                  <a:schemeClr val="tx2"/>
                </a:solidFill>
              </a:rPr>
              <a:t>setlock</a:t>
            </a:r>
            <a:r>
              <a:rPr lang="en-US" sz="1400" b="1" i="1" dirty="0" smtClean="0">
                <a:solidFill>
                  <a:schemeClr val="tx2"/>
                </a:solidFill>
              </a:rPr>
              <a:t> unlock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 flipV="1">
            <a:off x="1973285" y="1833496"/>
            <a:ext cx="1630163" cy="10689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129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</a:t>
            </a:r>
            <a:r>
              <a:rPr lang="en-US" dirty="0" smtClean="0"/>
              <a:t>unlock </a:t>
            </a:r>
            <a:r>
              <a:rPr lang="en-US" dirty="0" smtClean="0"/>
              <a:t>door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5492" y="2311692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 Door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Doorbell</a:t>
            </a:r>
            <a:endParaRPr lang="en-US" dirty="0"/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 Control Panel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231176">
            <a:off x="1940074" y="205812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lock unlocked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1995822" y="1815080"/>
            <a:ext cx="1538155" cy="111426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484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</a:t>
            </a:r>
            <a:r>
              <a:rPr lang="en-US" dirty="0" smtClean="0"/>
              <a:t>unlock </a:t>
            </a:r>
            <a:r>
              <a:rPr lang="en-US" dirty="0" smtClean="0"/>
              <a:t>door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5492" y="2311692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 Door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Doorbell</a:t>
            </a:r>
            <a:endParaRPr lang="en-US" dirty="0"/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 Control Panel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251250" y="34561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</a:t>
            </a:r>
            <a:r>
              <a:rPr lang="en-US" sz="1400" b="1" i="1" dirty="0" smtClean="0">
                <a:solidFill>
                  <a:schemeClr val="tx2"/>
                </a:solidFill>
              </a:rPr>
              <a:t> lock unlocked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4883920" y="3471290"/>
            <a:ext cx="6024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88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</a:t>
            </a:r>
            <a:r>
              <a:rPr lang="en-US" dirty="0" smtClean="0"/>
              <a:t>unlock </a:t>
            </a:r>
            <a:r>
              <a:rPr lang="en-US" dirty="0" smtClean="0"/>
              <a:t>door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5492" y="2311692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 Door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Doorbell</a:t>
            </a:r>
            <a:endParaRPr lang="en-US" dirty="0"/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 Control Panel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624682" y="3402627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Update UI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6792481" y="3352800"/>
            <a:ext cx="6024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6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457200"/>
          </a:xfrm>
        </p:spPr>
        <p:txBody>
          <a:bodyPr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914400"/>
            <a:ext cx="7086600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Ground Bus – Exposes more connections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LED’s – Indicators or simulates actuators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Switches – Keyboard, Window/Door/Motion sensors, Alarm mode</a:t>
            </a:r>
          </a:p>
        </p:txBody>
      </p:sp>
    </p:spTree>
    <p:extLst>
      <p:ext uri="{BB962C8B-B14F-4D97-AF65-F5344CB8AC3E}">
        <p14:creationId xmlns:p14="http://schemas.microsoft.com/office/powerpoint/2010/main" val="3994548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18064" y="431421"/>
            <a:ext cx="3807030" cy="508075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457200"/>
          </a:xfrm>
        </p:spPr>
        <p:txBody>
          <a:bodyPr anchor="ctr"/>
          <a:lstStyle/>
          <a:p>
            <a:pPr algn="ctr"/>
            <a:r>
              <a:rPr lang="en-US" dirty="0" smtClean="0"/>
              <a:t>Ground Bus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05200" y="2897235"/>
            <a:ext cx="609600" cy="401059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68829" y="2527903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 to </a:t>
            </a:r>
            <a:r>
              <a:rPr lang="en-US" dirty="0" smtClean="0"/>
              <a:t>LEDs or Switches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867400" y="3097764"/>
            <a:ext cx="673479" cy="86463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81600" y="3962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 to </a:t>
            </a:r>
            <a:r>
              <a:rPr lang="en-US" dirty="0" err="1" smtClean="0"/>
              <a:t>Netduino</a:t>
            </a:r>
            <a:r>
              <a:rPr lang="en-US" dirty="0" smtClean="0"/>
              <a:t> </a:t>
            </a:r>
            <a:r>
              <a:rPr lang="en-US" dirty="0" smtClean="0"/>
              <a:t>GND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42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457200"/>
          </a:xfrm>
        </p:spPr>
        <p:txBody>
          <a:bodyPr anchor="ctr"/>
          <a:lstStyle/>
          <a:p>
            <a:pPr algn="ctr"/>
            <a:r>
              <a:rPr lang="en-US" dirty="0" smtClean="0"/>
              <a:t>LED’s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43000"/>
            <a:ext cx="2057400" cy="27457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971800" y="2971800"/>
            <a:ext cx="18288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53000" y="2819400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 to Ground Bus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781300" y="3736350"/>
            <a:ext cx="1866900" cy="37845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8200" y="3925575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 to </a:t>
            </a:r>
            <a:r>
              <a:rPr lang="en-US" dirty="0" err="1" smtClean="0"/>
              <a:t>Netduino</a:t>
            </a:r>
            <a:r>
              <a:rPr lang="en-US" dirty="0" smtClean="0"/>
              <a:t> Digital Pin (or 3.3 volt pin to test)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8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81" y="1120905"/>
            <a:ext cx="1959762" cy="261544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457200"/>
          </a:xfrm>
        </p:spPr>
        <p:txBody>
          <a:bodyPr anchor="ctr"/>
          <a:lstStyle/>
          <a:p>
            <a:pPr algn="ctr"/>
            <a:r>
              <a:rPr lang="en-US" dirty="0" smtClean="0"/>
              <a:t>Switches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71800" y="2971800"/>
            <a:ext cx="18288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53000" y="2819400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 to Ground Bus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628900" y="3429000"/>
            <a:ext cx="1943100" cy="1063459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8200" y="4307793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 to </a:t>
            </a:r>
            <a:r>
              <a:rPr lang="en-US" dirty="0" err="1" smtClean="0"/>
              <a:t>Netduino</a:t>
            </a:r>
            <a:r>
              <a:rPr lang="en-US" dirty="0" smtClean="0"/>
              <a:t> Digital Pin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90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66800"/>
            <a:ext cx="5303719" cy="4800600"/>
          </a:xfr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5486400" y="4800600"/>
            <a:ext cx="609600" cy="14478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7400" y="6248400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Netduino</a:t>
            </a:r>
            <a:r>
              <a:rPr lang="en-US" dirty="0" smtClean="0"/>
              <a:t> GND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638800" y="4772025"/>
            <a:ext cx="533400" cy="1552575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00600" y="4772026"/>
            <a:ext cx="342900" cy="1247774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95675" y="6057900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Netduino</a:t>
            </a:r>
            <a:r>
              <a:rPr lang="en-US" dirty="0" smtClean="0"/>
              <a:t> 3.3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1545336"/>
            <a:ext cx="8077200" cy="3886200"/>
          </a:xfrm>
        </p:spPr>
        <p:txBody>
          <a:bodyPr>
            <a:noAutofit/>
          </a:bodyPr>
          <a:lstStyle/>
          <a:p>
            <a:r>
              <a:rPr lang="en-US" sz="2400" dirty="0"/>
              <a:t>Pick a device to build</a:t>
            </a:r>
          </a:p>
          <a:p>
            <a:pPr lvl="1"/>
            <a:r>
              <a:rPr lang="en-US" sz="2400" dirty="0" smtClean="0"/>
              <a:t>Doorbell (easiest)</a:t>
            </a:r>
            <a:endParaRPr lang="en-US" sz="2400" dirty="0"/>
          </a:p>
          <a:p>
            <a:pPr lvl="1"/>
            <a:r>
              <a:rPr lang="en-US" sz="2400" dirty="0" smtClean="0"/>
              <a:t>Alarm (a little harder)</a:t>
            </a:r>
            <a:endParaRPr lang="en-US" sz="2400" dirty="0"/>
          </a:p>
          <a:p>
            <a:pPr lvl="1"/>
            <a:r>
              <a:rPr lang="en-US" sz="2400" dirty="0"/>
              <a:t>External </a:t>
            </a:r>
            <a:r>
              <a:rPr lang="en-US" sz="2400" dirty="0" smtClean="0"/>
              <a:t>Door (hardest)</a:t>
            </a:r>
            <a:endParaRPr lang="en-US" sz="2400" dirty="0"/>
          </a:p>
          <a:p>
            <a:pPr lvl="1"/>
            <a:r>
              <a:rPr lang="en-US" sz="2400" dirty="0"/>
              <a:t>Alarm </a:t>
            </a:r>
            <a:r>
              <a:rPr lang="en-US" sz="2400" dirty="0" smtClean="0"/>
              <a:t>Panel (hardest)</a:t>
            </a:r>
            <a:endParaRPr lang="en-US" sz="2400" dirty="0"/>
          </a:p>
          <a:p>
            <a:r>
              <a:rPr lang="en-US" sz="2400" dirty="0" smtClean="0"/>
              <a:t>Fill out the signup sheet</a:t>
            </a:r>
          </a:p>
          <a:p>
            <a:pPr lvl="1"/>
            <a:r>
              <a:rPr lang="en-US" sz="2400" dirty="0" smtClean="0"/>
              <a:t>Unique Client ID (use your initials)</a:t>
            </a:r>
          </a:p>
          <a:p>
            <a:r>
              <a:rPr lang="en-US" sz="2400" dirty="0" smtClean="0"/>
              <a:t>Get your parts</a:t>
            </a:r>
          </a:p>
          <a:p>
            <a:r>
              <a:rPr lang="en-US" sz="2400" dirty="0" smtClean="0"/>
              <a:t>Code the solution</a:t>
            </a:r>
          </a:p>
          <a:p>
            <a:pPr lvl="1"/>
            <a:r>
              <a:rPr lang="en-US" sz="2400" dirty="0" smtClean="0"/>
              <a:t>Reference </a:t>
            </a:r>
            <a:r>
              <a:rPr lang="en-US" sz="2400" dirty="0" smtClean="0">
                <a:hlinkClick r:id="rId2"/>
              </a:rPr>
              <a:t>HTTP://www.CloudHomeSecurity.com</a:t>
            </a:r>
            <a:endParaRPr lang="en-US" sz="2400" dirty="0" smtClean="0"/>
          </a:p>
          <a:p>
            <a:pPr lvl="1"/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457200"/>
          </a:xfrm>
        </p:spPr>
        <p:txBody>
          <a:bodyPr/>
          <a:lstStyle/>
          <a:p>
            <a:pPr algn="ctr"/>
            <a:r>
              <a:rPr lang="en-US" dirty="0" smtClean="0"/>
              <a:t>Lets GET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5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225" y="76200"/>
            <a:ext cx="5026152" cy="914400"/>
          </a:xfrm>
        </p:spPr>
        <p:txBody>
          <a:bodyPr>
            <a:normAutofit/>
          </a:bodyPr>
          <a:lstStyle/>
          <a:p>
            <a:pPr algn="ctr"/>
            <a:r>
              <a:rPr lang="en-US" sz="4300" u="sng" dirty="0" smtClean="0">
                <a:latin typeface="+mn-lt"/>
              </a:rPr>
              <a:t>The</a:t>
            </a:r>
            <a:r>
              <a:rPr lang="en-US" sz="4300" u="sng" dirty="0" smtClean="0"/>
              <a:t> Big </a:t>
            </a:r>
            <a:r>
              <a:rPr lang="en-US" sz="4300" u="sng" dirty="0" smtClean="0">
                <a:latin typeface="+mn-lt"/>
              </a:rPr>
              <a:t>Picture</a:t>
            </a:r>
            <a:endParaRPr lang="en-US" sz="4300" u="sng" dirty="0">
              <a:latin typeface="+mn-lt"/>
            </a:endParaRPr>
          </a:p>
        </p:txBody>
      </p:sp>
      <p:pic>
        <p:nvPicPr>
          <p:cNvPr id="4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020913" y="4760430"/>
            <a:ext cx="517100" cy="42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49" name="Table 20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56891"/>
              </p:ext>
            </p:extLst>
          </p:nvPr>
        </p:nvGraphicFramePr>
        <p:xfrm>
          <a:off x="4611836" y="3430215"/>
          <a:ext cx="4444127" cy="25958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668"/>
                <a:gridCol w="443230"/>
                <a:gridCol w="482282"/>
                <a:gridCol w="457200"/>
                <a:gridCol w="762000"/>
                <a:gridCol w="641747"/>
                <a:gridCol w="609600"/>
                <a:gridCol w="533400"/>
              </a:tblGrid>
              <a:tr h="322459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Front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Side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Back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Master Bedroom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Bedroom 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Bedroom 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r>
                        <a:rPr lang="en-US" sz="800" baseline="30000" dirty="0" smtClean="0"/>
                        <a:t>st</a:t>
                      </a:r>
                      <a:r>
                        <a:rPr lang="en-US" sz="800" baseline="0" dirty="0" smtClean="0"/>
                        <a:t> Floor</a:t>
                      </a:r>
                      <a:endParaRPr lang="en-US" sz="800" dirty="0"/>
                    </a:p>
                  </a:txBody>
                  <a:tcPr/>
                </a:tc>
              </a:tr>
              <a:tr h="29465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Doors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89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Locked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513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Windows</a:t>
                      </a:r>
                      <a:r>
                        <a:rPr lang="en-US" sz="600" baseline="0" dirty="0" smtClean="0"/>
                        <a:t> 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17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Motion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81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Doorbell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Alarm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83" name="Group 2082"/>
          <p:cNvGrpSpPr/>
          <p:nvPr/>
        </p:nvGrpSpPr>
        <p:grpSpPr>
          <a:xfrm>
            <a:off x="5084949" y="3879943"/>
            <a:ext cx="3899537" cy="2094142"/>
            <a:chOff x="6025188" y="843589"/>
            <a:chExt cx="3899537" cy="2094142"/>
          </a:xfrm>
        </p:grpSpPr>
        <p:sp>
          <p:nvSpPr>
            <p:cNvPr id="2070" name="TextBox 2069"/>
            <p:cNvSpPr txBox="1"/>
            <p:nvPr/>
          </p:nvSpPr>
          <p:spPr>
            <a:xfrm>
              <a:off x="6025188" y="2429480"/>
              <a:ext cx="6030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US" sz="11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72" name="Rectangle 2071"/>
            <p:cNvSpPr/>
            <p:nvPr/>
          </p:nvSpPr>
          <p:spPr>
            <a:xfrm>
              <a:off x="6541380" y="2424044"/>
              <a:ext cx="52129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50000"/>
                    </a:schemeClr>
                  </a:solidFill>
                </a:rPr>
                <a:t>Away</a:t>
              </a:r>
              <a:endParaRPr lang="en-US" sz="1100" dirty="0"/>
            </a:p>
          </p:txBody>
        </p:sp>
        <p:grpSp>
          <p:nvGrpSpPr>
            <p:cNvPr id="2081" name="Group 2080"/>
            <p:cNvGrpSpPr/>
            <p:nvPr/>
          </p:nvGrpSpPr>
          <p:grpSpPr>
            <a:xfrm>
              <a:off x="7822114" y="1548715"/>
              <a:ext cx="2102611" cy="574470"/>
              <a:chOff x="7822114" y="1548715"/>
              <a:chExt cx="2102611" cy="574470"/>
            </a:xfrm>
          </p:grpSpPr>
          <p:pic>
            <p:nvPicPr>
              <p:cNvPr id="92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7822114" y="1558477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8515528" y="1551820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rgbClr val="900275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9159567" y="1558478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88" name="Picture 40" descr="Super Bright Green 5mm LED (25 pack)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748" t="24068" r="42031" b="37329"/>
              <a:stretch/>
            </p:blipFill>
            <p:spPr bwMode="auto">
              <a:xfrm>
                <a:off x="9761663" y="1548715"/>
                <a:ext cx="162558" cy="184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40" descr="Super Bright Green 5mm LED (25 pack)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748" t="24068" r="42031" b="37329"/>
              <a:stretch/>
            </p:blipFill>
            <p:spPr bwMode="auto">
              <a:xfrm>
                <a:off x="9762167" y="1938598"/>
                <a:ext cx="162558" cy="184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8" name="Group 57"/>
            <p:cNvGrpSpPr/>
            <p:nvPr/>
          </p:nvGrpSpPr>
          <p:grpSpPr>
            <a:xfrm>
              <a:off x="7235253" y="860879"/>
              <a:ext cx="155321" cy="1631761"/>
              <a:chOff x="7235253" y="860879"/>
              <a:chExt cx="155321" cy="1631761"/>
            </a:xfrm>
          </p:grpSpPr>
          <p:pic>
            <p:nvPicPr>
              <p:cNvPr id="8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35253" y="860879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35253" y="1296201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48442" y="2315050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6178743" y="860879"/>
              <a:ext cx="159694" cy="2069148"/>
              <a:chOff x="6178743" y="860879"/>
              <a:chExt cx="159694" cy="2069148"/>
            </a:xfrm>
          </p:grpSpPr>
          <p:pic>
            <p:nvPicPr>
              <p:cNvPr id="2080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62383" y="877239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62384" y="1280804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73115" y="2297136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74109" y="2765700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6729263" y="843589"/>
              <a:ext cx="145038" cy="2094142"/>
              <a:chOff x="6729263" y="843589"/>
              <a:chExt cx="145038" cy="2094142"/>
            </a:xfrm>
          </p:grpSpPr>
          <p:pic>
            <p:nvPicPr>
              <p:cNvPr id="76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843589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1251089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2283144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2757048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" name="Rectangle 4"/>
          <p:cNvSpPr/>
          <p:nvPr/>
        </p:nvSpPr>
        <p:spPr>
          <a:xfrm>
            <a:off x="273399" y="2450563"/>
            <a:ext cx="3996431" cy="426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290415" y="774163"/>
            <a:ext cx="3962400" cy="1600200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7430" y="4241263"/>
            <a:ext cx="39624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scene3d>
            <a:camera prst="perspectiveRelaxed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133941" y="5785741"/>
            <a:ext cx="502618" cy="474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454499" y="2450563"/>
            <a:ext cx="76200" cy="1843965"/>
          </a:xfrm>
          <a:prstGeom prst="rect">
            <a:avLst/>
          </a:prstGeom>
          <a:ln w="19050"/>
          <a:scene3d>
            <a:camera prst="isometricOffAxis2Left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31916" y="2450563"/>
            <a:ext cx="76200" cy="1843966"/>
          </a:xfrm>
          <a:prstGeom prst="rect">
            <a:avLst/>
          </a:prstGeom>
          <a:ln w="19050"/>
          <a:scene3d>
            <a:camera prst="isometricOffAxis1Right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58612" y="2526763"/>
            <a:ext cx="1027960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Bedroom 1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57680" y="2526763"/>
            <a:ext cx="1027960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Bedroom 2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3628" y="2526763"/>
            <a:ext cx="914400" cy="49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Master Bedroom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67" name="Picture 19" descr="http://www.chumpysclipart.com/images/illustrations/xsmall2/1344_picture_of_a_bedroom_set_including_bed_nightstand_and_lamp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30" y="3491422"/>
            <a:ext cx="833226" cy="77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http://www.picturesof.net/_images_300/A_Metal_Twin_Bed_With_A_Lamp_And_Nightstand_Royalty_Free_Clipart_Picture_091005-216113-328042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" t="8702" r="2441" b="3229"/>
          <a:stretch/>
        </p:blipFill>
        <p:spPr bwMode="auto">
          <a:xfrm>
            <a:off x="3334555" y="3464501"/>
            <a:ext cx="909652" cy="79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http://t0.gstatic.com/images?q=tbn:ANd9GcRXgRakbnpvYGmq0hAevBF9Eae1C11S_1OONX2bsQ1BIhBwuv_Hqm_fd3drC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5" b="9766"/>
          <a:stretch/>
        </p:blipFill>
        <p:spPr bwMode="auto">
          <a:xfrm>
            <a:off x="1560421" y="3319281"/>
            <a:ext cx="1471495" cy="92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609676" y="2942786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2067725" y="2999136"/>
            <a:ext cx="456885" cy="37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3408744" y="2889521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3877246" y="4469863"/>
            <a:ext cx="375569" cy="515575"/>
            <a:chOff x="4518247" y="4457700"/>
            <a:chExt cx="375569" cy="515575"/>
          </a:xfrm>
        </p:grpSpPr>
        <p:pic>
          <p:nvPicPr>
            <p:cNvPr id="2073" name="Picture 25" descr="http://content3.mypowerit.net/_img/clipart/School/class_bell.gi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8247" y="4457700"/>
              <a:ext cx="365009" cy="515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4633115" y="4465465"/>
              <a:ext cx="260701" cy="213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2038875" y="1138084"/>
            <a:ext cx="461360" cy="833817"/>
            <a:chOff x="2679876" y="1125921"/>
            <a:chExt cx="461360" cy="833817"/>
          </a:xfrm>
        </p:grpSpPr>
        <p:pic>
          <p:nvPicPr>
            <p:cNvPr id="55" name="Picture 25" descr="http://content3.mypowerit.net/_img/clipart/School/class_bell.gi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9876" y="1253663"/>
              <a:ext cx="461360" cy="706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2772409" y="1125921"/>
              <a:ext cx="329518" cy="291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9" name="Picture 27" descr="http://img.diytrade.com/cdimg/1185154/13144471/0/1276474319/waterproof_siren_horn_alarm_buzzer_120db_tones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5" t="7788" r="15003" b="22766"/>
          <a:stretch/>
        </p:blipFill>
        <p:spPr bwMode="auto">
          <a:xfrm>
            <a:off x="1298315" y="1671293"/>
            <a:ext cx="575313" cy="60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7" descr="http://img.diytrade.com/cdimg/1185154/13144471/0/1276474319/waterproof_siren_horn_alarm_buzzer_120db_tones.jp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5" t="7788" r="15003" b="22766"/>
          <a:stretch/>
        </p:blipFill>
        <p:spPr bwMode="auto">
          <a:xfrm>
            <a:off x="3383884" y="4468329"/>
            <a:ext cx="493362" cy="5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27279" y="1876628"/>
            <a:ext cx="233142" cy="190546"/>
          </a:xfrm>
          <a:prstGeom prst="rect">
            <a:avLst/>
          </a:prstGeom>
          <a:noFill/>
          <a:ln>
            <a:solidFill>
              <a:schemeClr val="bg1"/>
            </a:solidFill>
          </a:ln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3383884" y="4624117"/>
            <a:ext cx="214539" cy="175342"/>
          </a:xfrm>
          <a:prstGeom prst="rect">
            <a:avLst/>
          </a:prstGeom>
          <a:noFill/>
          <a:ln>
            <a:solidFill>
              <a:schemeClr val="bg1"/>
            </a:solidFill>
          </a:ln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87" name="Group 2086"/>
          <p:cNvGrpSpPr/>
          <p:nvPr/>
        </p:nvGrpSpPr>
        <p:grpSpPr>
          <a:xfrm>
            <a:off x="95285" y="4653127"/>
            <a:ext cx="4747905" cy="2034554"/>
            <a:chOff x="441426" y="4675273"/>
            <a:chExt cx="4747905" cy="2034554"/>
          </a:xfrm>
        </p:grpSpPr>
        <p:pic>
          <p:nvPicPr>
            <p:cNvPr id="2050" name="Picture 2" descr="http://www.qacps.k12.md.us/ces/clipart/Carson%20Dellosa%20Clipart/Carson%20Dellosa%20Letters%20and%20Numbers/Images/Color%20Images/Clip%20Art/DOOR.jp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934" y="5643027"/>
              <a:ext cx="675641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://en.clipart-fr.com/data/clipart/objects/clipart_objects_044.gif"/>
            <p:cNvPicPr>
              <a:picLocks noChangeAspect="1" noChangeArrowheads="1"/>
            </p:cNvPicPr>
            <p:nvPr/>
          </p:nvPicPr>
          <p:blipFill>
            <a:blip r:embed="rId21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93" y="5564727"/>
              <a:ext cx="45414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H="1" flipV="1">
              <a:off x="1217811" y="5637929"/>
              <a:ext cx="288527" cy="4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05340" y="6074747"/>
              <a:ext cx="533400" cy="4924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chemeClr val="bg1">
                      <a:lumMod val="50000"/>
                    </a:schemeClr>
                  </a:solidFill>
                </a:rPr>
                <a:t>Back door</a:t>
              </a:r>
              <a:endParaRPr lang="en-US" sz="13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054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803652" y="5643027"/>
              <a:ext cx="376022" cy="307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2354840" y="5700293"/>
              <a:ext cx="525832" cy="429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Straight Arrow Connector 17"/>
            <p:cNvCxnSpPr/>
            <p:nvPr/>
          </p:nvCxnSpPr>
          <p:spPr>
            <a:xfrm flipH="1">
              <a:off x="2894639" y="5538066"/>
              <a:ext cx="390654" cy="2099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173821" y="5268311"/>
              <a:ext cx="636333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Front door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55931" y="6144977"/>
              <a:ext cx="533400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Side door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6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4168727" y="5758115"/>
              <a:ext cx="324778" cy="265440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://www.skylinkhome.com/images/products/security/sc001Ab.JPG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3" t="3438" r="4960" b="11481"/>
            <a:stretch/>
          </p:blipFill>
          <p:spPr bwMode="auto">
            <a:xfrm>
              <a:off x="441426" y="4675273"/>
              <a:ext cx="1473514" cy="73358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5" name="Picture 17" descr="http://www.graphicsfactory.com/clip-art/image_files/tn_image/9/661349-tn_window400.gif"/>
            <p:cNvPicPr>
              <a:picLocks noChangeAspect="1" noChangeArrowheads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398363" y="4837361"/>
              <a:ext cx="557212" cy="571500"/>
            </a:xfrm>
            <a:prstGeom prst="rect">
              <a:avLst/>
            </a:prstGeom>
            <a:solidFill>
              <a:schemeClr val="accent1"/>
            </a:solidFill>
          </p:spPr>
        </p:pic>
        <p:cxnSp>
          <p:nvCxnSpPr>
            <p:cNvPr id="35" name="Straight Arrow Connector 34"/>
            <p:cNvCxnSpPr/>
            <p:nvPr/>
          </p:nvCxnSpPr>
          <p:spPr>
            <a:xfrm flipV="1">
              <a:off x="1930376" y="5113601"/>
              <a:ext cx="424464" cy="1037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28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803652" y="4845909"/>
              <a:ext cx="454492" cy="371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4" descr="http://en.clipart-fr.com/data/clipart/objects/clipart_objects_044.gif"/>
          <p:cNvPicPr>
            <a:picLocks noChangeAspect="1" noChangeArrowheads="1"/>
          </p:cNvPicPr>
          <p:nvPr/>
        </p:nvPicPr>
        <p:blipFill>
          <a:blip r:embed="rId2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44" y="5575115"/>
            <a:ext cx="454140" cy="1066800"/>
          </a:xfrm>
          <a:prstGeom prst="rect">
            <a:avLst/>
          </a:prstGeom>
          <a:noFill/>
          <a:scene3d>
            <a:camera prst="isometricLeft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3822586" y="5792840"/>
            <a:ext cx="315541" cy="25788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93" name="Group 2092"/>
          <p:cNvGrpSpPr/>
          <p:nvPr/>
        </p:nvGrpSpPr>
        <p:grpSpPr>
          <a:xfrm>
            <a:off x="4794670" y="109193"/>
            <a:ext cx="4251491" cy="3124200"/>
            <a:chOff x="5250229" y="77163"/>
            <a:chExt cx="3801862" cy="3124200"/>
          </a:xfrm>
        </p:grpSpPr>
        <p:sp>
          <p:nvSpPr>
            <p:cNvPr id="19" name="Cloud Callout 18"/>
            <p:cNvSpPr/>
            <p:nvPr/>
          </p:nvSpPr>
          <p:spPr>
            <a:xfrm>
              <a:off x="5250229" y="77163"/>
              <a:ext cx="3801862" cy="3124200"/>
            </a:xfrm>
            <a:prstGeom prst="cloudCallout">
              <a:avLst>
                <a:gd name="adj1" fmla="val -43346"/>
                <a:gd name="adj2" fmla="val 12808"/>
              </a:avLst>
            </a:prstGeom>
            <a:ln>
              <a:solidFill>
                <a:schemeClr val="bg1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508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8" name="TextBox 2047"/>
            <p:cNvSpPr txBox="1"/>
            <p:nvPr/>
          </p:nvSpPr>
          <p:spPr>
            <a:xfrm>
              <a:off x="5789024" y="457200"/>
              <a:ext cx="3194958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dirty="0" smtClean="0">
                  <a:solidFill>
                    <a:schemeClr val="bg1">
                      <a:lumMod val="50000"/>
                    </a:schemeClr>
                  </a:solidFill>
                  <a:latin typeface="Harrington" pitchFamily="82" charset="0"/>
                </a:rPr>
                <a:t>Talk to me!</a:t>
              </a:r>
              <a:endParaRPr lang="en-US" sz="2900" b="1" dirty="0">
                <a:solidFill>
                  <a:schemeClr val="bg1">
                    <a:lumMod val="50000"/>
                  </a:schemeClr>
                </a:solidFill>
                <a:latin typeface="Harrington" pitchFamily="82" charset="0"/>
              </a:endParaRPr>
            </a:p>
          </p:txBody>
        </p:sp>
      </p:grpSp>
      <p:sp>
        <p:nvSpPr>
          <p:cNvPr id="2097" name="Round Diagonal Corner Rectangle 2096"/>
          <p:cNvSpPr/>
          <p:nvPr/>
        </p:nvSpPr>
        <p:spPr>
          <a:xfrm>
            <a:off x="5342049" y="995809"/>
            <a:ext cx="1211151" cy="1470276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5" name="Picture 42" descr="http://static.freepik.com/free-photo/cartoon-brain-outline-clip-art_411969.jpg"/>
          <p:cNvPicPr>
            <a:picLocks noChangeAspect="1" noChangeArrowheads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077406"/>
            <a:ext cx="1604588" cy="131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8" name="TextBox 2097"/>
          <p:cNvSpPr txBox="1"/>
          <p:nvPr/>
        </p:nvSpPr>
        <p:spPr>
          <a:xfrm>
            <a:off x="5257800" y="1182975"/>
            <a:ext cx="135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Message Broker</a:t>
            </a:r>
            <a:endParaRPr lang="en-US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8759" y="2573454"/>
            <a:ext cx="9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Azure</a:t>
            </a:r>
            <a:endParaRPr lang="en-US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2067174"/>
            <a:ext cx="780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j-lt"/>
              </a:rPr>
              <a:t>Worker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96" name="Rectangle 2095"/>
          <p:cNvSpPr/>
          <p:nvPr/>
        </p:nvSpPr>
        <p:spPr>
          <a:xfrm>
            <a:off x="6934200" y="1051057"/>
            <a:ext cx="16716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 prst="slope"/>
              <a:contourClr>
                <a:schemeClr val="bg2"/>
              </a:contourClr>
            </a:sp3d>
          </a:bodyPr>
          <a:lstStyle/>
          <a:p>
            <a:pPr algn="ctr"/>
            <a:r>
              <a:rPr lang="en-US" b="1" dirty="0" smtClean="0">
                <a:ln w="50800"/>
                <a:solidFill>
                  <a:srgbClr val="0000E2"/>
                </a:solidFill>
              </a:rPr>
              <a:t>Master Control Panel</a:t>
            </a:r>
            <a:endParaRPr lang="en-US" b="1" dirty="0">
              <a:ln w="50800"/>
              <a:solidFill>
                <a:srgbClr val="0000E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32245" y="2067173"/>
            <a:ext cx="538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j-lt"/>
              </a:rPr>
              <a:t>Web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196264" y="6009445"/>
            <a:ext cx="344830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 prst="slope"/>
              <a:contourClr>
                <a:schemeClr val="bg2"/>
              </a:contourClr>
            </a:sp3d>
          </a:bodyPr>
          <a:lstStyle/>
          <a:p>
            <a:pPr algn="ctr"/>
            <a:r>
              <a:rPr lang="en-US" b="1" dirty="0" smtClean="0">
                <a:ln w="50800"/>
                <a:solidFill>
                  <a:srgbClr val="0000E2"/>
                </a:solidFill>
              </a:rPr>
              <a:t>Master Control Panel Dashboard</a:t>
            </a:r>
            <a:endParaRPr lang="en-US" b="1" dirty="0">
              <a:ln w="50800"/>
              <a:solidFill>
                <a:srgbClr val="0000E2"/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9438549">
            <a:off x="4029398" y="2615843"/>
            <a:ext cx="1541742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Left-Right Arrow 94"/>
          <p:cNvSpPr/>
          <p:nvPr/>
        </p:nvSpPr>
        <p:spPr>
          <a:xfrm>
            <a:off x="6491111" y="1776893"/>
            <a:ext cx="630913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-Right Arrow 95"/>
          <p:cNvSpPr/>
          <p:nvPr/>
        </p:nvSpPr>
        <p:spPr>
          <a:xfrm rot="5400000">
            <a:off x="7351831" y="2654017"/>
            <a:ext cx="1186970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4572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Securing Messages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914400"/>
            <a:ext cx="7086600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VPN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Restricted IP’s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 and a gateway broker</a:t>
            </a:r>
          </a:p>
        </p:txBody>
      </p:sp>
    </p:spTree>
    <p:extLst>
      <p:ext uri="{BB962C8B-B14F-4D97-AF65-F5344CB8AC3E}">
        <p14:creationId xmlns:p14="http://schemas.microsoft.com/office/powerpoint/2010/main" val="904537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457200"/>
          </a:xfrm>
        </p:spPr>
        <p:txBody>
          <a:bodyPr/>
          <a:lstStyle/>
          <a:p>
            <a:pPr algn="ctr"/>
            <a:r>
              <a:rPr lang="en-US" dirty="0" smtClean="0"/>
              <a:t>Messaging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9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17071"/>
            <a:ext cx="3341333" cy="1295400"/>
          </a:xfrm>
        </p:spPr>
        <p:txBody>
          <a:bodyPr>
            <a:noAutofit/>
          </a:bodyPr>
          <a:lstStyle/>
          <a:p>
            <a:pPr algn="ctr"/>
            <a:r>
              <a:rPr lang="en-US" sz="3900" dirty="0" smtClean="0"/>
              <a:t>NETDUINO PLUS</a:t>
            </a:r>
            <a:endParaRPr lang="en-US" sz="3900" dirty="0"/>
          </a:p>
        </p:txBody>
      </p:sp>
      <p:pic>
        <p:nvPicPr>
          <p:cNvPr id="1027" name="Picture 3" descr="http://netduino.com/images/tpix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517650"/>
            <a:ext cx="95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1512471"/>
            <a:ext cx="4320466" cy="50783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dirty="0" smtClean="0"/>
          </a:p>
          <a:p>
            <a:pPr algn="ctr"/>
            <a:r>
              <a:rPr lang="en-US" b="1" dirty="0" smtClean="0"/>
              <a:t>Digital i/o Features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All 20 digital and analog pins: GPIO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Digital pins 0-1: UART 1 RX, TX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Digital pins 2-3: UART 2 RX, TX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Digital pins 5-6: PWM, PWM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Digital pins 7-8: UART 2 RTS, CTS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Digital pins 9-10: PWM, PWM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Digital pins 11-13: SPI MOSI, MISO, SPCK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Analog pins 4-5: I2C SDA, SCL</a:t>
            </a:r>
            <a:endParaRPr lang="en-US" dirty="0"/>
          </a:p>
        </p:txBody>
      </p:sp>
      <p:pic>
        <p:nvPicPr>
          <p:cNvPr id="1026" name="Picture 2" descr="netduino Plus (.NET-programmable microcontroller with Ethernet) - Click Image to Clos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7" t="3377" r="7129" b="3925"/>
          <a:stretch/>
        </p:blipFill>
        <p:spPr bwMode="auto">
          <a:xfrm>
            <a:off x="4267200" y="304800"/>
            <a:ext cx="3276600" cy="27568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76800" y="3187083"/>
            <a:ext cx="4038600" cy="31393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/>
              <a:t>Processor and Memory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Atmel 32-bit microcontroller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Speed: 48MHz, ARM7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Code Storage: 64 KB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 without networking: 128 KB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RAM: 42 KB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 without networking: 60 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62000" y="1447800"/>
            <a:ext cx="38100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sz="1900" b="1" dirty="0" smtClean="0"/>
              <a:t>Unlimited resources</a:t>
            </a:r>
          </a:p>
          <a:p>
            <a:pPr lvl="1"/>
            <a:r>
              <a:rPr lang="en-US" sz="1600" dirty="0" smtClean="0"/>
              <a:t>Service Bus (Messaging)</a:t>
            </a:r>
          </a:p>
          <a:p>
            <a:pPr lvl="1"/>
            <a:r>
              <a:rPr lang="en-US" sz="1600" dirty="0" smtClean="0"/>
              <a:t>Storage</a:t>
            </a:r>
          </a:p>
          <a:p>
            <a:pPr lvl="1"/>
            <a:r>
              <a:rPr lang="en-US" sz="1600" dirty="0" smtClean="0"/>
              <a:t>Computation</a:t>
            </a:r>
          </a:p>
          <a:p>
            <a:pPr lvl="1"/>
            <a:r>
              <a:rPr lang="en-US" sz="1600" dirty="0" smtClean="0"/>
              <a:t>Identity</a:t>
            </a:r>
          </a:p>
          <a:p>
            <a:pPr lvl="1"/>
            <a:r>
              <a:rPr lang="en-US" sz="1600" dirty="0" smtClean="0"/>
              <a:t>Networking (VPN)</a:t>
            </a:r>
          </a:p>
          <a:p>
            <a:pPr lvl="1"/>
            <a:r>
              <a:rPr lang="en-US" sz="1600" dirty="0" smtClean="0"/>
              <a:t>Web sites (10 free)</a:t>
            </a:r>
          </a:p>
          <a:p>
            <a:pPr lvl="1"/>
            <a:r>
              <a:rPr lang="en-US" sz="1600" dirty="0" smtClean="0"/>
              <a:t>Virtual Machines (Linux or Windows)</a:t>
            </a:r>
          </a:p>
          <a:p>
            <a:pPr lvl="1"/>
            <a:r>
              <a:rPr lang="en-US" sz="1600" dirty="0" smtClean="0"/>
              <a:t>Mobile Services</a:t>
            </a:r>
          </a:p>
          <a:p>
            <a:pPr lvl="1"/>
            <a:r>
              <a:rPr lang="en-US" sz="1600" dirty="0" smtClean="0"/>
              <a:t>Media Services</a:t>
            </a:r>
          </a:p>
          <a:p>
            <a:pPr lvl="1"/>
            <a:r>
              <a:rPr lang="en-US" sz="1600" dirty="0" smtClean="0"/>
              <a:t>Database Services</a:t>
            </a:r>
          </a:p>
          <a:p>
            <a:pPr lvl="1"/>
            <a:r>
              <a:rPr lang="en-US" sz="1600" dirty="0" smtClean="0"/>
              <a:t>Reporting Services</a:t>
            </a:r>
          </a:p>
          <a:p>
            <a:pPr lvl="1"/>
            <a:r>
              <a:rPr lang="en-US" sz="1600" dirty="0" smtClean="0"/>
              <a:t>Cache</a:t>
            </a:r>
          </a:p>
          <a:p>
            <a:pPr lvl="1"/>
            <a:r>
              <a:rPr lang="en-US" sz="1600" dirty="0" smtClean="0"/>
              <a:t>CDN</a:t>
            </a:r>
          </a:p>
          <a:p>
            <a:pPr lvl="1"/>
            <a:r>
              <a:rPr lang="en-US" sz="1600" dirty="0" smtClean="0"/>
              <a:t>Store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457200"/>
          </a:xfrm>
        </p:spPr>
        <p:txBody>
          <a:bodyPr anchor="ctr"/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5562600"/>
            <a:ext cx="4972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4785645" y="1371600"/>
            <a:ext cx="38100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Internet Of Things Enabler</a:t>
            </a:r>
          </a:p>
          <a:p>
            <a:pPr lvl="1"/>
            <a:r>
              <a:rPr lang="en-US" sz="1400" dirty="0" smtClean="0"/>
              <a:t>Projecting 50 billion devices in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7929" y="1676400"/>
            <a:ext cx="9144000" cy="327660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 smtClean="0"/>
              <a:t>DEMO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512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17211"/>
            <a:ext cx="8534400" cy="576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4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676400" y="1676400"/>
            <a:ext cx="57912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sz="1900" b="1" dirty="0" smtClean="0"/>
              <a:t>Features</a:t>
            </a:r>
          </a:p>
          <a:p>
            <a:pPr lvl="1"/>
            <a:r>
              <a:rPr lang="en-US" sz="1900" b="1" dirty="0" smtClean="0"/>
              <a:t>Lightweight</a:t>
            </a:r>
          </a:p>
          <a:p>
            <a:pPr lvl="1"/>
            <a:r>
              <a:rPr lang="en-US" sz="1900" b="1" dirty="0" smtClean="0"/>
              <a:t>Publish/Subscribe</a:t>
            </a:r>
          </a:p>
          <a:p>
            <a:pPr lvl="1"/>
            <a:r>
              <a:rPr lang="en-US" sz="1900" b="1" dirty="0" smtClean="0"/>
              <a:t>Open published protocol</a:t>
            </a:r>
          </a:p>
          <a:p>
            <a:r>
              <a:rPr lang="en-US" sz="1900" b="1" dirty="0" smtClean="0"/>
              <a:t>How long</a:t>
            </a:r>
          </a:p>
          <a:p>
            <a:pPr lvl="1"/>
            <a:r>
              <a:rPr lang="en-US" sz="1900" b="1" dirty="0" smtClean="0"/>
              <a:t>Invented in 1999 </a:t>
            </a:r>
          </a:p>
          <a:p>
            <a:pPr lvl="1"/>
            <a:r>
              <a:rPr lang="en-US" sz="1900" b="1" dirty="0" err="1" smtClean="0"/>
              <a:t>Dr</a:t>
            </a:r>
            <a:r>
              <a:rPr lang="en-US" sz="1900" b="1" dirty="0" smtClean="0"/>
              <a:t> Andy </a:t>
            </a:r>
            <a:r>
              <a:rPr lang="en-US" sz="1900" b="1" dirty="0" err="1" smtClean="0"/>
              <a:t>Standford</a:t>
            </a:r>
            <a:r>
              <a:rPr lang="en-US" sz="1900" b="1" dirty="0" smtClean="0"/>
              <a:t>-Clark</a:t>
            </a:r>
          </a:p>
          <a:p>
            <a:pPr lvl="1"/>
            <a:r>
              <a:rPr lang="en-US" sz="1900" b="1" dirty="0" smtClean="0"/>
              <a:t>Arlen Nipper</a:t>
            </a:r>
          </a:p>
          <a:p>
            <a:r>
              <a:rPr lang="en-US" sz="1900" b="1" dirty="0" smtClean="0"/>
              <a:t>Used By</a:t>
            </a:r>
          </a:p>
          <a:p>
            <a:pPr lvl="1"/>
            <a:r>
              <a:rPr lang="en-US" sz="1900" b="1" dirty="0" smtClean="0"/>
              <a:t>Facebook (messenger)</a:t>
            </a:r>
          </a:p>
          <a:p>
            <a:pPr lvl="1"/>
            <a:r>
              <a:rPr lang="en-US" sz="1900" b="1" dirty="0" err="1" smtClean="0"/>
              <a:t>Github</a:t>
            </a:r>
            <a:endParaRPr lang="en-US" sz="1900" b="1" dirty="0" smtClean="0"/>
          </a:p>
          <a:p>
            <a:pPr lvl="1"/>
            <a:r>
              <a:rPr lang="en-US" sz="1900" b="1" dirty="0" smtClean="0"/>
              <a:t>COSM (</a:t>
            </a:r>
            <a:r>
              <a:rPr lang="en-US" sz="2000" b="1" dirty="0" smtClean="0"/>
              <a:t>formerly </a:t>
            </a:r>
            <a:r>
              <a:rPr lang="en-US" sz="2000" b="1" dirty="0" err="1" smtClean="0"/>
              <a:t>Pachube</a:t>
            </a:r>
            <a:r>
              <a:rPr lang="en-US" sz="2000" b="1" dirty="0" smtClean="0"/>
              <a:t>)</a:t>
            </a:r>
          </a:p>
          <a:p>
            <a:pPr lvl="1"/>
            <a:r>
              <a:rPr lang="en-US" sz="2000" b="1" dirty="0" err="1" smtClean="0"/>
              <a:t>RabbitMQ</a:t>
            </a:r>
            <a:r>
              <a:rPr lang="en-US" sz="2000" b="1" dirty="0" smtClean="0"/>
              <a:t> (MQTT Adapter)</a:t>
            </a:r>
          </a:p>
          <a:p>
            <a:pPr lvl="1"/>
            <a:r>
              <a:rPr lang="en-US" sz="2000" b="1" dirty="0" err="1" smtClean="0"/>
              <a:t>Websphere</a:t>
            </a:r>
            <a:r>
              <a:rPr lang="en-US" sz="2000" b="1" dirty="0" smtClean="0"/>
              <a:t> MQ</a:t>
            </a:r>
          </a:p>
          <a:p>
            <a:pPr lvl="1"/>
            <a:endParaRPr lang="en-US" sz="1900" b="1" dirty="0" smtClean="0"/>
          </a:p>
          <a:p>
            <a:pPr lvl="1"/>
            <a:endParaRPr lang="en-US" sz="1900" b="1" dirty="0"/>
          </a:p>
          <a:p>
            <a:pPr marL="0" indent="0">
              <a:buNone/>
            </a:pPr>
            <a:endParaRPr lang="en-US" sz="1900" b="1" dirty="0" smtClean="0"/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endParaRPr lang="en-US" sz="1900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457200"/>
          </a:xfrm>
        </p:spPr>
        <p:txBody>
          <a:bodyPr anchor="ctr"/>
          <a:lstStyle/>
          <a:p>
            <a:pPr algn="ctr"/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66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“MQTT </a:t>
            </a:r>
            <a:r>
              <a:rPr lang="en-US" i="1" dirty="0"/>
              <a:t>is a machine-to-machine (M2M)/"Internet of Things" connectivity </a:t>
            </a:r>
            <a:r>
              <a:rPr lang="en-US" i="1" dirty="0" smtClean="0"/>
              <a:t>protocol”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- Doorbell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5492" y="2311692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 Door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Doorbell</a:t>
            </a:r>
            <a:endParaRPr lang="en-US" dirty="0"/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 Control Panel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22904"/>
      </p:ext>
    </p:extLst>
  </p:cSld>
  <p:clrMapOvr>
    <a:masterClrMapping/>
  </p:clrMapOvr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936</TotalTime>
  <Words>755</Words>
  <Application>Microsoft Office PowerPoint</Application>
  <PresentationFormat>On-screen Show (4:3)</PresentationFormat>
  <Paragraphs>350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Black</vt:lpstr>
      <vt:lpstr>Calibri</vt:lpstr>
      <vt:lpstr>Candara</vt:lpstr>
      <vt:lpstr>Harrington</vt:lpstr>
      <vt:lpstr>Times New Roman</vt:lpstr>
      <vt:lpstr>Wingdings</vt:lpstr>
      <vt:lpstr>Tradeshow</vt:lpstr>
      <vt:lpstr>PowerPoint Presentation</vt:lpstr>
      <vt:lpstr>Disclaimer!</vt:lpstr>
      <vt:lpstr>The Big Picture</vt:lpstr>
      <vt:lpstr>NETDUINO PLUS</vt:lpstr>
      <vt:lpstr>AZURE</vt:lpstr>
      <vt:lpstr>DEMO</vt:lpstr>
      <vt:lpstr>PowerPoint Presentation</vt:lpstr>
      <vt:lpstr>MQTT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Hardware</vt:lpstr>
      <vt:lpstr>Ground Bus</vt:lpstr>
      <vt:lpstr>LED’s</vt:lpstr>
      <vt:lpstr>Switches</vt:lpstr>
      <vt:lpstr>PowerPoint Presentation</vt:lpstr>
      <vt:lpstr>Lets GET STARTED</vt:lpstr>
      <vt:lpstr>Securing Messages</vt:lpstr>
      <vt:lpstr>Messaging patterns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denise</dc:creator>
  <cp:lastModifiedBy>Mike Linnen</cp:lastModifiedBy>
  <cp:revision>87</cp:revision>
  <dcterms:created xsi:type="dcterms:W3CDTF">2012-11-18T23:51:25Z</dcterms:created>
  <dcterms:modified xsi:type="dcterms:W3CDTF">2012-12-11T01:13:55Z</dcterms:modified>
</cp:coreProperties>
</file>