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9" r:id="rId4"/>
    <p:sldId id="258" r:id="rId5"/>
    <p:sldId id="257" r:id="rId6"/>
    <p:sldId id="260" r:id="rId7"/>
    <p:sldId id="273" r:id="rId8"/>
    <p:sldId id="262" r:id="rId9"/>
    <p:sldId id="275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68" r:id="rId26"/>
    <p:sldId id="272" r:id="rId27"/>
    <p:sldId id="270" r:id="rId28"/>
    <p:sldId id="271" r:id="rId29"/>
    <p:sldId id="287" r:id="rId30"/>
    <p:sldId id="261" r:id="rId31"/>
    <p:sldId id="274" r:id="rId32"/>
    <p:sldId id="289" r:id="rId33"/>
    <p:sldId id="290" r:id="rId34"/>
    <p:sldId id="276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00"/>
    <a:srgbClr val="8A0000"/>
    <a:srgbClr val="0000E2"/>
    <a:srgbClr val="0066FF"/>
    <a:srgbClr val="00FF00"/>
    <a:srgbClr val="900275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gif"/><Relationship Id="rId18" Type="http://schemas.openxmlformats.org/officeDocument/2006/relationships/image" Target="../media/image22.jpeg"/><Relationship Id="rId26" Type="http://schemas.openxmlformats.org/officeDocument/2006/relationships/image" Target="../media/image30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gif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28" Type="http://schemas.openxmlformats.org/officeDocument/2006/relationships/image" Target="../media/image32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Relationship Id="rId27" Type="http://schemas.openxmlformats.org/officeDocument/2006/relationships/image" Target="../media/image3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4528899"/>
          </a:xfrm>
          <a:prstGeom prst="roundRect">
            <a:avLst/>
          </a:prstGeom>
          <a:solidFill>
            <a:schemeClr val="tx1">
              <a:lumMod val="85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5800078" cy="20574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25306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2664" y="3231751"/>
            <a:ext cx="1641796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b="1" i="1" dirty="0" smtClean="0">
                <a:solidFill>
                  <a:schemeClr val="tx2"/>
                </a:solidFill>
              </a:rPr>
              <a:t>Subscribe Doorbell</a:t>
            </a:r>
            <a:endParaRPr lang="en-US" sz="145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1830228" y="211003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3049">
            <a:off x="238922" y="1022068"/>
            <a:ext cx="733497" cy="1037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1734233" y="314478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1" y="2957776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07067" y="2590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478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560" y="266090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2971800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Control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585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21270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39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69220">
            <a:off x="4765676" y="36786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code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841749" y="3578894"/>
            <a:ext cx="875806" cy="6121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45743">
            <a:off x="2184955" y="2036775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setlock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17" idx="1"/>
            <a:endCxn id="15" idx="3"/>
          </p:cNvCxnSpPr>
          <p:nvPr/>
        </p:nvCxnSpPr>
        <p:spPr>
          <a:xfrm flipH="1">
            <a:off x="4876800" y="3124200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907" y="280352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45743">
            <a:off x="2261337" y="19662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7675">
            <a:off x="311094" y="592755"/>
            <a:ext cx="724245" cy="1024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4" y="4917313"/>
            <a:ext cx="1136924" cy="76676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809">
            <a:off x="395797" y="2124531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36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95800"/>
            <a:ext cx="4595450" cy="1219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576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451863">
            <a:off x="3771526" y="422177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3400" y="3793775"/>
            <a:ext cx="1009772" cy="854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092659">
            <a:off x="1953719" y="208751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973285" y="1833496"/>
            <a:ext cx="1630163" cy="10689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231176">
            <a:off x="1940074" y="20581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995822" y="1815080"/>
            <a:ext cx="1538155" cy="11142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1250" y="34561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83920" y="347129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4682" y="3402627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792481" y="335280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69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Hardware</a:t>
            </a:r>
            <a:endParaRPr lang="en-US" sz="690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133600"/>
            <a:ext cx="7543800" cy="34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Ground Bus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– Exposes more connections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LED’s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Indicators or simulates actuators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Switches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Keyboard, Window/Door/Motion sensors, Alarm mode</a:t>
            </a:r>
          </a:p>
        </p:txBody>
      </p:sp>
    </p:spTree>
    <p:extLst>
      <p:ext uri="{BB962C8B-B14F-4D97-AF65-F5344CB8AC3E}">
        <p14:creationId xmlns:p14="http://schemas.microsoft.com/office/powerpoint/2010/main" val="39945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8064" y="431421"/>
            <a:ext cx="3807030" cy="50807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 anchor="ctr">
            <a:noAutofit/>
          </a:bodyPr>
          <a:lstStyle/>
          <a:p>
            <a:pPr algn="ctr"/>
            <a:r>
              <a:rPr lang="en-US" sz="47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Ground Bus</a:t>
            </a:r>
            <a:endParaRPr lang="en-US" sz="47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897235"/>
            <a:ext cx="609600" cy="4010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8829" y="252790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LEDs or Switches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3097764"/>
            <a:ext cx="673479" cy="8646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600" y="3962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Netduino 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LED’s</a:t>
            </a:r>
            <a:endParaRPr lang="en-US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2057400" cy="2745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 (or 3.3 volt pin to test)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24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81" y="1120905"/>
            <a:ext cx="1959762" cy="26154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 anchor="ctr">
            <a:noAutofit/>
          </a:bodyPr>
          <a:lstStyle/>
          <a:p>
            <a:pPr algn="ctr"/>
            <a:r>
              <a:rPr lang="en-US" sz="5500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Switches</a:t>
            </a:r>
            <a:endParaRPr lang="en-US" sz="5500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28900" y="3429000"/>
            <a:ext cx="1943100" cy="10634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4307793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886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5303719" cy="48006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486400" y="4800600"/>
            <a:ext cx="6096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2484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GND</a:t>
            </a:r>
            <a:endParaRPr lang="en-US" sz="23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38800" y="4772025"/>
            <a:ext cx="53340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00600" y="4772026"/>
            <a:ext cx="342900" cy="124777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675" y="60579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3.3 V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3543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87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95" y="-40602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-16276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133600"/>
            <a:ext cx="91440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This is NOT 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900" b="1" u="sng" dirty="0" smtClean="0">
                <a:solidFill>
                  <a:srgbClr val="C00000"/>
                </a:solidFill>
              </a:rPr>
              <a:t>Disclaimer!</a:t>
            </a:r>
            <a:endParaRPr lang="en-US" sz="3900" b="1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30480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*This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is for education purposes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ONLY*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4038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use this as your Home Security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System!</a:t>
            </a:r>
            <a:endParaRPr lang="en-US" sz="3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denise\AppData\Local\Microsoft\Windows\Temporary Internet Files\Content.IE5\NZSI1KEE\MC900434912[1]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34373" r="8629" b="38826"/>
          <a:stretch/>
        </p:blipFill>
        <p:spPr bwMode="auto">
          <a:xfrm>
            <a:off x="3568823" y="1216241"/>
            <a:ext cx="1988598" cy="61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8077200" cy="5105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700" dirty="0"/>
              <a:t>Pick a device to build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Doorbell (easiest)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Alarm (a little harder)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External </a:t>
            </a:r>
            <a:r>
              <a:rPr lang="en-US" sz="2500" dirty="0" smtClean="0"/>
              <a:t>Door (hardest)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Alarm </a:t>
            </a:r>
            <a:r>
              <a:rPr lang="en-US" sz="2500" dirty="0" smtClean="0"/>
              <a:t>Panel (hardest)</a:t>
            </a:r>
            <a:endParaRPr lang="en-US" sz="2500" dirty="0"/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Fill out the signup sheet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Unique Client ID (use your initials)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Get your parts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Code the solution</a:t>
            </a:r>
          </a:p>
          <a:p>
            <a:pPr marL="457200" lvl="1" indent="0">
              <a:buNone/>
            </a:pPr>
            <a:r>
              <a:rPr lang="en-US" sz="2400" dirty="0" smtClean="0"/>
              <a:t>* Reference: </a:t>
            </a:r>
            <a:r>
              <a:rPr lang="en-US" sz="2400" dirty="0" smtClean="0">
                <a:solidFill>
                  <a:srgbClr val="FFFF00"/>
                </a:solidFill>
              </a:rPr>
              <a:t>HTTP://www.CloudHomeSecurity.com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Let’s GET STARTED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Securing Messages</a:t>
            </a:r>
            <a:endParaRPr lang="en-US" sz="5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2171700" y="1936812"/>
            <a:ext cx="4800600" cy="2480112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</a:p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IP’s</a:t>
            </a:r>
          </a:p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 and a gateway broker</a:t>
            </a:r>
          </a:p>
        </p:txBody>
      </p:sp>
    </p:spTree>
    <p:extLst>
      <p:ext uri="{BB962C8B-B14F-4D97-AF65-F5344CB8AC3E}">
        <p14:creationId xmlns:p14="http://schemas.microsoft.com/office/powerpoint/2010/main" val="9045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Gateway Broker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6096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65686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HTTPs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37166" y="4977815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44287" y="505868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Mission Critical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68561" y="3578894"/>
            <a:ext cx="18034" cy="13687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6096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65686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HTTPs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  <a:endParaRPr lang="en-US" dirty="0" smtClean="0">
              <a:latin typeface="Britannic Bold" pitchFamily="34" charset="0"/>
            </a:endParaRP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  <a:endParaRPr lang="en-US" dirty="0" smtClean="0">
              <a:latin typeface="Britannic Bold" pitchFamily="34" charset="0"/>
            </a:endParaRP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673659">
            <a:off x="2429365" y="3668284"/>
            <a:ext cx="132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DO/0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57400" y="3376969"/>
            <a:ext cx="1943100" cy="4957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12661" y="24384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  <a:endParaRPr lang="en-US" dirty="0" smtClean="0">
              <a:latin typeface="Britannic Bold" pitchFamily="34" charset="0"/>
            </a:endParaRP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  <a:endParaRPr lang="en-US" dirty="0" smtClean="0">
              <a:latin typeface="Britannic Bold" pitchFamily="34" charset="0"/>
            </a:endParaRP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  <a:endParaRPr lang="en-US" dirty="0" smtClean="0">
              <a:latin typeface="Britannic Bold" pitchFamily="34" charset="0"/>
            </a:endParaRP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  <a:endParaRPr lang="en-US" dirty="0" smtClean="0">
              <a:latin typeface="Britannic Bold" pitchFamily="34" charset="0"/>
            </a:endParaRP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7300" y="3418011"/>
            <a:ext cx="1893016" cy="127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311023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  <a:endParaRPr lang="en-US" dirty="0" smtClean="0">
              <a:latin typeface="Britannic Bold" pitchFamily="34" charset="0"/>
            </a:endParaRP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673659">
            <a:off x="2342000" y="366828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7300" y="3418011"/>
            <a:ext cx="1893016" cy="127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57400" y="3376969"/>
            <a:ext cx="1943100" cy="4957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DI</a:t>
            </a:r>
            <a:r>
              <a:rPr lang="en-US" sz="1400" b="1" i="1" dirty="0" smtClean="0">
                <a:solidFill>
                  <a:schemeClr val="tx2"/>
                </a:solidFill>
              </a:rPr>
              <a:t>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311023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</a:t>
            </a:r>
            <a:r>
              <a:rPr lang="en-US" sz="1400" b="1" i="1" dirty="0" smtClean="0">
                <a:solidFill>
                  <a:schemeClr val="tx2"/>
                </a:solidFill>
              </a:rPr>
              <a:t>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071"/>
            <a:ext cx="5486399" cy="129540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 PLUS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152400" y="1040914"/>
            <a:ext cx="4320466" cy="4239458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Digital i/o Features</a:t>
            </a:r>
            <a:endParaRPr lang="en-US" u="sng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 20 digital and analog pins: GPIO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0-1: UART 1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2-3: UART 2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5-6: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7-8: UART 2 RTS, 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9-10: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11-13: SPI MOSI, MISO, SPCK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Analog pins 4-5: I2C SDA, SCL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Flowchart: Alternate Process 5"/>
          <p:cNvSpPr/>
          <p:nvPr/>
        </p:nvSpPr>
        <p:spPr>
          <a:xfrm rot="244229">
            <a:off x="4151341" y="3859257"/>
            <a:ext cx="4038600" cy="2737842"/>
          </a:xfrm>
          <a:prstGeom prst="flowChartAlternate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u="sng" dirty="0" smtClean="0">
                <a:latin typeface="Times New Roman" pitchFamily="18" charset="0"/>
                <a:cs typeface="Times New Roman" pitchFamily="18" charset="0"/>
              </a:rPr>
              <a:t>Processor and Memory</a:t>
            </a:r>
            <a:endParaRPr lang="en-US" sz="1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Atmel 32-bit microcontroller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Speed: 48MHz, ARM7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Code Storage: 64 KB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without networking: 128 KB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RAM: 42 KB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without networking: 60 KB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3810000" cy="4038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Arial Rounded MT Bold" pitchFamily="34" charset="0"/>
              </a:rPr>
              <a:t>Unlimited resources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Service Bus (Messaging)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Storage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Computation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Identity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Networking (VPN)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Web sites (10 free)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Virtual Machines (Linux or Windows)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Mobile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Media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Database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Reporting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Cache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CDN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endParaRPr lang="en-US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4972050" cy="838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800600" y="1905000"/>
            <a:ext cx="3962400" cy="121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bg1"/>
                </a:solidFill>
              </a:rPr>
              <a:t>Internet Of Things Enabler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1900" dirty="0" smtClean="0">
                <a:solidFill>
                  <a:schemeClr val="bg1"/>
                </a:solidFill>
              </a:rPr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1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DEMO</a:t>
            </a:r>
            <a:endParaRPr lang="en-US" sz="1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7211"/>
            <a:ext cx="8534400" cy="5764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4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76400"/>
            <a:ext cx="5791200" cy="4648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Features</a:t>
            </a:r>
          </a:p>
          <a:p>
            <a:pPr lvl="1"/>
            <a:r>
              <a:rPr lang="en-US" sz="1900" b="1" dirty="0" smtClean="0"/>
              <a:t>Lightweight</a:t>
            </a:r>
          </a:p>
          <a:p>
            <a:pPr lvl="1"/>
            <a:r>
              <a:rPr lang="en-US" sz="1900" b="1" dirty="0" smtClean="0"/>
              <a:t>Publish/Subscribe</a:t>
            </a:r>
          </a:p>
          <a:p>
            <a:pPr lvl="1"/>
            <a:r>
              <a:rPr lang="en-US" sz="1900" b="1" dirty="0" smtClean="0"/>
              <a:t>Open published protocol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How long?</a:t>
            </a:r>
          </a:p>
          <a:p>
            <a:pPr lvl="1"/>
            <a:r>
              <a:rPr lang="en-US" sz="1900" b="1" dirty="0" smtClean="0"/>
              <a:t>Invented in 1999 </a:t>
            </a:r>
          </a:p>
          <a:p>
            <a:pPr lvl="1"/>
            <a:r>
              <a:rPr lang="en-US" sz="1900" b="1" dirty="0" smtClean="0"/>
              <a:t>Dr Andy Standford-Clark</a:t>
            </a:r>
          </a:p>
          <a:p>
            <a:pPr lvl="1"/>
            <a:r>
              <a:rPr lang="en-US" sz="1900" b="1" dirty="0" smtClean="0"/>
              <a:t>Arlen Nipper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Used By</a:t>
            </a:r>
          </a:p>
          <a:p>
            <a:pPr lvl="1"/>
            <a:r>
              <a:rPr lang="en-US" sz="1900" b="1" dirty="0" smtClean="0"/>
              <a:t>Facebook (messenger)</a:t>
            </a:r>
          </a:p>
          <a:p>
            <a:pPr lvl="1"/>
            <a:r>
              <a:rPr lang="en-US" sz="1900" b="1" dirty="0" smtClean="0"/>
              <a:t>Github</a:t>
            </a:r>
          </a:p>
          <a:p>
            <a:pPr lvl="1"/>
            <a:r>
              <a:rPr lang="en-US" sz="1900" b="1" dirty="0" smtClean="0"/>
              <a:t>COSM (</a:t>
            </a:r>
            <a:r>
              <a:rPr lang="en-US" sz="2000" b="1" dirty="0" smtClean="0"/>
              <a:t>formerly Pachube)</a:t>
            </a:r>
          </a:p>
          <a:p>
            <a:pPr lvl="1"/>
            <a:r>
              <a:rPr lang="en-US" sz="2000" b="1" dirty="0" smtClean="0"/>
              <a:t>RabbitMQ (MQTT Adapter)</a:t>
            </a:r>
          </a:p>
          <a:p>
            <a:pPr lvl="1"/>
            <a:r>
              <a:rPr lang="en-US" sz="2000" b="1" dirty="0" smtClean="0"/>
              <a:t>Websphere MQ</a:t>
            </a:r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“MQTT </a:t>
            </a:r>
            <a:r>
              <a:rPr lang="en-US" sz="2000" i="1" dirty="0"/>
              <a:t>is a machine-to-machine (M2M)/"Internet of Things" connectivity </a:t>
            </a:r>
            <a:r>
              <a:rPr lang="en-US" sz="2000" i="1" dirty="0" smtClean="0"/>
              <a:t>protocol”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05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1064</TotalTime>
  <Words>905</Words>
  <Application>Microsoft Office PowerPoint</Application>
  <PresentationFormat>On-screen Show (4:3)</PresentationFormat>
  <Paragraphs>442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60" baseType="lpstr">
      <vt:lpstr>Batang</vt:lpstr>
      <vt:lpstr>Aharoni</vt:lpstr>
      <vt:lpstr>Algerian</vt:lpstr>
      <vt:lpstr>Aparajita</vt:lpstr>
      <vt:lpstr>Arial</vt:lpstr>
      <vt:lpstr>Arial Black</vt:lpstr>
      <vt:lpstr>Arial Rounded MT Bold</vt:lpstr>
      <vt:lpstr>Berlin Sans FB Demi</vt:lpstr>
      <vt:lpstr>Britannic Bold</vt:lpstr>
      <vt:lpstr>Calibri</vt:lpstr>
      <vt:lpstr>Candara</vt:lpstr>
      <vt:lpstr>Copperplate Gothic Bold</vt:lpstr>
      <vt:lpstr>Courier New</vt:lpstr>
      <vt:lpstr>Elephant</vt:lpstr>
      <vt:lpstr>Harrington</vt:lpstr>
      <vt:lpstr>Imprint MT Shadow</vt:lpstr>
      <vt:lpstr>Lucida Bright</vt:lpstr>
      <vt:lpstr>Times New Roman</vt:lpstr>
      <vt:lpstr>Wingdings</vt:lpstr>
      <vt:lpstr>Tradeshow</vt:lpstr>
      <vt:lpstr>PowerPoint Presentation</vt:lpstr>
      <vt:lpstr>Sponsors</vt:lpstr>
      <vt:lpstr>Disclaimer!</vt:lpstr>
      <vt:lpstr>The Big Picture</vt:lpstr>
      <vt:lpstr>NETDUINO PLUS</vt:lpstr>
      <vt:lpstr>Windows AZURE</vt:lpstr>
      <vt:lpstr>DEMO</vt:lpstr>
      <vt:lpstr>PowerPoint Presentation</vt:lpstr>
      <vt:lpstr>MQTT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</vt:lpstr>
      <vt:lpstr>Ground Bus</vt:lpstr>
      <vt:lpstr>LED’s</vt:lpstr>
      <vt:lpstr>Switches</vt:lpstr>
      <vt:lpstr>PowerPoint Presentation</vt:lpstr>
      <vt:lpstr>Let’s GET STARTED</vt:lpstr>
      <vt:lpstr>Securing Messages</vt:lpstr>
      <vt:lpstr>Gateway Broker</vt:lpstr>
      <vt:lpstr>Mission Critical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117</cp:revision>
  <dcterms:created xsi:type="dcterms:W3CDTF">2012-11-18T23:51:25Z</dcterms:created>
  <dcterms:modified xsi:type="dcterms:W3CDTF">2012-12-11T03:30:55Z</dcterms:modified>
</cp:coreProperties>
</file>