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d472dafc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d472dafc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d472dafc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d472dafc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d472dafc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d472dafc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d472dafc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d472dafc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d472dafc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d472dafc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d472dafcf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d472dafcf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d472dafc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8d472dafc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d472dafc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d472dafc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d472dafcf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d472dafcf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d472dafc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d472dafc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d472dafc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d472dafc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d472dafc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d472dafc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d472dafcf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d472dafc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d472dafcf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d472dafcf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d472dafc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d472dafc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8d472dafc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8d472dafc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d472dafcf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d472dafcf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8d472dafcf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8d472dafc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8d472dafc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8d472dafc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d472dafc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d472dafc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d472dafcf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d472dafcf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d472dafc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d472dafc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d472dafc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d472dafc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d472dafc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d472dafc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d472dafcf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d472dafcf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d472dafc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8d472dafc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pdf/2506.02890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8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2983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Scaling Fine-Grained MoE Beyond 50B Parameters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92975" y="2996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Jakub Krajewski, October 2025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Caveats of the Original Paper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Focus on the Top-1 MoE as the baseline (Mixtral baseline not covered)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500" y="1943100"/>
            <a:ext cx="464820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350" y="3551675"/>
            <a:ext cx="48958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Caveats of the Original Paper</a:t>
            </a:r>
            <a:endParaRPr/>
          </a:p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Focus only on perplexity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4575" y="2062700"/>
            <a:ext cx="6554825" cy="24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Goals of the Project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Compare fine-grained MoE to standard baseline </a:t>
            </a:r>
            <a:r>
              <a:rPr b="1" lang="pl"/>
              <a:t>on a larger scale</a:t>
            </a:r>
            <a:endParaRPr b="1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Consider </a:t>
            </a:r>
            <a:r>
              <a:rPr b="1" lang="pl"/>
              <a:t>both Top-1 and Top-2</a:t>
            </a:r>
            <a:r>
              <a:rPr lang="pl"/>
              <a:t> baselines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Analyze </a:t>
            </a:r>
            <a:r>
              <a:rPr b="1" lang="pl"/>
              <a:t>load balance</a:t>
            </a:r>
            <a:r>
              <a:rPr lang="pl"/>
              <a:t> in this MoE variant</a:t>
            </a:r>
            <a:endParaRPr b="1"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Setup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consider two baseline MoE configurations: Switch-like and Mixtral-like, and their corresponding fine-grained variants.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36925"/>
            <a:ext cx="8520602" cy="208180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7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First Finding - Order of Softmax and Top-K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427800" y="759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 the router, we observe that it is beneficial to perform the softmax after the top-k selection. This ensures that router outputs are normalized and sum up to 1 across the selected experts. This provides a small improvement for standard MoE but is very important for the fine-grained configuration.</a:t>
            </a:r>
            <a:endParaRPr/>
          </a:p>
        </p:txBody>
      </p:sp>
      <p:pic>
        <p:nvPicPr>
          <p:cNvPr id="163" name="Google Shape;1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700" y="2647717"/>
            <a:ext cx="6650598" cy="1659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311700" y="7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Initial Experiments - 10B Parameters Scale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311700" y="64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At the 10B total parameter scale, we observe significant gains from introducing granularity in the Switch-like setup.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Interestingly, for the Mixtral-like configuration, losses are very similar, although the fine-grained model performs slightly better on most downstream benchmarks.</a:t>
            </a:r>
            <a:endParaRPr/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525" y="2571753"/>
            <a:ext cx="4948925" cy="23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7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Initial Experiments - 10B Parameters Scale</a:t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64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At the 10B total parameter scale, we observe significant gains from introducing granularity in the Switch-like setup.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Interestingly, for the Mixtral-like configuration, losses are very similar, although the fine-grained model performs slightly better on most downstream benchmarks.</a:t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049" y="2523800"/>
            <a:ext cx="5437925" cy="22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77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Router Logits Magnitude</a:t>
            </a:r>
            <a:endParaRPr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311700" y="649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observe that initially, the router focuses solely on its top-1 choice, gradually learning to incorporate additional fine-grained experts over time.</a:t>
            </a:r>
            <a:endParaRPr/>
          </a:p>
        </p:txBody>
      </p:sp>
      <p:pic>
        <p:nvPicPr>
          <p:cNvPr id="187" name="Google Shape;1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2013" y="1771175"/>
            <a:ext cx="6279977" cy="277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Extending the Dataset Size</a:t>
            </a:r>
            <a:endParaRPr/>
          </a:p>
        </p:txBody>
      </p:sp>
      <p:sp>
        <p:nvSpPr>
          <p:cNvPr id="194" name="Google Shape;19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observe increasing gains from using fine-grained MoE when extending the training duration, in both Switch-like and Mixtral-like configurations.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486" y="2095725"/>
            <a:ext cx="2773740" cy="2735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8302" y="2493951"/>
            <a:ext cx="4581601" cy="162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Scaling to 56B Params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At the scale of 56B total parameters, we observe significant advantages from switching to fine-grained MoE for both baseline variants. These improvements also translate into higher accuracy on downstream tasks.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25" y="2571749"/>
            <a:ext cx="4284575" cy="157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700" y="2758149"/>
            <a:ext cx="3631600" cy="19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624475"/>
            <a:ext cx="8520600" cy="39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</a:t>
            </a:r>
            <a:r>
              <a:rPr lang="pl"/>
              <a:t>presentation will be based on the paper: </a:t>
            </a:r>
            <a:r>
              <a:rPr i="1" lang="pl"/>
              <a:t>Scaling Fine-Grained MoE Beyond 50B Parameters: Empirical Evaluation and Practical Insights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https://arxiv.org/pdf/2506.02890</a:t>
            </a:r>
            <a:r>
              <a:rPr lang="pl"/>
              <a:t>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project was part of my internship at Nvidia Warsaw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This is a joint work with </a:t>
            </a:r>
            <a:r>
              <a:rPr b="1" lang="pl"/>
              <a:t>Marcin Chochowski</a:t>
            </a:r>
            <a:r>
              <a:rPr lang="pl"/>
              <a:t> and </a:t>
            </a:r>
            <a:r>
              <a:rPr b="1" lang="pl"/>
              <a:t>Daniel Korzekwa </a:t>
            </a:r>
            <a:r>
              <a:rPr lang="pl"/>
              <a:t>(Nvidia)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38701"/>
            <a:ext cx="4260299" cy="806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4042" y="2638700"/>
            <a:ext cx="3069408" cy="103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89812" y="3800350"/>
            <a:ext cx="2539238" cy="10383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8975" y="210450"/>
            <a:ext cx="2919699" cy="3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Load (Im)balance</a:t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We track the load of each of the 8 Expert Parallel devices and observe that the load balancing loss quickly induces balance between experts.</a:t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2899" y="2319986"/>
            <a:ext cx="6538214" cy="2394351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Future Work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Improving the </a:t>
            </a:r>
            <a:r>
              <a:rPr lang="pl"/>
              <a:t>hardware</a:t>
            </a:r>
            <a:r>
              <a:rPr lang="pl"/>
              <a:t> efficiency of granular MoE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0837" y="1927350"/>
            <a:ext cx="5722326" cy="2804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Future Work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l"/>
              <a:t>Why </a:t>
            </a:r>
            <a:r>
              <a:rPr lang="pl"/>
              <a:t>is the granular MoE more efficient?</a:t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Future Work</a:t>
            </a:r>
            <a:endParaRPr/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l"/>
              <a:t>Why </a:t>
            </a:r>
            <a:r>
              <a:rPr lang="pl"/>
              <a:t>is the granular MoE more efficient?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Hypothesis 1: Our intuition - you get more </a:t>
            </a:r>
            <a:r>
              <a:rPr lang="pl"/>
              <a:t>flexibility</a:t>
            </a:r>
            <a:r>
              <a:rPr lang="pl"/>
              <a:t> in mapping tokens to experts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This way we would more easily approximate </a:t>
            </a:r>
            <a:r>
              <a:rPr i="1" lang="pl"/>
              <a:t>fully activated </a:t>
            </a:r>
            <a:r>
              <a:rPr lang="pl"/>
              <a:t>dense layer</a:t>
            </a:r>
            <a:endParaRPr/>
          </a:p>
        </p:txBody>
      </p:sp>
      <p:pic>
        <p:nvPicPr>
          <p:cNvPr id="236" name="Google Shape;23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3838" y="2571750"/>
            <a:ext cx="4456324" cy="221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Future Work</a:t>
            </a:r>
            <a:endParaRPr/>
          </a:p>
        </p:txBody>
      </p:sp>
      <p:sp>
        <p:nvSpPr>
          <p:cNvPr id="243" name="Google Shape;24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pl"/>
              <a:t>Why </a:t>
            </a:r>
            <a:r>
              <a:rPr lang="pl"/>
              <a:t>is the granular MoE more efficient?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Hypothesis 2 (connected with 1): experts specialize more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755" y="2144500"/>
            <a:ext cx="3295775" cy="27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154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Future Work</a:t>
            </a:r>
            <a:endParaRPr/>
          </a:p>
        </p:txBody>
      </p:sp>
      <p:sp>
        <p:nvSpPr>
          <p:cNvPr id="251" name="Google Shape;251;p37"/>
          <p:cNvSpPr txBox="1"/>
          <p:nvPr>
            <p:ph idx="1" type="body"/>
          </p:nvPr>
        </p:nvSpPr>
        <p:spPr>
          <a:xfrm>
            <a:off x="311700" y="72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Can we optimize hyperparameters better for standard and fine-grained MoE?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In another recent paper, we noticed lower learning rate for MoE with a lot of experts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This effect seems to vanish with higher granularity - 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We have seen that </a:t>
            </a:r>
            <a:r>
              <a:rPr i="1" lang="pl"/>
              <a:t>relative</a:t>
            </a:r>
            <a:r>
              <a:rPr lang="pl"/>
              <a:t>, per-block lrs can improve 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l"/>
              <a:t>What about the optimal batch size and weight decay?</a:t>
            </a:r>
            <a:endParaRPr/>
          </a:p>
        </p:txBody>
      </p:sp>
      <p:pic>
        <p:nvPicPr>
          <p:cNvPr id="252" name="Google Shape;25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00" y="2730875"/>
            <a:ext cx="4185812" cy="128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9425" y="2198800"/>
            <a:ext cx="5374925" cy="5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73308" y="4190300"/>
            <a:ext cx="4570543" cy="89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0925" y="2730875"/>
            <a:ext cx="2354425" cy="23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Advantages from Granularity Scale Well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311700" y="1184275"/>
            <a:ext cx="8651700" cy="38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results from my Nvidia internship confirm the gains from granularity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 original (academic) paper was prepared when we only had access to limited compute (models trained on A100 on Athena cluster - but no very large setups)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Granularity, </a:t>
            </a:r>
            <a:r>
              <a:rPr lang="pl"/>
              <a:t>concurrently</a:t>
            </a:r>
            <a:r>
              <a:rPr lang="pl"/>
              <a:t> used in Deepseek-MoE model (predecessor of v2/v3), is now also applied to many SOTA OS LLMs: Qwen, GPT-OSS, Kimi…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There is no guarantee that small-scale results - but in our case they did…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…even without access to huge compute it is possible to do impactful research!</a:t>
            </a:r>
            <a:endParaRPr/>
          </a:p>
        </p:txBody>
      </p:sp>
      <p:sp>
        <p:nvSpPr>
          <p:cNvPr id="263" name="Google Shape;26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2494500" y="216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Thank you for your attention!</a:t>
            </a:r>
            <a:endParaRPr/>
          </a:p>
        </p:txBody>
      </p:sp>
      <p:sp>
        <p:nvSpPr>
          <p:cNvPr id="269" name="Google Shape;26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Fine-Grained MoE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200" y="1152478"/>
            <a:ext cx="6612876" cy="10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669" y="2407696"/>
            <a:ext cx="3782206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200" y="3123274"/>
            <a:ext cx="5082224" cy="170615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2200" y="4116925"/>
            <a:ext cx="2000250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Mixture of Experts</a:t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63079" t="0"/>
          <a:stretch/>
        </p:blipFill>
        <p:spPr>
          <a:xfrm>
            <a:off x="5500400" y="1222675"/>
            <a:ext cx="2418024" cy="325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3976" y="1395085"/>
            <a:ext cx="2418025" cy="313744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Mixture of Experts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375" y="1338775"/>
            <a:ext cx="6549251" cy="32518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Fine-Grained Mixture of Experts</a:t>
            </a:r>
            <a:endParaRPr/>
          </a:p>
        </p:txBody>
      </p:sp>
      <p:grpSp>
        <p:nvGrpSpPr>
          <p:cNvPr id="98" name="Google Shape;98;p18"/>
          <p:cNvGrpSpPr/>
          <p:nvPr/>
        </p:nvGrpSpPr>
        <p:grpSpPr>
          <a:xfrm>
            <a:off x="585822" y="1661701"/>
            <a:ext cx="7972343" cy="2740315"/>
            <a:chOff x="3166393" y="10545972"/>
            <a:chExt cx="7121979" cy="2402731"/>
          </a:xfrm>
        </p:grpSpPr>
        <p:pic>
          <p:nvPicPr>
            <p:cNvPr id="99" name="Google Shape;99;p18"/>
            <p:cNvPicPr preferRelativeResize="0"/>
            <p:nvPr/>
          </p:nvPicPr>
          <p:blipFill rotWithShape="1">
            <a:blip r:embed="rId3">
              <a:alphaModFix/>
            </a:blip>
            <a:srcRect b="0" l="2188" r="987" t="1166"/>
            <a:stretch/>
          </p:blipFill>
          <p:spPr>
            <a:xfrm>
              <a:off x="3166393" y="10545975"/>
              <a:ext cx="3292632" cy="2402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43596" y="10545972"/>
              <a:ext cx="3544776" cy="24027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Fine-Grained Mixture of Experts</a:t>
            </a:r>
            <a:endParaRPr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6138" y="1376375"/>
            <a:ext cx="4031725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Fine-Grained Mixture of Experts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426" y="1701597"/>
            <a:ext cx="6739151" cy="2562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14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Caveats of the Original Paper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715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Expert Choice MoE - hard to apply to autoregressive decoding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575" y="3267975"/>
            <a:ext cx="5782851" cy="17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075" y="1324450"/>
            <a:ext cx="2833324" cy="19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