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BA8DD5-4A2E-41DB-BC5E-8AF555ABDBF0}">
  <a:tblStyle styleId="{FABA8DD5-4A2E-41DB-BC5E-8AF555ABDB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828528c48f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828528c48f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80328154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80328154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When not considering the existence of any relation among instances, we can write the model into a factorized form as p(X, Z) = Q i p(xi |zi)p(zi), where xi and zi denote the i-th data instance and latent variable. Thanks to the factorized form, we can reasonably use the mean-field posterior q(Z|X) = Q i q(zi |xi) for model inference and training. However, there are also many circumstances, under which complex relations among instances exist.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803281548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803281548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When not considering the existence of any relation among instances, we can write the model into a factorized form as p(X, Z) = Q i p(xi |zi)p(zi), where xi and zi denote the i-th data instance and latent variable. Thanks to the factorized form, we can reasonably use the mean-field posterior q(Z|X) = Q i q(zi |xi) for model inference and training. However, there are also many circumstances, under which complex relations among instances exist.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803281548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803281548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When not considering the existence of any relation among instances, we can write the model into a factorized form as p(X, Z) = Q i p(xi |zi)p(zi), where xi and zi denote the i-th data instance and latent variable. Thanks to the factorized form, we can reasonably use the mean-field posterior q(Z|X) = Q i q(zi |xi) for model inference and training. However, there are also many circumstances, under which complex relations among instances exist.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7d05e0ef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7d05e0ef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803281548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803281548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dopisz to co chcesz powiedzieć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803281548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803281548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1cfe532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81cfe532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03281548e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03281548e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1cfe5325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81cfe5325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667fdaeb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667fdaeb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803281548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803281548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When not considering the existence of any relation among instances, we can write the model into a factorized form as p(X, Z) = Q i p(xi |zi)p(zi), where xi and zi denote the i-th data instance and latent variable. Thanks to the factorized form, we can reasonably use the mean-field posterior q(Z|X) = Q i q(zi |xi) for model inference and training. However, there are also many circumstances, under which complex relations among instances exist.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1" Type="http://schemas.openxmlformats.org/officeDocument/2006/relationships/image" Target="../media/image14.png"/><Relationship Id="rId10" Type="http://schemas.openxmlformats.org/officeDocument/2006/relationships/image" Target="../media/image12.png"/><Relationship Id="rId12" Type="http://schemas.openxmlformats.org/officeDocument/2006/relationships/image" Target="../media/image23.png"/><Relationship Id="rId9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2.png"/><Relationship Id="rId13" Type="http://schemas.openxmlformats.org/officeDocument/2006/relationships/image" Target="../media/image16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5" Type="http://schemas.openxmlformats.org/officeDocument/2006/relationships/image" Target="../media/image15.png"/><Relationship Id="rId14" Type="http://schemas.openxmlformats.org/officeDocument/2006/relationships/image" Target="../media/image13.png"/><Relationship Id="rId16" Type="http://schemas.openxmlformats.org/officeDocument/2006/relationships/image" Target="../media/image18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6075" y="1007125"/>
            <a:ext cx="8520600" cy="10563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Filling in the Blanks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86075" y="2100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Redefining Inpainting with a Novel Geometrical Latent Space VAE Architecture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01700" y="3177625"/>
            <a:ext cx="2575750" cy="944450"/>
          </a:xfrm>
          <a:prstGeom prst="flowChartOnlineStorage">
            <a:avLst/>
          </a:prstGeom>
          <a:solidFill>
            <a:srgbClr val="A9DE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solidFill>
                  <a:schemeClr val="dk1"/>
                </a:solidFill>
              </a:rPr>
              <a:t>Nikodem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solidFill>
                  <a:schemeClr val="dk1"/>
                </a:solidFill>
              </a:rPr>
              <a:t>Świerkowski</a:t>
            </a:r>
            <a:endParaRPr sz="1800"/>
          </a:p>
        </p:txBody>
      </p:sp>
      <p:sp>
        <p:nvSpPr>
          <p:cNvPr id="57" name="Google Shape;57;p13"/>
          <p:cNvSpPr/>
          <p:nvPr/>
        </p:nvSpPr>
        <p:spPr>
          <a:xfrm>
            <a:off x="3258500" y="3177625"/>
            <a:ext cx="2575750" cy="944450"/>
          </a:xfrm>
          <a:prstGeom prst="flowChartOnlineStorage">
            <a:avLst/>
          </a:prstGeom>
          <a:solidFill>
            <a:srgbClr val="FCF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solidFill>
                  <a:schemeClr val="dk1"/>
                </a:solidFill>
              </a:rPr>
              <a:t>Mikołaj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</a:rPr>
              <a:t>Jastrzębski</a:t>
            </a:r>
            <a:endParaRPr sz="1800"/>
          </a:p>
        </p:txBody>
      </p:sp>
      <p:sp>
        <p:nvSpPr>
          <p:cNvPr id="58" name="Google Shape;58;p13"/>
          <p:cNvSpPr/>
          <p:nvPr/>
        </p:nvSpPr>
        <p:spPr>
          <a:xfrm>
            <a:off x="6015300" y="3177625"/>
            <a:ext cx="2575750" cy="944450"/>
          </a:xfrm>
          <a:prstGeom prst="flowChartOnlineStorage">
            <a:avLst/>
          </a:prstGeom>
          <a:solidFill>
            <a:srgbClr val="FF99C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solidFill>
                  <a:schemeClr val="dk1"/>
                </a:solidFill>
              </a:rPr>
              <a:t>Daniel Borkowski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l"/>
              <a:t>GeoVAE</a:t>
            </a:r>
            <a:r>
              <a:rPr lang="pl"/>
              <a:t>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2"/>
          <p:cNvSpPr/>
          <p:nvPr/>
        </p:nvSpPr>
        <p:spPr>
          <a:xfrm>
            <a:off x="576000" y="1759575"/>
            <a:ext cx="883500" cy="2020200"/>
          </a:xfrm>
          <a:prstGeom prst="rect">
            <a:avLst/>
          </a:prstGeom>
          <a:solidFill>
            <a:srgbClr val="A9DE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x</a:t>
            </a:r>
            <a:endParaRPr sz="2400"/>
          </a:p>
        </p:txBody>
      </p:sp>
      <p:sp>
        <p:nvSpPr>
          <p:cNvPr id="307" name="Google Shape;307;p22"/>
          <p:cNvSpPr/>
          <p:nvPr/>
        </p:nvSpPr>
        <p:spPr>
          <a:xfrm rot="5400000">
            <a:off x="1347925" y="2144475"/>
            <a:ext cx="1959000" cy="1206900"/>
          </a:xfrm>
          <a:prstGeom prst="trapezoid">
            <a:avLst>
              <a:gd fmla="val 25000" name="adj"/>
            </a:avLst>
          </a:prstGeom>
          <a:solidFill>
            <a:srgbClr val="B4EB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2"/>
          <p:cNvSpPr/>
          <p:nvPr/>
        </p:nvSpPr>
        <p:spPr>
          <a:xfrm>
            <a:off x="7503475" y="1659250"/>
            <a:ext cx="883500" cy="2008500"/>
          </a:xfrm>
          <a:prstGeom prst="rect">
            <a:avLst/>
          </a:prstGeom>
          <a:solidFill>
            <a:srgbClr val="A9DE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x’</a:t>
            </a:r>
            <a:endParaRPr sz="2400"/>
          </a:p>
        </p:txBody>
      </p:sp>
      <p:sp>
        <p:nvSpPr>
          <p:cNvPr id="309" name="Google Shape;309;p22"/>
          <p:cNvSpPr/>
          <p:nvPr/>
        </p:nvSpPr>
        <p:spPr>
          <a:xfrm rot="-5400000">
            <a:off x="5744138" y="2060050"/>
            <a:ext cx="1942200" cy="1206900"/>
          </a:xfrm>
          <a:prstGeom prst="trapezoid">
            <a:avLst>
              <a:gd fmla="val 25000" name="adj"/>
            </a:avLst>
          </a:prstGeom>
          <a:solidFill>
            <a:srgbClr val="B4EB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0" name="Google Shape;310;p22"/>
          <p:cNvCxnSpPr>
            <a:stCxn id="306" idx="3"/>
            <a:endCxn id="307" idx="2"/>
          </p:cNvCxnSpPr>
          <p:nvPr/>
        </p:nvCxnSpPr>
        <p:spPr>
          <a:xfrm flipH="1" rot="10800000">
            <a:off x="1459500" y="2748075"/>
            <a:ext cx="264600" cy="2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22"/>
          <p:cNvCxnSpPr>
            <a:stCxn id="307" idx="0"/>
            <a:endCxn id="312" idx="2"/>
          </p:cNvCxnSpPr>
          <p:nvPr/>
        </p:nvCxnSpPr>
        <p:spPr>
          <a:xfrm flipH="1" rot="10800000">
            <a:off x="2930875" y="1067625"/>
            <a:ext cx="1067100" cy="1680300"/>
          </a:xfrm>
          <a:prstGeom prst="bentConnector3">
            <a:avLst>
              <a:gd fmla="val 3576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22"/>
          <p:cNvCxnSpPr>
            <a:stCxn id="314" idx="3"/>
            <a:endCxn id="315" idx="1"/>
          </p:cNvCxnSpPr>
          <p:nvPr/>
        </p:nvCxnSpPr>
        <p:spPr>
          <a:xfrm flipH="1" rot="10800000">
            <a:off x="4920188" y="2599300"/>
            <a:ext cx="1161300" cy="1721100"/>
          </a:xfrm>
          <a:prstGeom prst="bentConnector3">
            <a:avLst>
              <a:gd fmla="val 7305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2"/>
          <p:cNvCxnSpPr>
            <a:stCxn id="309" idx="2"/>
            <a:endCxn id="308" idx="1"/>
          </p:cNvCxnSpPr>
          <p:nvPr/>
        </p:nvCxnSpPr>
        <p:spPr>
          <a:xfrm>
            <a:off x="7318688" y="2663500"/>
            <a:ext cx="184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22"/>
          <p:cNvSpPr txBox="1"/>
          <p:nvPr/>
        </p:nvSpPr>
        <p:spPr>
          <a:xfrm>
            <a:off x="1678663" y="2440438"/>
            <a:ext cx="12975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chemeClr val="dk1"/>
                </a:solidFill>
              </a:rPr>
              <a:t>encoder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15" name="Google Shape;315;p22"/>
          <p:cNvSpPr txBox="1"/>
          <p:nvPr/>
        </p:nvSpPr>
        <p:spPr>
          <a:xfrm>
            <a:off x="6081550" y="2394200"/>
            <a:ext cx="1331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chemeClr val="dk1"/>
                </a:solidFill>
              </a:rPr>
              <a:t>decoder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18" name="Google Shape;318;p22"/>
          <p:cNvSpPr/>
          <p:nvPr/>
        </p:nvSpPr>
        <p:spPr>
          <a:xfrm>
            <a:off x="3492913" y="1959400"/>
            <a:ext cx="2118000" cy="1516200"/>
          </a:xfrm>
          <a:prstGeom prst="roundRect">
            <a:avLst>
              <a:gd fmla="val 16667" name="adj"/>
            </a:avLst>
          </a:prstGeom>
          <a:solidFill>
            <a:srgbClr val="B4EB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2"/>
          <p:cNvSpPr/>
          <p:nvPr/>
        </p:nvSpPr>
        <p:spPr>
          <a:xfrm>
            <a:off x="3998075" y="781175"/>
            <a:ext cx="558900" cy="572700"/>
          </a:xfrm>
          <a:prstGeom prst="ellipse">
            <a:avLst/>
          </a:prstGeom>
          <a:solidFill>
            <a:srgbClr val="FCF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400">
                <a:solidFill>
                  <a:schemeClr val="dk1"/>
                </a:solidFill>
              </a:rPr>
              <a:t>μ</a:t>
            </a:r>
            <a:endParaRPr/>
          </a:p>
        </p:txBody>
      </p:sp>
      <p:sp>
        <p:nvSpPr>
          <p:cNvPr id="319" name="Google Shape;319;p22"/>
          <p:cNvSpPr/>
          <p:nvPr/>
        </p:nvSpPr>
        <p:spPr>
          <a:xfrm>
            <a:off x="4534425" y="781175"/>
            <a:ext cx="558900" cy="572700"/>
          </a:xfrm>
          <a:prstGeom prst="ellipse">
            <a:avLst/>
          </a:prstGeom>
          <a:solidFill>
            <a:srgbClr val="E4C1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400">
                <a:solidFill>
                  <a:schemeClr val="dk1"/>
                </a:solidFill>
              </a:rPr>
              <a:t>σ</a:t>
            </a:r>
            <a:endParaRPr/>
          </a:p>
        </p:txBody>
      </p:sp>
      <p:sp>
        <p:nvSpPr>
          <p:cNvPr id="320" name="Google Shape;320;p22"/>
          <p:cNvSpPr/>
          <p:nvPr/>
        </p:nvSpPr>
        <p:spPr>
          <a:xfrm>
            <a:off x="3628611" y="2465350"/>
            <a:ext cx="1690200" cy="410100"/>
          </a:xfrm>
          <a:prstGeom prst="roundRect">
            <a:avLst>
              <a:gd fmla="val 16667" name="adj"/>
            </a:avLst>
          </a:prstGeom>
          <a:solidFill>
            <a:srgbClr val="A9DE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graph generator</a:t>
            </a:r>
            <a:endParaRPr/>
          </a:p>
        </p:txBody>
      </p:sp>
      <p:sp>
        <p:nvSpPr>
          <p:cNvPr id="321" name="Google Shape;321;p22"/>
          <p:cNvSpPr/>
          <p:nvPr/>
        </p:nvSpPr>
        <p:spPr>
          <a:xfrm>
            <a:off x="3628600" y="2934075"/>
            <a:ext cx="1522200" cy="410100"/>
          </a:xfrm>
          <a:prstGeom prst="roundRect">
            <a:avLst>
              <a:gd fmla="val 16667" name="adj"/>
            </a:avLst>
          </a:prstGeom>
          <a:solidFill>
            <a:srgbClr val="FCF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dims assess </a:t>
            </a:r>
            <a:endParaRPr/>
          </a:p>
        </p:txBody>
      </p:sp>
      <p:sp>
        <p:nvSpPr>
          <p:cNvPr id="322" name="Google Shape;322;p22"/>
          <p:cNvSpPr txBox="1"/>
          <p:nvPr/>
        </p:nvSpPr>
        <p:spPr>
          <a:xfrm>
            <a:off x="3569825" y="1944250"/>
            <a:ext cx="12975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chemeClr val="dk1"/>
                </a:solidFill>
              </a:rPr>
              <a:t>GeoVI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14" name="Google Shape;314;p22"/>
          <p:cNvSpPr/>
          <p:nvPr/>
        </p:nvSpPr>
        <p:spPr>
          <a:xfrm>
            <a:off x="4181288" y="3950950"/>
            <a:ext cx="738900" cy="738900"/>
          </a:xfrm>
          <a:prstGeom prst="rect">
            <a:avLst/>
          </a:prstGeom>
          <a:solidFill>
            <a:srgbClr val="FF99C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z</a:t>
            </a:r>
            <a:endParaRPr sz="2400"/>
          </a:p>
        </p:txBody>
      </p:sp>
      <p:cxnSp>
        <p:nvCxnSpPr>
          <p:cNvPr id="323" name="Google Shape;323;p22"/>
          <p:cNvCxnSpPr>
            <a:stCxn id="312" idx="4"/>
            <a:endCxn id="318" idx="0"/>
          </p:cNvCxnSpPr>
          <p:nvPr/>
        </p:nvCxnSpPr>
        <p:spPr>
          <a:xfrm flipH="1" rot="-5400000">
            <a:off x="4112075" y="1519325"/>
            <a:ext cx="605400" cy="2745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22"/>
          <p:cNvCxnSpPr>
            <a:stCxn id="319" idx="4"/>
            <a:endCxn id="318" idx="0"/>
          </p:cNvCxnSpPr>
          <p:nvPr/>
        </p:nvCxnSpPr>
        <p:spPr>
          <a:xfrm rot="5400000">
            <a:off x="4380225" y="1525625"/>
            <a:ext cx="605400" cy="2619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22"/>
          <p:cNvCxnSpPr>
            <a:stCxn id="318" idx="2"/>
            <a:endCxn id="314" idx="0"/>
          </p:cNvCxnSpPr>
          <p:nvPr/>
        </p:nvCxnSpPr>
        <p:spPr>
          <a:xfrm flipH="1">
            <a:off x="4550713" y="3475600"/>
            <a:ext cx="1200" cy="47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Evaluation</a:t>
            </a:r>
            <a:r>
              <a:rPr lang="pl"/>
              <a:t> I</a:t>
            </a:r>
            <a:endParaRPr/>
          </a:p>
        </p:txBody>
      </p:sp>
      <p:graphicFrame>
        <p:nvGraphicFramePr>
          <p:cNvPr id="331" name="Google Shape;331;p23"/>
          <p:cNvGraphicFramePr/>
          <p:nvPr/>
        </p:nvGraphicFramePr>
        <p:xfrm>
          <a:off x="916725" y="15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{FABA8DD5-4A2E-41DB-BC5E-8AF555ABDBF0}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Model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CF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Epochs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CF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MSE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CF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SSIM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CF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PSNR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CF6B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VAE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30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0.0910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0.5316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20.9098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VQ-VAE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70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0.0056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0.7194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23.4073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TreeVI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30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0.0278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0.2321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15.8793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GeoVAE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4EB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30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EB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0.0055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EB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0.6959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EB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23.2544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Evaluation</a:t>
            </a:r>
            <a:r>
              <a:rPr lang="pl"/>
              <a:t> II</a:t>
            </a:r>
            <a:endParaRPr/>
          </a:p>
        </p:txBody>
      </p:sp>
      <p:pic>
        <p:nvPicPr>
          <p:cNvPr id="337" name="Google Shape;3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638" y="1017725"/>
            <a:ext cx="5257257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4"/>
          <p:cNvSpPr txBox="1"/>
          <p:nvPr/>
        </p:nvSpPr>
        <p:spPr>
          <a:xfrm>
            <a:off x="1280113" y="1088600"/>
            <a:ext cx="86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Target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9" name="Google Shape;339;p24"/>
          <p:cNvSpPr txBox="1"/>
          <p:nvPr/>
        </p:nvSpPr>
        <p:spPr>
          <a:xfrm>
            <a:off x="1280113" y="1739925"/>
            <a:ext cx="86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Input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0" name="Google Shape;340;p24"/>
          <p:cNvSpPr txBox="1"/>
          <p:nvPr/>
        </p:nvSpPr>
        <p:spPr>
          <a:xfrm>
            <a:off x="1280113" y="2381475"/>
            <a:ext cx="86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VAE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1" name="Google Shape;341;p24"/>
          <p:cNvSpPr txBox="1"/>
          <p:nvPr/>
        </p:nvSpPr>
        <p:spPr>
          <a:xfrm>
            <a:off x="1280113" y="3032800"/>
            <a:ext cx="97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VQVAE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2" name="Google Shape;342;p24"/>
          <p:cNvSpPr txBox="1"/>
          <p:nvPr/>
        </p:nvSpPr>
        <p:spPr>
          <a:xfrm>
            <a:off x="1280113" y="3674350"/>
            <a:ext cx="117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dk2"/>
                </a:solidFill>
              </a:rPr>
              <a:t>GeoVAE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343" name="Google Shape;343;p24"/>
          <p:cNvSpPr txBox="1"/>
          <p:nvPr/>
        </p:nvSpPr>
        <p:spPr>
          <a:xfrm>
            <a:off x="1280113" y="4325675"/>
            <a:ext cx="86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TreeVI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Summary</a:t>
            </a:r>
            <a:endParaRPr/>
          </a:p>
        </p:txBody>
      </p:sp>
      <p:sp>
        <p:nvSpPr>
          <p:cNvPr id="349" name="Google Shape;349;p25"/>
          <p:cNvSpPr txBox="1"/>
          <p:nvPr/>
        </p:nvSpPr>
        <p:spPr>
          <a:xfrm>
            <a:off x="443600" y="1180575"/>
            <a:ext cx="4293000" cy="3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pl" sz="1800">
                <a:solidFill>
                  <a:schemeClr val="dk2"/>
                </a:solidFill>
              </a:rPr>
              <a:t>Providing a relation between latent dimensions allows for achieving better results in the inpainting task.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pl" sz="1800">
                <a:solidFill>
                  <a:schemeClr val="dk2"/>
                </a:solidFill>
              </a:rPr>
              <a:t>Still, providing a fully </a:t>
            </a:r>
            <a:r>
              <a:rPr lang="pl" sz="1800">
                <a:solidFill>
                  <a:schemeClr val="dk2"/>
                </a:solidFill>
              </a:rPr>
              <a:t>connected</a:t>
            </a:r>
            <a:r>
              <a:rPr lang="pl" sz="1800">
                <a:solidFill>
                  <a:schemeClr val="dk2"/>
                </a:solidFill>
              </a:rPr>
              <a:t> graph between latent dims is tough.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pl" sz="1800">
                <a:solidFill>
                  <a:schemeClr val="dk2"/>
                </a:solidFill>
              </a:rPr>
              <a:t>Treating this as a geometric problem can be a solution for small, easily trainable generative models.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50" name="Google Shape;350;p25" title="qr-co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450" y="1017725"/>
            <a:ext cx="3312601" cy="331260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5"/>
          <p:cNvSpPr txBox="1"/>
          <p:nvPr/>
        </p:nvSpPr>
        <p:spPr>
          <a:xfrm>
            <a:off x="5255550" y="4330325"/>
            <a:ext cx="318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GeoVAE repository on github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is </a:t>
            </a:r>
            <a:r>
              <a:rPr lang="pl"/>
              <a:t>inpainting</a:t>
            </a:r>
            <a:r>
              <a:rPr lang="pl"/>
              <a:t>? Why would anyone need it?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200" cy="355815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968200" y="4462725"/>
            <a:ext cx="733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2"/>
                </a:solidFill>
              </a:rPr>
              <a:t>Bertalmio, Marcelo &amp; Sapiro, Guillermo &amp; Ballester, C.. (2002). Image Inpainting. Proceedings of SIGGRAPH. 10.1145/344779.344972. Figure 8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7022825" y="1750475"/>
            <a:ext cx="1215600" cy="1048200"/>
          </a:xfrm>
          <a:prstGeom prst="rect">
            <a:avLst/>
          </a:prstGeom>
          <a:solidFill>
            <a:srgbClr val="FF99C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Diffusion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based inpainting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5028275" y="2183975"/>
            <a:ext cx="1993500" cy="614700"/>
          </a:xfrm>
          <a:prstGeom prst="rect">
            <a:avLst/>
          </a:prstGeom>
          <a:solidFill>
            <a:srgbClr val="E4C1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Scaling &amp; robustness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036363" y="2183975"/>
            <a:ext cx="2004300" cy="614700"/>
          </a:xfrm>
          <a:prstGeom prst="rect">
            <a:avLst/>
          </a:prstGeom>
          <a:solidFill>
            <a:srgbClr val="FCF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Structure mask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aware inpainting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071225" y="2183975"/>
            <a:ext cx="1974000" cy="614700"/>
          </a:xfrm>
          <a:prstGeom prst="rect">
            <a:avLst/>
          </a:prstGeom>
          <a:solidFill>
            <a:srgbClr val="A9DE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CNN+GAN foundations</a:t>
            </a:r>
            <a:endParaRPr/>
          </a:p>
        </p:txBody>
      </p:sp>
      <p:cxnSp>
        <p:nvCxnSpPr>
          <p:cNvPr id="74" name="Google Shape;74;p15"/>
          <p:cNvCxnSpPr/>
          <p:nvPr/>
        </p:nvCxnSpPr>
        <p:spPr>
          <a:xfrm>
            <a:off x="794700" y="2798663"/>
            <a:ext cx="775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Current state of inpainting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1004375" y="2735813"/>
            <a:ext cx="125700" cy="125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8163000" y="2861525"/>
            <a:ext cx="66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time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1995375" y="2735813"/>
            <a:ext cx="125700" cy="125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2986375" y="2735813"/>
            <a:ext cx="125700" cy="125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700325" y="2861513"/>
            <a:ext cx="73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2016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705725" y="2861513"/>
            <a:ext cx="70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2017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682325" y="2861513"/>
            <a:ext cx="73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2018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3977375" y="2735813"/>
            <a:ext cx="125700" cy="125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3670875" y="2861513"/>
            <a:ext cx="73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2019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3980175" y="2735813"/>
            <a:ext cx="125700" cy="125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4971175" y="2735813"/>
            <a:ext cx="125700" cy="125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4664675" y="2861513"/>
            <a:ext cx="73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2020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5962175" y="2735813"/>
            <a:ext cx="125700" cy="125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5658475" y="2861513"/>
            <a:ext cx="73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2021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6953175" y="2735813"/>
            <a:ext cx="125700" cy="125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6652275" y="2861513"/>
            <a:ext cx="73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2022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Introduction to VAE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741575" y="1475250"/>
            <a:ext cx="883500" cy="2484900"/>
          </a:xfrm>
          <a:prstGeom prst="rect">
            <a:avLst/>
          </a:prstGeom>
          <a:solidFill>
            <a:srgbClr val="A9DE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x</a:t>
            </a:r>
            <a:endParaRPr sz="2400"/>
          </a:p>
        </p:txBody>
      </p:sp>
      <p:sp>
        <p:nvSpPr>
          <p:cNvPr id="98" name="Google Shape;98;p16"/>
          <p:cNvSpPr/>
          <p:nvPr/>
        </p:nvSpPr>
        <p:spPr>
          <a:xfrm rot="5400000">
            <a:off x="1353025" y="2102400"/>
            <a:ext cx="2461200" cy="1206900"/>
          </a:xfrm>
          <a:prstGeom prst="trapezoid">
            <a:avLst>
              <a:gd fmla="val 25000" name="adj"/>
            </a:avLst>
          </a:prstGeom>
          <a:solidFill>
            <a:srgbClr val="B4EB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7473225" y="1475250"/>
            <a:ext cx="883500" cy="2484900"/>
          </a:xfrm>
          <a:prstGeom prst="rect">
            <a:avLst/>
          </a:prstGeom>
          <a:solidFill>
            <a:srgbClr val="A9DE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x’</a:t>
            </a:r>
            <a:endParaRPr sz="2400"/>
          </a:p>
        </p:txBody>
      </p:sp>
      <p:sp>
        <p:nvSpPr>
          <p:cNvPr id="100" name="Google Shape;100;p16"/>
          <p:cNvSpPr/>
          <p:nvPr/>
        </p:nvSpPr>
        <p:spPr>
          <a:xfrm rot="-5400000">
            <a:off x="5331500" y="2102400"/>
            <a:ext cx="2461200" cy="1206900"/>
          </a:xfrm>
          <a:prstGeom prst="trapezoid">
            <a:avLst>
              <a:gd fmla="val 25000" name="adj"/>
            </a:avLst>
          </a:prstGeom>
          <a:solidFill>
            <a:srgbClr val="B4EB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3707725" y="1844688"/>
            <a:ext cx="394500" cy="765300"/>
          </a:xfrm>
          <a:prstGeom prst="rect">
            <a:avLst/>
          </a:prstGeom>
          <a:solidFill>
            <a:srgbClr val="FCF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μ</a:t>
            </a:r>
            <a:endParaRPr sz="2400"/>
          </a:p>
        </p:txBody>
      </p:sp>
      <p:sp>
        <p:nvSpPr>
          <p:cNvPr id="102" name="Google Shape;102;p16"/>
          <p:cNvSpPr/>
          <p:nvPr/>
        </p:nvSpPr>
        <p:spPr>
          <a:xfrm>
            <a:off x="3707725" y="2825413"/>
            <a:ext cx="394500" cy="765300"/>
          </a:xfrm>
          <a:prstGeom prst="rect">
            <a:avLst/>
          </a:prstGeom>
          <a:solidFill>
            <a:srgbClr val="E4C1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σ</a:t>
            </a:r>
            <a:endParaRPr sz="2400"/>
          </a:p>
        </p:txBody>
      </p:sp>
      <p:sp>
        <p:nvSpPr>
          <p:cNvPr id="103" name="Google Shape;103;p16"/>
          <p:cNvSpPr/>
          <p:nvPr/>
        </p:nvSpPr>
        <p:spPr>
          <a:xfrm>
            <a:off x="4660988" y="2336400"/>
            <a:ext cx="738900" cy="738900"/>
          </a:xfrm>
          <a:prstGeom prst="rect">
            <a:avLst/>
          </a:prstGeom>
          <a:solidFill>
            <a:srgbClr val="FF99C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z</a:t>
            </a:r>
            <a:endParaRPr sz="2400"/>
          </a:p>
        </p:txBody>
      </p:sp>
      <p:cxnSp>
        <p:nvCxnSpPr>
          <p:cNvPr id="104" name="Google Shape;104;p16"/>
          <p:cNvCxnSpPr>
            <a:stCxn id="97" idx="3"/>
            <a:endCxn id="98" idx="2"/>
          </p:cNvCxnSpPr>
          <p:nvPr/>
        </p:nvCxnSpPr>
        <p:spPr>
          <a:xfrm flipH="1" rot="10800000">
            <a:off x="1625075" y="2705700"/>
            <a:ext cx="355200" cy="1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6"/>
          <p:cNvCxnSpPr>
            <a:stCxn id="98" idx="0"/>
            <a:endCxn id="101" idx="1"/>
          </p:cNvCxnSpPr>
          <p:nvPr/>
        </p:nvCxnSpPr>
        <p:spPr>
          <a:xfrm flipH="1" rot="10800000">
            <a:off x="3187075" y="2227350"/>
            <a:ext cx="520800" cy="47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6"/>
          <p:cNvCxnSpPr>
            <a:stCxn id="98" idx="0"/>
            <a:endCxn id="102" idx="1"/>
          </p:cNvCxnSpPr>
          <p:nvPr/>
        </p:nvCxnSpPr>
        <p:spPr>
          <a:xfrm>
            <a:off x="3187075" y="2705850"/>
            <a:ext cx="520800" cy="50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6"/>
          <p:cNvCxnSpPr>
            <a:stCxn id="101" idx="3"/>
            <a:endCxn id="103" idx="1"/>
          </p:cNvCxnSpPr>
          <p:nvPr/>
        </p:nvCxnSpPr>
        <p:spPr>
          <a:xfrm>
            <a:off x="4102225" y="2227338"/>
            <a:ext cx="558900" cy="47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>
            <a:stCxn id="102" idx="3"/>
            <a:endCxn id="103" idx="1"/>
          </p:cNvCxnSpPr>
          <p:nvPr/>
        </p:nvCxnSpPr>
        <p:spPr>
          <a:xfrm flipH="1" rot="10800000">
            <a:off x="4102225" y="2705863"/>
            <a:ext cx="558900" cy="50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6"/>
          <p:cNvCxnSpPr>
            <a:stCxn id="103" idx="3"/>
            <a:endCxn id="100" idx="0"/>
          </p:cNvCxnSpPr>
          <p:nvPr/>
        </p:nvCxnSpPr>
        <p:spPr>
          <a:xfrm>
            <a:off x="5399888" y="2705850"/>
            <a:ext cx="55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6"/>
          <p:cNvCxnSpPr>
            <a:stCxn id="100" idx="2"/>
            <a:endCxn id="99" idx="1"/>
          </p:cNvCxnSpPr>
          <p:nvPr/>
        </p:nvCxnSpPr>
        <p:spPr>
          <a:xfrm>
            <a:off x="7165550" y="2705850"/>
            <a:ext cx="307800" cy="1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6"/>
          <p:cNvSpPr txBox="1"/>
          <p:nvPr/>
        </p:nvSpPr>
        <p:spPr>
          <a:xfrm>
            <a:off x="1934875" y="2415325"/>
            <a:ext cx="12975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chemeClr val="dk1"/>
                </a:solidFill>
              </a:rPr>
              <a:t>encoder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5896400" y="2415325"/>
            <a:ext cx="1331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chemeClr val="dk1"/>
                </a:solidFill>
              </a:rPr>
              <a:t>decoder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13" name="Google Shape;113;p16" title="{&quot;red&quot;:0,&quot;green&quot;:0,&quot;blue&quot;:0,&quot;origURL&quot;:&quot;https://www.codecogs.com/eqnedit.php?latex=z%20%3D%20%5Cmu%20%2B%20%5Csigma%20%5Cepsilon#0&quot;,&quot;size&quot;:18,&quot;width&quot;:331.37007874015745,&quot;height&quot;:36.354330708661415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061" y="4015787"/>
            <a:ext cx="2019889" cy="35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 title="{&quot;red&quot;:0,&quot;green&quot;:0,&quot;blue&quot;:0,&quot;origURL&quot;:&quot;https://www.codecogs.com/eqnedit.php?latex=%5Cepsilon%20%5Csim%20%5Cmathcal%7BN%7D(0%2C1)#0&quot;,&quot;size&quot;:24,&quot;width&quot;:169.8188976377953,&quot;height&quot;:22.677165354330707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750" y="4557200"/>
            <a:ext cx="1618488" cy="352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Introduction to VAE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1218100" y="1413925"/>
            <a:ext cx="738900" cy="738900"/>
          </a:xfrm>
          <a:prstGeom prst="ellipse">
            <a:avLst/>
          </a:prstGeom>
          <a:solidFill>
            <a:srgbClr val="A9DE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x</a:t>
            </a:r>
            <a:endParaRPr sz="2400"/>
          </a:p>
        </p:txBody>
      </p:sp>
      <p:sp>
        <p:nvSpPr>
          <p:cNvPr id="121" name="Google Shape;121;p17"/>
          <p:cNvSpPr/>
          <p:nvPr/>
        </p:nvSpPr>
        <p:spPr>
          <a:xfrm>
            <a:off x="4202550" y="1413925"/>
            <a:ext cx="738900" cy="738900"/>
          </a:xfrm>
          <a:prstGeom prst="ellipse">
            <a:avLst/>
          </a:prstGeom>
          <a:solidFill>
            <a:srgbClr val="FF99C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z</a:t>
            </a:r>
            <a:endParaRPr sz="2400"/>
          </a:p>
        </p:txBody>
      </p:sp>
      <p:sp>
        <p:nvSpPr>
          <p:cNvPr id="122" name="Google Shape;122;p17"/>
          <p:cNvSpPr/>
          <p:nvPr/>
        </p:nvSpPr>
        <p:spPr>
          <a:xfrm>
            <a:off x="7187000" y="1413925"/>
            <a:ext cx="738900" cy="738900"/>
          </a:xfrm>
          <a:prstGeom prst="ellipse">
            <a:avLst/>
          </a:prstGeom>
          <a:solidFill>
            <a:srgbClr val="A9DE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x’</a:t>
            </a:r>
            <a:endParaRPr sz="2400"/>
          </a:p>
        </p:txBody>
      </p:sp>
      <p:sp>
        <p:nvSpPr>
          <p:cNvPr id="123" name="Google Shape;123;p17"/>
          <p:cNvSpPr/>
          <p:nvPr/>
        </p:nvSpPr>
        <p:spPr>
          <a:xfrm>
            <a:off x="2183975" y="1648225"/>
            <a:ext cx="1791600" cy="27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4EB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4" name="Google Shape;124;p17"/>
          <p:cNvSpPr/>
          <p:nvPr/>
        </p:nvSpPr>
        <p:spPr>
          <a:xfrm>
            <a:off x="5168425" y="1648225"/>
            <a:ext cx="1791600" cy="27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4EB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5" name="Google Shape;125;p17" title="{&quot;red&quot;:89,&quot;green&quot;:89,&quot;blue&quot;:89,&quot;origURL&quot;:&quot;https://www.codecogs.com/eqnedit.php?latex=q(z%20%7C%20x)%20%3D%20%5Cprod_%7Bi%3D1%7D%5E%7BN%7Dq(z_i%20%7C%20x_i)#0&quot;,&quot;size&quot;:18,&quot;width&quot;:330.59055118110234,&quot;height&quot;:58.181102362204726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7875" y="2852600"/>
            <a:ext cx="2788251" cy="9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472725" y="2400500"/>
            <a:ext cx="425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chemeClr val="dk2"/>
                </a:solidFill>
              </a:rPr>
              <a:t>We assume that: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472725" y="4015350"/>
            <a:ext cx="8652000" cy="923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chemeClr val="dk2"/>
                </a:solidFill>
              </a:rPr>
              <a:t>but </a:t>
            </a:r>
            <a:r>
              <a:rPr lang="pl" sz="2400">
                <a:solidFill>
                  <a:schemeClr val="dk2"/>
                </a:solidFill>
              </a:rPr>
              <a:t>under</a:t>
            </a:r>
            <a:r>
              <a:rPr lang="pl" sz="2400">
                <a:solidFill>
                  <a:schemeClr val="dk2"/>
                </a:solidFill>
              </a:rPr>
              <a:t> many circumstances complex relations among instances </a:t>
            </a:r>
            <a:r>
              <a:rPr b="1" lang="pl" sz="2400">
                <a:solidFill>
                  <a:schemeClr val="dk2"/>
                </a:solidFill>
              </a:rPr>
              <a:t>exist</a:t>
            </a:r>
            <a:r>
              <a:rPr lang="pl" sz="2400">
                <a:solidFill>
                  <a:schemeClr val="dk2"/>
                </a:solidFill>
              </a:rPr>
              <a:t>.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28" name="Google Shape;128;p17" title="{&quot;red&quot;:89,&quot;green&quot;:89,&quot;blue&quot;:89,&quot;origURL&quot;:&quot;https://www.codecogs.com/eqnedit.php?latex=q(z%20%7C%20x)#0&quot;,&quot;size&quot;:24,&quot;width&quot;:92.31496062992126,&quot;height&quot;:72.70866141732283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9763" y="1305325"/>
            <a:ext cx="829818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 title="{&quot;red&quot;:89,&quot;green&quot;:89,&quot;blue&quot;:89,&quot;origURL&quot;:&quot;https://www.codecogs.com/eqnedit.php?latex=p(x%20%7C%20z)#0&quot;,&quot;size&quot;:24,&quot;width&quot;:92.31496062992126,&quot;height&quot;:72.70866141732283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2750" y="1305325"/>
            <a:ext cx="864108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TreeVI 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1752700" y="1749500"/>
            <a:ext cx="460200" cy="460200"/>
          </a:xfrm>
          <a:prstGeom prst="ellipse">
            <a:avLst/>
          </a:prstGeom>
          <a:solidFill>
            <a:srgbClr val="E4C1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1491500" y="2603575"/>
            <a:ext cx="460200" cy="460200"/>
          </a:xfrm>
          <a:prstGeom prst="ellipse">
            <a:avLst/>
          </a:prstGeom>
          <a:solidFill>
            <a:srgbClr val="E4C1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558150" y="2603575"/>
            <a:ext cx="460200" cy="460200"/>
          </a:xfrm>
          <a:prstGeom prst="ellipse">
            <a:avLst/>
          </a:prstGeom>
          <a:solidFill>
            <a:srgbClr val="E4C1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311700" y="1761800"/>
            <a:ext cx="460200" cy="460200"/>
          </a:xfrm>
          <a:prstGeom prst="ellipse">
            <a:avLst/>
          </a:prstGeom>
          <a:solidFill>
            <a:srgbClr val="E4C1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1020825" y="1205125"/>
            <a:ext cx="460200" cy="460200"/>
          </a:xfrm>
          <a:prstGeom prst="ellipse">
            <a:avLst/>
          </a:prstGeom>
          <a:solidFill>
            <a:srgbClr val="E4C1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18"/>
          <p:cNvCxnSpPr>
            <a:stCxn id="139" idx="5"/>
            <a:endCxn id="135" idx="1"/>
          </p:cNvCxnSpPr>
          <p:nvPr/>
        </p:nvCxnSpPr>
        <p:spPr>
          <a:xfrm>
            <a:off x="1413630" y="1597930"/>
            <a:ext cx="406500" cy="2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8"/>
          <p:cNvCxnSpPr>
            <a:stCxn id="135" idx="4"/>
            <a:endCxn id="136" idx="7"/>
          </p:cNvCxnSpPr>
          <p:nvPr/>
        </p:nvCxnSpPr>
        <p:spPr>
          <a:xfrm flipH="1">
            <a:off x="1884400" y="2209700"/>
            <a:ext cx="98400" cy="4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8"/>
          <p:cNvCxnSpPr>
            <a:stCxn id="139" idx="3"/>
            <a:endCxn id="138" idx="7"/>
          </p:cNvCxnSpPr>
          <p:nvPr/>
        </p:nvCxnSpPr>
        <p:spPr>
          <a:xfrm flipH="1">
            <a:off x="704520" y="1597930"/>
            <a:ext cx="383700" cy="2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8"/>
          <p:cNvCxnSpPr>
            <a:stCxn id="138" idx="4"/>
            <a:endCxn id="137" idx="1"/>
          </p:cNvCxnSpPr>
          <p:nvPr/>
        </p:nvCxnSpPr>
        <p:spPr>
          <a:xfrm>
            <a:off x="541800" y="2222000"/>
            <a:ext cx="83700" cy="4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8"/>
          <p:cNvCxnSpPr>
            <a:stCxn id="137" idx="6"/>
            <a:endCxn id="136" idx="2"/>
          </p:cNvCxnSpPr>
          <p:nvPr/>
        </p:nvCxnSpPr>
        <p:spPr>
          <a:xfrm>
            <a:off x="1018350" y="2833675"/>
            <a:ext cx="47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8"/>
          <p:cNvCxnSpPr>
            <a:stCxn id="139" idx="4"/>
            <a:endCxn id="136" idx="0"/>
          </p:cNvCxnSpPr>
          <p:nvPr/>
        </p:nvCxnSpPr>
        <p:spPr>
          <a:xfrm>
            <a:off x="1250925" y="1665325"/>
            <a:ext cx="470700" cy="9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8"/>
          <p:cNvCxnSpPr>
            <a:stCxn id="139" idx="4"/>
            <a:endCxn id="137" idx="0"/>
          </p:cNvCxnSpPr>
          <p:nvPr/>
        </p:nvCxnSpPr>
        <p:spPr>
          <a:xfrm flipH="1">
            <a:off x="788325" y="1665325"/>
            <a:ext cx="462600" cy="9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8"/>
          <p:cNvCxnSpPr>
            <a:stCxn id="138" idx="5"/>
            <a:endCxn id="136" idx="1"/>
          </p:cNvCxnSpPr>
          <p:nvPr/>
        </p:nvCxnSpPr>
        <p:spPr>
          <a:xfrm>
            <a:off x="704505" y="2154605"/>
            <a:ext cx="854400" cy="5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8"/>
          <p:cNvCxnSpPr>
            <a:stCxn id="137" idx="7"/>
            <a:endCxn id="135" idx="3"/>
          </p:cNvCxnSpPr>
          <p:nvPr/>
        </p:nvCxnSpPr>
        <p:spPr>
          <a:xfrm flipH="1" rot="10800000">
            <a:off x="950955" y="2142370"/>
            <a:ext cx="869100" cy="5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8"/>
          <p:cNvCxnSpPr>
            <a:stCxn id="138" idx="6"/>
            <a:endCxn id="135" idx="2"/>
          </p:cNvCxnSpPr>
          <p:nvPr/>
        </p:nvCxnSpPr>
        <p:spPr>
          <a:xfrm flipH="1" rot="10800000">
            <a:off x="771900" y="1979600"/>
            <a:ext cx="9807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0" name="Google Shape;150;p18" title="{&quot;red&quot;:0,&quot;green&quot;:0,&quot;blue&quot;:0,&quot;origURL&quot;:&quot;https://www.codecogs.com/eqnedit.php?latex=z_1#0&quot;,&quot;size&quot;:24,&quot;width&quot;:84.92125984251969,&quot;height&quot;:36.354330708661415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950" y="1333500"/>
            <a:ext cx="244602" cy="203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 title="{&quot;red&quot;:0,&quot;green&quot;:0,&quot;blue&quot;:0,&quot;origURL&quot;:&quot;https://www.codecogs.com/eqnedit.php?latex=z_2#0&quot;,&quot;size&quot;:24,&quot;width&quot;:84.92125984251969,&quot;height&quot;:36.354330708661415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075" y="1903675"/>
            <a:ext cx="251460" cy="203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 title="{&quot;red&quot;:0,&quot;green&quot;:0,&quot;blue&quot;:0,&quot;origURL&quot;:&quot;https://www.codecogs.com/eqnedit.php?latex=z_4#0&quot;,&quot;size&quot;:24,&quot;width&quot;:84.92125984251969,&quot;height&quot;:36.354330708661415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225" y="2731950"/>
            <a:ext cx="256032" cy="203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 title="{&quot;red&quot;:0,&quot;green&quot;:0,&quot;blue&quot;:0,&quot;origURL&quot;:&quot;https://www.codecogs.com/eqnedit.php?latex=z_3#0&quot;,&quot;size&quot;:24,&quot;width&quot;:84.92125984251969,&quot;height&quot;:36.354330708661415}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6975" y="1881725"/>
            <a:ext cx="253746" cy="20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 title="{&quot;red&quot;:0,&quot;green&quot;:0,&quot;blue&quot;:0,&quot;origURL&quot;:&quot;https://www.codecogs.com/eqnedit.php?latex=z_5#0&quot;,&quot;size&quot;:24,&quot;width&quot;:84.92125984251969,&quot;height&quot;:36.354330708661415}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93550" y="2729663"/>
            <a:ext cx="251460" cy="20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/>
          <p:nvPr/>
        </p:nvSpPr>
        <p:spPr>
          <a:xfrm>
            <a:off x="3758275" y="966213"/>
            <a:ext cx="460200" cy="460200"/>
          </a:xfrm>
          <a:prstGeom prst="ellipse">
            <a:avLst/>
          </a:prstGeom>
          <a:solidFill>
            <a:srgbClr val="A9DE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8" title="{&quot;red&quot;:0,&quot;green&quot;:0,&quot;blue&quot;:0,&quot;origURL&quot;:&quot;https://www.codecogs.com/eqnedit.php?latex=z_1#0&quot;,&quot;size&quot;:24,&quot;width&quot;:84.92125984251969,&quot;height&quot;:36.354330708661415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400" y="1094588"/>
            <a:ext cx="244602" cy="20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/>
          <p:nvPr/>
        </p:nvSpPr>
        <p:spPr>
          <a:xfrm>
            <a:off x="3758275" y="1591688"/>
            <a:ext cx="460200" cy="460200"/>
          </a:xfrm>
          <a:prstGeom prst="ellipse">
            <a:avLst/>
          </a:prstGeom>
          <a:solidFill>
            <a:srgbClr val="A9DE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8" title="{&quot;red&quot;:0,&quot;green&quot;:0,&quot;blue&quot;:0,&quot;origURL&quot;:&quot;https://www.codecogs.com/eqnedit.php?latex=z_2#0&quot;,&quot;size&quot;:24,&quot;width&quot;:84.92125984251969,&quot;height&quot;:36.354330708661415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2650" y="1733563"/>
            <a:ext cx="251460" cy="20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/>
          <p:nvPr/>
        </p:nvSpPr>
        <p:spPr>
          <a:xfrm>
            <a:off x="3298075" y="2217163"/>
            <a:ext cx="460200" cy="460200"/>
          </a:xfrm>
          <a:prstGeom prst="ellipse">
            <a:avLst/>
          </a:prstGeom>
          <a:solidFill>
            <a:srgbClr val="A9DE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8" title="{&quot;red&quot;:0,&quot;green&quot;:0,&quot;blue&quot;:0,&quot;origURL&quot;:&quot;https://www.codecogs.com/eqnedit.php?latex=z_3#0&quot;,&quot;size&quot;:24,&quot;width&quot;:84.92125984251969,&quot;height&quot;:36.354330708661415}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2350" y="2349388"/>
            <a:ext cx="253746" cy="20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/>
          <p:nvPr/>
        </p:nvSpPr>
        <p:spPr>
          <a:xfrm>
            <a:off x="4218475" y="2217150"/>
            <a:ext cx="460200" cy="460200"/>
          </a:xfrm>
          <a:prstGeom prst="ellipse">
            <a:avLst/>
          </a:prstGeom>
          <a:solidFill>
            <a:srgbClr val="A9DE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8" title="{&quot;red&quot;:0,&quot;green&quot;:0,&quot;blue&quot;:0,&quot;origURL&quot;:&quot;https://www.codecogs.com/eqnedit.php?latex=z_4#0&quot;,&quot;size&quot;:24,&quot;width&quot;:84.92125984251969,&quot;height&quot;:36.354330708661415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0550" y="2345525"/>
            <a:ext cx="256032" cy="20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/>
          <p:nvPr/>
        </p:nvSpPr>
        <p:spPr>
          <a:xfrm>
            <a:off x="3298075" y="2842638"/>
            <a:ext cx="460200" cy="460200"/>
          </a:xfrm>
          <a:prstGeom prst="ellipse">
            <a:avLst/>
          </a:prstGeom>
          <a:solidFill>
            <a:srgbClr val="A9DE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8" title="{&quot;red&quot;:0,&quot;green&quot;:0,&quot;blue&quot;:0,&quot;origURL&quot;:&quot;https://www.codecogs.com/eqnedit.php?latex=z_5#0&quot;,&quot;size&quot;:24,&quot;width&quot;:84.92125984251969,&quot;height&quot;:36.354330708661415}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03500" y="2962600"/>
            <a:ext cx="251460" cy="2080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8"/>
          <p:cNvCxnSpPr>
            <a:stCxn id="155" idx="4"/>
            <a:endCxn id="157" idx="0"/>
          </p:cNvCxnSpPr>
          <p:nvPr/>
        </p:nvCxnSpPr>
        <p:spPr>
          <a:xfrm>
            <a:off x="3988375" y="1426413"/>
            <a:ext cx="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8"/>
          <p:cNvCxnSpPr>
            <a:stCxn id="157" idx="3"/>
            <a:endCxn id="159" idx="0"/>
          </p:cNvCxnSpPr>
          <p:nvPr/>
        </p:nvCxnSpPr>
        <p:spPr>
          <a:xfrm flipH="1">
            <a:off x="3528070" y="1984493"/>
            <a:ext cx="297600" cy="2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8"/>
          <p:cNvCxnSpPr>
            <a:stCxn id="157" idx="5"/>
            <a:endCxn id="161" idx="0"/>
          </p:cNvCxnSpPr>
          <p:nvPr/>
        </p:nvCxnSpPr>
        <p:spPr>
          <a:xfrm>
            <a:off x="4151080" y="1984493"/>
            <a:ext cx="297600" cy="2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8"/>
          <p:cNvCxnSpPr>
            <a:stCxn id="159" idx="4"/>
            <a:endCxn id="163" idx="0"/>
          </p:cNvCxnSpPr>
          <p:nvPr/>
        </p:nvCxnSpPr>
        <p:spPr>
          <a:xfrm>
            <a:off x="3528175" y="2677363"/>
            <a:ext cx="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18"/>
          <p:cNvSpPr/>
          <p:nvPr/>
        </p:nvSpPr>
        <p:spPr>
          <a:xfrm>
            <a:off x="2473875" y="1980625"/>
            <a:ext cx="709200" cy="35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4EB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499275" y="3457650"/>
            <a:ext cx="1503300" cy="354600"/>
          </a:xfrm>
          <a:prstGeom prst="roundRect">
            <a:avLst>
              <a:gd fmla="val 16667" name="adj"/>
            </a:avLst>
          </a:prstGeom>
          <a:solidFill>
            <a:srgbClr val="E4C1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Fully Connected</a:t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3236725" y="3455850"/>
            <a:ext cx="1503300" cy="354600"/>
          </a:xfrm>
          <a:prstGeom prst="roundRect">
            <a:avLst>
              <a:gd fmla="val 16667" name="adj"/>
            </a:avLst>
          </a:prstGeom>
          <a:solidFill>
            <a:srgbClr val="A9DE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TreeVI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5071475" y="1454388"/>
            <a:ext cx="3622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chemeClr val="dk2"/>
                </a:solidFill>
              </a:rPr>
              <a:t>Fully connected graph of latent dims is </a:t>
            </a:r>
            <a:r>
              <a:rPr lang="pl" sz="2400">
                <a:solidFill>
                  <a:schemeClr val="dk2"/>
                </a:solidFill>
              </a:rPr>
              <a:t>mapped</a:t>
            </a:r>
            <a:r>
              <a:rPr lang="pl" sz="2400">
                <a:solidFill>
                  <a:schemeClr val="dk2"/>
                </a:solidFill>
              </a:rPr>
              <a:t> to MST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73" name="Google Shape;173;p18" title="{&quot;red&quot;:0,&quot;green&quot;:0,&quot;blue&quot;:0,&quot;origURL&quot;:&quot;https://www.codecogs.com/eqnedit.php?latex=w_1#0&quot;,&quot;size&quot;:24,&quot;width&quot;:334.98425196850394,&quot;height&quot;:36.354330708661415}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34675" y="1436861"/>
            <a:ext cx="297600" cy="181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 title="{&quot;red&quot;:0,&quot;green&quot;:0,&quot;blue&quot;:0,&quot;origURL&quot;:&quot;https://www.codecogs.com/eqnedit.php?latex=w_2#0&quot;,&quot;size&quot;:24,&quot;width&quot;:93.28346456692914,&quot;height&quot;:36.354330708661415}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00374" y="1937025"/>
            <a:ext cx="297600" cy="177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 title="{&quot;red&quot;:0,&quot;green&quot;:0,&quot;blue&quot;:0,&quot;origURL&quot;:&quot;https://www.codecogs.com/eqnedit.php?latex=w_3#0&quot;,&quot;size&quot;:24,&quot;width&quot;:93.28346456692914,&quot;height&quot;:36.354330708661415}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20550" y="1940225"/>
            <a:ext cx="297600" cy="180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 title="{&quot;red&quot;:0,&quot;green&quot;:0,&quot;blue&quot;:0,&quot;origURL&quot;:&quot;https://www.codecogs.com/eqnedit.php?latex=w_4#0&quot;,&quot;size&quot;:24,&quot;width&quot;:93.28346456692914,&quot;height&quot;:36.354330708661415}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91638" y="2672323"/>
            <a:ext cx="297600" cy="175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 title="{&quot;red&quot;:89,&quot;green&quot;:89,&quot;blue&quot;:89,&quot;origURL&quot;:&quot;https://www.codecogs.com/eqnedit.php?latex=q%5E%7B%5Cmathcal%7BT%7D%7D(z%20%7C%20x)%20%3D%20%5Cprod_%7Bi%20%5Cin%20%5Cmathcal(V)%7D%20q(z_i%20%7C%20x_i)%20%5Cprod_%7B(i%2Cj)%20%5Cin%20%5Cmathcal(E)%7D%20%5Cfrac%7Bq(z_i%2C%20z_j%20%7C%20x_i%2C%20x_j)%7D%7Bq(z_i%20%7C%20x_i)q(z_j%20%7C%20x_j)%7D#0&quot;,&quot;size&quot;:24,&quot;width&quot;:614.5511811023622,&quot;height&quot;:101.81102362204724}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649088" y="4115550"/>
            <a:ext cx="5640525" cy="8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TreeVI challenges</a:t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576000" y="1759575"/>
            <a:ext cx="883500" cy="2020200"/>
          </a:xfrm>
          <a:prstGeom prst="rect">
            <a:avLst/>
          </a:prstGeom>
          <a:solidFill>
            <a:srgbClr val="A9DE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x</a:t>
            </a:r>
            <a:endParaRPr sz="2400"/>
          </a:p>
        </p:txBody>
      </p:sp>
      <p:sp>
        <p:nvSpPr>
          <p:cNvPr id="184" name="Google Shape;184;p19"/>
          <p:cNvSpPr/>
          <p:nvPr/>
        </p:nvSpPr>
        <p:spPr>
          <a:xfrm rot="5400000">
            <a:off x="1347925" y="2144475"/>
            <a:ext cx="1959000" cy="1206900"/>
          </a:xfrm>
          <a:prstGeom prst="trapezoid">
            <a:avLst>
              <a:gd fmla="val 25000" name="adj"/>
            </a:avLst>
          </a:prstGeom>
          <a:solidFill>
            <a:srgbClr val="B4EB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7503475" y="1659250"/>
            <a:ext cx="883500" cy="2008500"/>
          </a:xfrm>
          <a:prstGeom prst="rect">
            <a:avLst/>
          </a:prstGeom>
          <a:solidFill>
            <a:srgbClr val="A9DE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x’</a:t>
            </a:r>
            <a:endParaRPr sz="2400"/>
          </a:p>
        </p:txBody>
      </p:sp>
      <p:sp>
        <p:nvSpPr>
          <p:cNvPr id="186" name="Google Shape;186;p19"/>
          <p:cNvSpPr/>
          <p:nvPr/>
        </p:nvSpPr>
        <p:spPr>
          <a:xfrm rot="-5400000">
            <a:off x="5744138" y="2060050"/>
            <a:ext cx="1942200" cy="1206900"/>
          </a:xfrm>
          <a:prstGeom prst="trapezoid">
            <a:avLst>
              <a:gd fmla="val 25000" name="adj"/>
            </a:avLst>
          </a:prstGeom>
          <a:solidFill>
            <a:srgbClr val="B4EB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19"/>
          <p:cNvCxnSpPr>
            <a:stCxn id="183" idx="3"/>
            <a:endCxn id="184" idx="2"/>
          </p:cNvCxnSpPr>
          <p:nvPr/>
        </p:nvCxnSpPr>
        <p:spPr>
          <a:xfrm flipH="1" rot="10800000">
            <a:off x="1459500" y="2748075"/>
            <a:ext cx="264600" cy="2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19"/>
          <p:cNvCxnSpPr>
            <a:stCxn id="184" idx="0"/>
            <a:endCxn id="189" idx="2"/>
          </p:cNvCxnSpPr>
          <p:nvPr/>
        </p:nvCxnSpPr>
        <p:spPr>
          <a:xfrm flipH="1" rot="10800000">
            <a:off x="2930875" y="1067625"/>
            <a:ext cx="1067100" cy="1680300"/>
          </a:xfrm>
          <a:prstGeom prst="bentConnector3">
            <a:avLst>
              <a:gd fmla="val 3576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9"/>
          <p:cNvCxnSpPr>
            <a:stCxn id="191" idx="3"/>
            <a:endCxn id="186" idx="0"/>
          </p:cNvCxnSpPr>
          <p:nvPr/>
        </p:nvCxnSpPr>
        <p:spPr>
          <a:xfrm flipH="1" rot="10800000">
            <a:off x="4915138" y="2663500"/>
            <a:ext cx="1196700" cy="1835100"/>
          </a:xfrm>
          <a:prstGeom prst="bentConnector3">
            <a:avLst>
              <a:gd fmla="val 7166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9"/>
          <p:cNvCxnSpPr>
            <a:stCxn id="186" idx="2"/>
            <a:endCxn id="185" idx="1"/>
          </p:cNvCxnSpPr>
          <p:nvPr/>
        </p:nvCxnSpPr>
        <p:spPr>
          <a:xfrm>
            <a:off x="7318688" y="2663500"/>
            <a:ext cx="184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19"/>
          <p:cNvSpPr txBox="1"/>
          <p:nvPr/>
        </p:nvSpPr>
        <p:spPr>
          <a:xfrm>
            <a:off x="1678663" y="2440438"/>
            <a:ext cx="12975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chemeClr val="dk1"/>
                </a:solidFill>
              </a:rPr>
              <a:t>encoder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6081550" y="2394200"/>
            <a:ext cx="1331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chemeClr val="dk1"/>
                </a:solidFill>
              </a:rPr>
              <a:t>decoder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3469877" y="1589950"/>
            <a:ext cx="2118000" cy="2077800"/>
          </a:xfrm>
          <a:prstGeom prst="roundRect">
            <a:avLst>
              <a:gd fmla="val 16667" name="adj"/>
            </a:avLst>
          </a:prstGeom>
          <a:solidFill>
            <a:srgbClr val="B4EB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3998075" y="781175"/>
            <a:ext cx="558900" cy="572700"/>
          </a:xfrm>
          <a:prstGeom prst="ellipse">
            <a:avLst/>
          </a:prstGeom>
          <a:solidFill>
            <a:srgbClr val="FCF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400">
                <a:solidFill>
                  <a:schemeClr val="dk1"/>
                </a:solidFill>
              </a:rPr>
              <a:t>μ</a:t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4534425" y="781175"/>
            <a:ext cx="558900" cy="572700"/>
          </a:xfrm>
          <a:prstGeom prst="ellipse">
            <a:avLst/>
          </a:prstGeom>
          <a:solidFill>
            <a:srgbClr val="E4C1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400">
                <a:solidFill>
                  <a:schemeClr val="dk1"/>
                </a:solidFill>
              </a:rPr>
              <a:t>σ</a:t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3546804" y="2144275"/>
            <a:ext cx="816300" cy="410100"/>
          </a:xfrm>
          <a:prstGeom prst="roundRect">
            <a:avLst>
              <a:gd fmla="val 16667" name="adj"/>
            </a:avLst>
          </a:prstGeom>
          <a:solidFill>
            <a:srgbClr val="E4C1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</a:t>
            </a:r>
            <a:r>
              <a:rPr lang="pl"/>
              <a:t>nit </a:t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3561238" y="2620300"/>
            <a:ext cx="1008000" cy="410100"/>
          </a:xfrm>
          <a:prstGeom prst="roundRect">
            <a:avLst>
              <a:gd fmla="val 16667" name="adj"/>
            </a:avLst>
          </a:prstGeom>
          <a:solidFill>
            <a:srgbClr val="A9DE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optimize</a:t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3561238" y="3096325"/>
            <a:ext cx="1522200" cy="410100"/>
          </a:xfrm>
          <a:prstGeom prst="roundRect">
            <a:avLst>
              <a:gd fmla="val 16667" name="adj"/>
            </a:avLst>
          </a:prstGeom>
          <a:solidFill>
            <a:srgbClr val="FCF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reparameterize</a:t>
            </a:r>
            <a:endParaRPr/>
          </a:p>
        </p:txBody>
      </p:sp>
      <p:sp>
        <p:nvSpPr>
          <p:cNvPr id="200" name="Google Shape;200;p19"/>
          <p:cNvSpPr txBox="1"/>
          <p:nvPr/>
        </p:nvSpPr>
        <p:spPr>
          <a:xfrm>
            <a:off x="3546788" y="1574800"/>
            <a:ext cx="12975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chemeClr val="dk1"/>
                </a:solidFill>
              </a:rPr>
              <a:t>TreeVI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4176238" y="4129150"/>
            <a:ext cx="738900" cy="738900"/>
          </a:xfrm>
          <a:prstGeom prst="rect">
            <a:avLst/>
          </a:prstGeom>
          <a:solidFill>
            <a:srgbClr val="FF99C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z</a:t>
            </a:r>
            <a:endParaRPr sz="2400"/>
          </a:p>
        </p:txBody>
      </p:sp>
      <p:cxnSp>
        <p:nvCxnSpPr>
          <p:cNvPr id="201" name="Google Shape;201;p19"/>
          <p:cNvCxnSpPr>
            <a:stCxn id="189" idx="4"/>
            <a:endCxn id="195" idx="0"/>
          </p:cNvCxnSpPr>
          <p:nvPr/>
        </p:nvCxnSpPr>
        <p:spPr>
          <a:xfrm flipH="1" rot="-5400000">
            <a:off x="4285175" y="1346225"/>
            <a:ext cx="236100" cy="2514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19"/>
          <p:cNvCxnSpPr>
            <a:stCxn id="196" idx="4"/>
            <a:endCxn id="195" idx="0"/>
          </p:cNvCxnSpPr>
          <p:nvPr/>
        </p:nvCxnSpPr>
        <p:spPr>
          <a:xfrm rot="5400000">
            <a:off x="4553325" y="1329425"/>
            <a:ext cx="236100" cy="2850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19"/>
          <p:cNvCxnSpPr>
            <a:stCxn id="195" idx="2"/>
            <a:endCxn id="191" idx="0"/>
          </p:cNvCxnSpPr>
          <p:nvPr/>
        </p:nvCxnSpPr>
        <p:spPr>
          <a:xfrm>
            <a:off x="4528877" y="3667750"/>
            <a:ext cx="16800" cy="46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TreeVI challenges</a:t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576000" y="1759575"/>
            <a:ext cx="883500" cy="2020200"/>
          </a:xfrm>
          <a:prstGeom prst="rect">
            <a:avLst/>
          </a:prstGeom>
          <a:solidFill>
            <a:srgbClr val="A9DE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x</a:t>
            </a:r>
            <a:endParaRPr sz="2400"/>
          </a:p>
        </p:txBody>
      </p:sp>
      <p:sp>
        <p:nvSpPr>
          <p:cNvPr id="210" name="Google Shape;210;p20"/>
          <p:cNvSpPr/>
          <p:nvPr/>
        </p:nvSpPr>
        <p:spPr>
          <a:xfrm rot="5400000">
            <a:off x="1347925" y="2144475"/>
            <a:ext cx="1959000" cy="1206900"/>
          </a:xfrm>
          <a:prstGeom prst="trapezoid">
            <a:avLst>
              <a:gd fmla="val 25000" name="adj"/>
            </a:avLst>
          </a:prstGeom>
          <a:solidFill>
            <a:srgbClr val="B4EB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7503475" y="1659250"/>
            <a:ext cx="883500" cy="2008500"/>
          </a:xfrm>
          <a:prstGeom prst="rect">
            <a:avLst/>
          </a:prstGeom>
          <a:solidFill>
            <a:srgbClr val="A9DE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x’</a:t>
            </a:r>
            <a:endParaRPr sz="2400"/>
          </a:p>
        </p:txBody>
      </p:sp>
      <p:sp>
        <p:nvSpPr>
          <p:cNvPr id="212" name="Google Shape;212;p20"/>
          <p:cNvSpPr/>
          <p:nvPr/>
        </p:nvSpPr>
        <p:spPr>
          <a:xfrm rot="-5400000">
            <a:off x="5744138" y="2060050"/>
            <a:ext cx="1942200" cy="1206900"/>
          </a:xfrm>
          <a:prstGeom prst="trapezoid">
            <a:avLst>
              <a:gd fmla="val 25000" name="adj"/>
            </a:avLst>
          </a:prstGeom>
          <a:solidFill>
            <a:srgbClr val="B4EB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20"/>
          <p:cNvCxnSpPr>
            <a:stCxn id="209" idx="3"/>
            <a:endCxn id="210" idx="2"/>
          </p:cNvCxnSpPr>
          <p:nvPr/>
        </p:nvCxnSpPr>
        <p:spPr>
          <a:xfrm flipH="1" rot="10800000">
            <a:off x="1459500" y="2748075"/>
            <a:ext cx="264600" cy="2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0"/>
          <p:cNvCxnSpPr>
            <a:stCxn id="210" idx="0"/>
            <a:endCxn id="215" idx="2"/>
          </p:cNvCxnSpPr>
          <p:nvPr/>
        </p:nvCxnSpPr>
        <p:spPr>
          <a:xfrm flipH="1" rot="10800000">
            <a:off x="2930875" y="1067625"/>
            <a:ext cx="1067100" cy="1680300"/>
          </a:xfrm>
          <a:prstGeom prst="bentConnector3">
            <a:avLst>
              <a:gd fmla="val 3576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0"/>
          <p:cNvCxnSpPr>
            <a:stCxn id="217" idx="3"/>
            <a:endCxn id="212" idx="0"/>
          </p:cNvCxnSpPr>
          <p:nvPr/>
        </p:nvCxnSpPr>
        <p:spPr>
          <a:xfrm flipH="1" rot="10800000">
            <a:off x="4915138" y="2663500"/>
            <a:ext cx="1196700" cy="1835100"/>
          </a:xfrm>
          <a:prstGeom prst="bentConnector3">
            <a:avLst>
              <a:gd fmla="val 7166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0"/>
          <p:cNvCxnSpPr>
            <a:stCxn id="212" idx="2"/>
            <a:endCxn id="211" idx="1"/>
          </p:cNvCxnSpPr>
          <p:nvPr/>
        </p:nvCxnSpPr>
        <p:spPr>
          <a:xfrm>
            <a:off x="7318688" y="2663500"/>
            <a:ext cx="184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0"/>
          <p:cNvSpPr txBox="1"/>
          <p:nvPr/>
        </p:nvSpPr>
        <p:spPr>
          <a:xfrm>
            <a:off x="1678663" y="2440438"/>
            <a:ext cx="12975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chemeClr val="dk1"/>
                </a:solidFill>
              </a:rPr>
              <a:t>encoder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6081550" y="2394200"/>
            <a:ext cx="1331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chemeClr val="dk1"/>
                </a:solidFill>
              </a:rPr>
              <a:t>decoder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3469877" y="1589950"/>
            <a:ext cx="2118000" cy="2077800"/>
          </a:xfrm>
          <a:prstGeom prst="roundRect">
            <a:avLst>
              <a:gd fmla="val 16667" name="adj"/>
            </a:avLst>
          </a:prstGeom>
          <a:solidFill>
            <a:srgbClr val="B4EB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3998075" y="781175"/>
            <a:ext cx="558900" cy="572700"/>
          </a:xfrm>
          <a:prstGeom prst="ellipse">
            <a:avLst/>
          </a:prstGeom>
          <a:solidFill>
            <a:srgbClr val="FCF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400">
                <a:solidFill>
                  <a:schemeClr val="dk1"/>
                </a:solidFill>
              </a:rPr>
              <a:t>μ</a:t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4534425" y="781175"/>
            <a:ext cx="558900" cy="572700"/>
          </a:xfrm>
          <a:prstGeom prst="ellipse">
            <a:avLst/>
          </a:prstGeom>
          <a:solidFill>
            <a:srgbClr val="E4C1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400">
                <a:solidFill>
                  <a:schemeClr val="dk1"/>
                </a:solidFill>
              </a:rPr>
              <a:t>σ</a:t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3546804" y="2144275"/>
            <a:ext cx="816300" cy="410100"/>
          </a:xfrm>
          <a:prstGeom prst="roundRect">
            <a:avLst>
              <a:gd fmla="val 16667" name="adj"/>
            </a:avLst>
          </a:prstGeom>
          <a:solidFill>
            <a:srgbClr val="E4C1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Init </a:t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3561238" y="2620300"/>
            <a:ext cx="1008000" cy="410100"/>
          </a:xfrm>
          <a:prstGeom prst="roundRect">
            <a:avLst>
              <a:gd fmla="val 16667" name="adj"/>
            </a:avLst>
          </a:prstGeom>
          <a:solidFill>
            <a:srgbClr val="A9DE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optimize</a:t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3561238" y="3096325"/>
            <a:ext cx="1522200" cy="410100"/>
          </a:xfrm>
          <a:prstGeom prst="roundRect">
            <a:avLst>
              <a:gd fmla="val 16667" name="adj"/>
            </a:avLst>
          </a:prstGeom>
          <a:solidFill>
            <a:srgbClr val="FCF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reparameterize</a:t>
            </a:r>
            <a:endParaRPr/>
          </a:p>
        </p:txBody>
      </p:sp>
      <p:sp>
        <p:nvSpPr>
          <p:cNvPr id="226" name="Google Shape;226;p20"/>
          <p:cNvSpPr txBox="1"/>
          <p:nvPr/>
        </p:nvSpPr>
        <p:spPr>
          <a:xfrm>
            <a:off x="3546788" y="1574800"/>
            <a:ext cx="12975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chemeClr val="dk1"/>
                </a:solidFill>
              </a:rPr>
              <a:t>TreeVI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4176238" y="4129150"/>
            <a:ext cx="738900" cy="738900"/>
          </a:xfrm>
          <a:prstGeom prst="rect">
            <a:avLst/>
          </a:prstGeom>
          <a:solidFill>
            <a:srgbClr val="FF99C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z</a:t>
            </a:r>
            <a:endParaRPr sz="2400"/>
          </a:p>
        </p:txBody>
      </p:sp>
      <p:cxnSp>
        <p:nvCxnSpPr>
          <p:cNvPr id="227" name="Google Shape;227;p20"/>
          <p:cNvCxnSpPr>
            <a:stCxn id="215" idx="4"/>
            <a:endCxn id="221" idx="0"/>
          </p:cNvCxnSpPr>
          <p:nvPr/>
        </p:nvCxnSpPr>
        <p:spPr>
          <a:xfrm flipH="1" rot="-5400000">
            <a:off x="4285175" y="1346225"/>
            <a:ext cx="236100" cy="2514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0"/>
          <p:cNvCxnSpPr>
            <a:stCxn id="222" idx="4"/>
            <a:endCxn id="221" idx="0"/>
          </p:cNvCxnSpPr>
          <p:nvPr/>
        </p:nvCxnSpPr>
        <p:spPr>
          <a:xfrm rot="5400000">
            <a:off x="4553325" y="1329425"/>
            <a:ext cx="236100" cy="2850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0"/>
          <p:cNvCxnSpPr>
            <a:stCxn id="221" idx="2"/>
            <a:endCxn id="217" idx="0"/>
          </p:cNvCxnSpPr>
          <p:nvPr/>
        </p:nvCxnSpPr>
        <p:spPr>
          <a:xfrm>
            <a:off x="4528877" y="3667750"/>
            <a:ext cx="16800" cy="46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0" name="Google Shape;230;p20" title="{&quot;red&quot;:0,&quot;green&quot;:0,&quot;blue&quot;:0,&quot;origURL&quot;:&quot;https://www.codecogs.com/eqnedit.php?latex=O(n%5E4)#0&quot;,&quot;size&quot;:24,&quot;width&quot;:334.98425196850394,&quot;height&quot;:36.354330708661415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000" y="2153413"/>
            <a:ext cx="811530" cy="37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type="title"/>
          </p:nvPr>
        </p:nvSpPr>
        <p:spPr>
          <a:xfrm>
            <a:off x="311700" y="445025"/>
            <a:ext cx="234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Our </a:t>
            </a:r>
            <a:r>
              <a:rPr lang="pl"/>
              <a:t>s</a:t>
            </a:r>
            <a:r>
              <a:rPr lang="pl"/>
              <a:t>olution</a:t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1752700" y="1749500"/>
            <a:ext cx="460200" cy="460200"/>
          </a:xfrm>
          <a:prstGeom prst="ellipse">
            <a:avLst/>
          </a:prstGeom>
          <a:solidFill>
            <a:srgbClr val="E4C1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1491500" y="2603575"/>
            <a:ext cx="460200" cy="460200"/>
          </a:xfrm>
          <a:prstGeom prst="ellipse">
            <a:avLst/>
          </a:prstGeom>
          <a:solidFill>
            <a:srgbClr val="E4C1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558150" y="2603575"/>
            <a:ext cx="460200" cy="460200"/>
          </a:xfrm>
          <a:prstGeom prst="ellipse">
            <a:avLst/>
          </a:prstGeom>
          <a:solidFill>
            <a:srgbClr val="E4C1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311700" y="1761800"/>
            <a:ext cx="460200" cy="460200"/>
          </a:xfrm>
          <a:prstGeom prst="ellipse">
            <a:avLst/>
          </a:prstGeom>
          <a:solidFill>
            <a:srgbClr val="E4C1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1020825" y="1205125"/>
            <a:ext cx="460200" cy="460200"/>
          </a:xfrm>
          <a:prstGeom prst="ellipse">
            <a:avLst/>
          </a:prstGeom>
          <a:solidFill>
            <a:srgbClr val="E4C1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1" name="Google Shape;241;p21"/>
          <p:cNvCxnSpPr>
            <a:stCxn id="240" idx="5"/>
            <a:endCxn id="236" idx="1"/>
          </p:cNvCxnSpPr>
          <p:nvPr/>
        </p:nvCxnSpPr>
        <p:spPr>
          <a:xfrm>
            <a:off x="1413630" y="1597930"/>
            <a:ext cx="406500" cy="2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1"/>
          <p:cNvCxnSpPr>
            <a:stCxn id="236" idx="4"/>
            <a:endCxn id="237" idx="7"/>
          </p:cNvCxnSpPr>
          <p:nvPr/>
        </p:nvCxnSpPr>
        <p:spPr>
          <a:xfrm flipH="1">
            <a:off x="1884400" y="2209700"/>
            <a:ext cx="98400" cy="4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1"/>
          <p:cNvCxnSpPr>
            <a:stCxn id="240" idx="3"/>
            <a:endCxn id="239" idx="7"/>
          </p:cNvCxnSpPr>
          <p:nvPr/>
        </p:nvCxnSpPr>
        <p:spPr>
          <a:xfrm flipH="1">
            <a:off x="704520" y="1597930"/>
            <a:ext cx="383700" cy="2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1"/>
          <p:cNvCxnSpPr>
            <a:stCxn id="239" idx="4"/>
            <a:endCxn id="238" idx="1"/>
          </p:cNvCxnSpPr>
          <p:nvPr/>
        </p:nvCxnSpPr>
        <p:spPr>
          <a:xfrm>
            <a:off x="541800" y="2222000"/>
            <a:ext cx="83700" cy="4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1"/>
          <p:cNvCxnSpPr>
            <a:stCxn id="238" idx="6"/>
            <a:endCxn id="237" idx="2"/>
          </p:cNvCxnSpPr>
          <p:nvPr/>
        </p:nvCxnSpPr>
        <p:spPr>
          <a:xfrm>
            <a:off x="1018350" y="2833675"/>
            <a:ext cx="47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1"/>
          <p:cNvCxnSpPr>
            <a:stCxn id="240" idx="4"/>
            <a:endCxn id="237" idx="0"/>
          </p:cNvCxnSpPr>
          <p:nvPr/>
        </p:nvCxnSpPr>
        <p:spPr>
          <a:xfrm>
            <a:off x="1250925" y="1665325"/>
            <a:ext cx="470700" cy="9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1"/>
          <p:cNvCxnSpPr>
            <a:stCxn id="240" idx="4"/>
            <a:endCxn id="238" idx="0"/>
          </p:cNvCxnSpPr>
          <p:nvPr/>
        </p:nvCxnSpPr>
        <p:spPr>
          <a:xfrm flipH="1">
            <a:off x="788325" y="1665325"/>
            <a:ext cx="462600" cy="9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1"/>
          <p:cNvCxnSpPr>
            <a:stCxn id="239" idx="5"/>
            <a:endCxn id="237" idx="1"/>
          </p:cNvCxnSpPr>
          <p:nvPr/>
        </p:nvCxnSpPr>
        <p:spPr>
          <a:xfrm>
            <a:off x="704505" y="2154605"/>
            <a:ext cx="854400" cy="5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1"/>
          <p:cNvCxnSpPr>
            <a:stCxn id="238" idx="7"/>
            <a:endCxn id="236" idx="3"/>
          </p:cNvCxnSpPr>
          <p:nvPr/>
        </p:nvCxnSpPr>
        <p:spPr>
          <a:xfrm flipH="1" rot="10800000">
            <a:off x="950955" y="2142370"/>
            <a:ext cx="869100" cy="5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1"/>
          <p:cNvCxnSpPr>
            <a:stCxn id="239" idx="6"/>
            <a:endCxn id="236" idx="2"/>
          </p:cNvCxnSpPr>
          <p:nvPr/>
        </p:nvCxnSpPr>
        <p:spPr>
          <a:xfrm flipH="1" rot="10800000">
            <a:off x="771900" y="1979600"/>
            <a:ext cx="9807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1" name="Google Shape;251;p21" title="{&quot;red&quot;:0,&quot;green&quot;:0,&quot;blue&quot;:0,&quot;origURL&quot;:&quot;https://www.codecogs.com/eqnedit.php?latex=z_1#0&quot;,&quot;size&quot;:24,&quot;width&quot;:84.92125984251969,&quot;height&quot;:36.354330708661415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950" y="1333500"/>
            <a:ext cx="244602" cy="203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1" title="{&quot;red&quot;:0,&quot;green&quot;:0,&quot;blue&quot;:0,&quot;origURL&quot;:&quot;https://www.codecogs.com/eqnedit.php?latex=z_2#0&quot;,&quot;size&quot;:24,&quot;width&quot;:84.92125984251969,&quot;height&quot;:36.354330708661415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075" y="1903675"/>
            <a:ext cx="251460" cy="203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1" title="{&quot;red&quot;:0,&quot;green&quot;:0,&quot;blue&quot;:0,&quot;origURL&quot;:&quot;https://www.codecogs.com/eqnedit.php?latex=z_4#0&quot;,&quot;size&quot;:24,&quot;width&quot;:84.92125984251969,&quot;height&quot;:36.354330708661415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225" y="2731950"/>
            <a:ext cx="256032" cy="203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1" title="{&quot;red&quot;:0,&quot;green&quot;:0,&quot;blue&quot;:0,&quot;origURL&quot;:&quot;https://www.codecogs.com/eqnedit.php?latex=z_3#0&quot;,&quot;size&quot;:24,&quot;width&quot;:84.92125984251969,&quot;height&quot;:36.354330708661415}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6975" y="1881725"/>
            <a:ext cx="253746" cy="20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1" title="{&quot;red&quot;:0,&quot;green&quot;:0,&quot;blue&quot;:0,&quot;origURL&quot;:&quot;https://www.codecogs.com/eqnedit.php?latex=z_5#0&quot;,&quot;size&quot;:24,&quot;width&quot;:84.92125984251969,&quot;height&quot;:36.354330708661415}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93550" y="2729663"/>
            <a:ext cx="251460" cy="20802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1"/>
          <p:cNvSpPr/>
          <p:nvPr/>
        </p:nvSpPr>
        <p:spPr>
          <a:xfrm>
            <a:off x="5667050" y="1231000"/>
            <a:ext cx="460200" cy="460200"/>
          </a:xfrm>
          <a:prstGeom prst="ellipse">
            <a:avLst/>
          </a:prstGeom>
          <a:solidFill>
            <a:srgbClr val="A9DE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21" title="{&quot;red&quot;:0,&quot;green&quot;:0,&quot;blue&quot;:0,&quot;origURL&quot;:&quot;https://www.codecogs.com/eqnedit.php?latex=z_1#0&quot;,&quot;size&quot;:24,&quot;width&quot;:84.92125984251969,&quot;height&quot;:36.354330708661415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175" y="1359375"/>
            <a:ext cx="244602" cy="20345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1"/>
          <p:cNvSpPr/>
          <p:nvPr/>
        </p:nvSpPr>
        <p:spPr>
          <a:xfrm>
            <a:off x="5667050" y="1856475"/>
            <a:ext cx="460200" cy="460200"/>
          </a:xfrm>
          <a:prstGeom prst="ellipse">
            <a:avLst/>
          </a:prstGeom>
          <a:solidFill>
            <a:srgbClr val="A9DE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21" title="{&quot;red&quot;:0,&quot;green&quot;:0,&quot;blue&quot;:0,&quot;origURL&quot;:&quot;https://www.codecogs.com/eqnedit.php?latex=z_2#0&quot;,&quot;size&quot;:24,&quot;width&quot;:84.92125984251969,&quot;height&quot;:36.354330708661415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1425" y="1998350"/>
            <a:ext cx="251460" cy="20345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1"/>
          <p:cNvSpPr/>
          <p:nvPr/>
        </p:nvSpPr>
        <p:spPr>
          <a:xfrm>
            <a:off x="5206850" y="2481950"/>
            <a:ext cx="460200" cy="460200"/>
          </a:xfrm>
          <a:prstGeom prst="ellipse">
            <a:avLst/>
          </a:prstGeom>
          <a:solidFill>
            <a:srgbClr val="A9DE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21" title="{&quot;red&quot;:0,&quot;green&quot;:0,&quot;blue&quot;:0,&quot;origURL&quot;:&quot;https://www.codecogs.com/eqnedit.php?latex=z_3#0&quot;,&quot;size&quot;:24,&quot;width&quot;:84.92125984251969,&quot;height&quot;:36.354330708661415}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1125" y="2614175"/>
            <a:ext cx="253746" cy="20802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1"/>
          <p:cNvSpPr/>
          <p:nvPr/>
        </p:nvSpPr>
        <p:spPr>
          <a:xfrm>
            <a:off x="6127250" y="2481938"/>
            <a:ext cx="460200" cy="460200"/>
          </a:xfrm>
          <a:prstGeom prst="ellipse">
            <a:avLst/>
          </a:prstGeom>
          <a:solidFill>
            <a:srgbClr val="A9DE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21" title="{&quot;red&quot;:0,&quot;green&quot;:0,&quot;blue&quot;:0,&quot;origURL&quot;:&quot;https://www.codecogs.com/eqnedit.php?latex=z_4#0&quot;,&quot;size&quot;:24,&quot;width&quot;:84.92125984251969,&quot;height&quot;:36.354330708661415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9325" y="2610313"/>
            <a:ext cx="256032" cy="20345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1"/>
          <p:cNvSpPr/>
          <p:nvPr/>
        </p:nvSpPr>
        <p:spPr>
          <a:xfrm>
            <a:off x="5206850" y="3107425"/>
            <a:ext cx="460200" cy="460200"/>
          </a:xfrm>
          <a:prstGeom prst="ellipse">
            <a:avLst/>
          </a:prstGeom>
          <a:solidFill>
            <a:srgbClr val="A9DE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21" title="{&quot;red&quot;:0,&quot;green&quot;:0,&quot;blue&quot;:0,&quot;origURL&quot;:&quot;https://www.codecogs.com/eqnedit.php?latex=z_5#0&quot;,&quot;size&quot;:24,&quot;width&quot;:84.92125984251969,&quot;height&quot;:36.354330708661415}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12275" y="3227387"/>
            <a:ext cx="251460" cy="2080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21"/>
          <p:cNvCxnSpPr>
            <a:stCxn id="256" idx="4"/>
            <a:endCxn id="258" idx="0"/>
          </p:cNvCxnSpPr>
          <p:nvPr/>
        </p:nvCxnSpPr>
        <p:spPr>
          <a:xfrm>
            <a:off x="5897150" y="1691200"/>
            <a:ext cx="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1"/>
          <p:cNvCxnSpPr>
            <a:stCxn id="258" idx="3"/>
            <a:endCxn id="260" idx="0"/>
          </p:cNvCxnSpPr>
          <p:nvPr/>
        </p:nvCxnSpPr>
        <p:spPr>
          <a:xfrm flipH="1">
            <a:off x="5436845" y="2249280"/>
            <a:ext cx="297600" cy="2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1"/>
          <p:cNvCxnSpPr>
            <a:stCxn id="258" idx="5"/>
            <a:endCxn id="262" idx="0"/>
          </p:cNvCxnSpPr>
          <p:nvPr/>
        </p:nvCxnSpPr>
        <p:spPr>
          <a:xfrm>
            <a:off x="6059855" y="2249280"/>
            <a:ext cx="297600" cy="2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1"/>
          <p:cNvCxnSpPr>
            <a:stCxn id="260" idx="4"/>
            <a:endCxn id="264" idx="0"/>
          </p:cNvCxnSpPr>
          <p:nvPr/>
        </p:nvCxnSpPr>
        <p:spPr>
          <a:xfrm>
            <a:off x="5436950" y="2942150"/>
            <a:ext cx="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21"/>
          <p:cNvSpPr/>
          <p:nvPr/>
        </p:nvSpPr>
        <p:spPr>
          <a:xfrm>
            <a:off x="499275" y="3457650"/>
            <a:ext cx="1503300" cy="354600"/>
          </a:xfrm>
          <a:prstGeom prst="roundRect">
            <a:avLst>
              <a:gd fmla="val 16667" name="adj"/>
            </a:avLst>
          </a:prstGeom>
          <a:solidFill>
            <a:srgbClr val="E4C1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Fully Connected</a:t>
            </a: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5145500" y="3720662"/>
            <a:ext cx="1503300" cy="708000"/>
          </a:xfrm>
          <a:prstGeom prst="roundRect">
            <a:avLst>
              <a:gd fmla="val 16667" name="adj"/>
            </a:avLst>
          </a:prstGeom>
          <a:solidFill>
            <a:srgbClr val="A9DE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Tree for </a:t>
            </a:r>
            <a:r>
              <a:rPr lang="pl"/>
              <a:t>approximating</a:t>
            </a:r>
            <a:r>
              <a:rPr lang="pl"/>
              <a:t> the correlations</a:t>
            </a:r>
            <a:endParaRPr/>
          </a:p>
        </p:txBody>
      </p:sp>
      <p:pic>
        <p:nvPicPr>
          <p:cNvPr id="272" name="Google Shape;272;p21" title="{&quot;red&quot;:0,&quot;green&quot;:0,&quot;blue&quot;:0,&quot;origURL&quot;:&quot;https://www.codecogs.com/eqnedit.php?latex=w_1#0&quot;,&quot;size&quot;:24,&quot;width&quot;:334.98425196850394,&quot;height&quot;:36.354330708661415}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43450" y="1701648"/>
            <a:ext cx="297600" cy="181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1" title="{&quot;red&quot;:0,&quot;green&quot;:0,&quot;blue&quot;:0,&quot;origURL&quot;:&quot;https://www.codecogs.com/eqnedit.php?latex=w_2#0&quot;,&quot;size&quot;:24,&quot;width&quot;:93.28346456692914,&quot;height&quot;:36.354330708661415}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09149" y="2201813"/>
            <a:ext cx="297600" cy="177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1" title="{&quot;red&quot;:0,&quot;green&quot;:0,&quot;blue&quot;:0,&quot;origURL&quot;:&quot;https://www.codecogs.com/eqnedit.php?latex=w_3#0&quot;,&quot;size&quot;:24,&quot;width&quot;:93.28346456692914,&quot;height&quot;:36.354330708661415}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29325" y="2205013"/>
            <a:ext cx="297600" cy="180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1" title="{&quot;red&quot;:0,&quot;green&quot;:0,&quot;blue&quot;:0,&quot;origURL&quot;:&quot;https://www.codecogs.com/eqnedit.php?latex=w_4#0&quot;,&quot;size&quot;:24,&quot;width&quot;:93.28346456692914,&quot;height&quot;:36.354330708661415}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00413" y="2937111"/>
            <a:ext cx="297600" cy="17540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1"/>
          <p:cNvSpPr/>
          <p:nvPr/>
        </p:nvSpPr>
        <p:spPr>
          <a:xfrm>
            <a:off x="2348688" y="1957225"/>
            <a:ext cx="460200" cy="35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4EB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3873563" y="2080838"/>
            <a:ext cx="460200" cy="460200"/>
          </a:xfrm>
          <a:prstGeom prst="ellipse">
            <a:avLst/>
          </a:prstGeom>
          <a:solidFill>
            <a:srgbClr val="FCF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3665738" y="2599725"/>
            <a:ext cx="460200" cy="460200"/>
          </a:xfrm>
          <a:prstGeom prst="ellipse">
            <a:avLst/>
          </a:prstGeom>
          <a:solidFill>
            <a:srgbClr val="FCF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2944700" y="2129275"/>
            <a:ext cx="460200" cy="460200"/>
          </a:xfrm>
          <a:prstGeom prst="ellipse">
            <a:avLst/>
          </a:prstGeom>
          <a:solidFill>
            <a:srgbClr val="FCF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3409325" y="1735513"/>
            <a:ext cx="460200" cy="460200"/>
          </a:xfrm>
          <a:prstGeom prst="ellipse">
            <a:avLst/>
          </a:prstGeom>
          <a:solidFill>
            <a:srgbClr val="FCF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3830063" y="1410463"/>
            <a:ext cx="460200" cy="460200"/>
          </a:xfrm>
          <a:prstGeom prst="ellipse">
            <a:avLst/>
          </a:prstGeom>
          <a:solidFill>
            <a:srgbClr val="FCF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21" title="{&quot;red&quot;:0,&quot;green&quot;:0,&quot;blue&quot;:0,&quot;origURL&quot;:&quot;https://www.codecogs.com/eqnedit.php?latex=z_1#0&quot;,&quot;size&quot;:24,&quot;width&quot;:84.92125984251969,&quot;height&quot;:36.354330708661415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188" y="1538838"/>
            <a:ext cx="244602" cy="203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1" title="{&quot;red&quot;:0,&quot;green&quot;:0,&quot;blue&quot;:0,&quot;origURL&quot;:&quot;https://www.codecogs.com/eqnedit.php?latex=z_2#0&quot;,&quot;size&quot;:24,&quot;width&quot;:84.92125984251969,&quot;height&quot;:36.354330708661415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3700" y="1877388"/>
            <a:ext cx="251460" cy="203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1" title="{&quot;red&quot;:0,&quot;green&quot;:0,&quot;blue&quot;:0,&quot;origURL&quot;:&quot;https://www.codecogs.com/eqnedit.php?latex=z_4#0&quot;,&quot;size&quot;:24,&quot;width&quot;:84.92125984251969,&quot;height&quot;:36.354330708661415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6775" y="2257650"/>
            <a:ext cx="256032" cy="203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1" title="{&quot;red&quot;:0,&quot;green&quot;:0,&quot;blue&quot;:0,&quot;origURL&quot;:&quot;https://www.codecogs.com/eqnedit.php?latex=z_3#0&quot;,&quot;size&quot;:24,&quot;width&quot;:84.92125984251969,&quot;height&quot;:36.354330708661415}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7413" y="2206925"/>
            <a:ext cx="253746" cy="20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1" title="{&quot;red&quot;:0,&quot;green&quot;:0,&quot;blue&quot;:0,&quot;origURL&quot;:&quot;https://www.codecogs.com/eqnedit.php?latex=z_5#0&quot;,&quot;size&quot;:24,&quot;width&quot;:84.92125984251969,&quot;height&quot;:36.354330708661415}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67788" y="2725813"/>
            <a:ext cx="251460" cy="20802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1"/>
          <p:cNvSpPr/>
          <p:nvPr/>
        </p:nvSpPr>
        <p:spPr>
          <a:xfrm>
            <a:off x="3046775" y="3419900"/>
            <a:ext cx="1345200" cy="1309500"/>
          </a:xfrm>
          <a:prstGeom prst="roundRect">
            <a:avLst>
              <a:gd fmla="val 16667" name="adj"/>
            </a:avLst>
          </a:prstGeom>
          <a:solidFill>
            <a:srgbClr val="FCF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The model assume correlation </a:t>
            </a:r>
            <a:r>
              <a:rPr lang="pl"/>
              <a:t>between</a:t>
            </a:r>
            <a:r>
              <a:rPr lang="pl"/>
              <a:t> dimension</a:t>
            </a: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4541363" y="1957225"/>
            <a:ext cx="460200" cy="35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4EB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6792713" y="1957213"/>
            <a:ext cx="460200" cy="35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4EB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7794525" y="1193275"/>
            <a:ext cx="406500" cy="447300"/>
          </a:xfrm>
          <a:prstGeom prst="flowChartAlternateProcess">
            <a:avLst/>
          </a:prstGeom>
          <a:solidFill>
            <a:srgbClr val="B4EBCA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7794525" y="2087288"/>
            <a:ext cx="406500" cy="447300"/>
          </a:xfrm>
          <a:prstGeom prst="flowChartAlternateProcess">
            <a:avLst/>
          </a:prstGeom>
          <a:solidFill>
            <a:srgbClr val="B4EBCA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7790300" y="2533988"/>
            <a:ext cx="406500" cy="447300"/>
          </a:xfrm>
          <a:prstGeom prst="flowChartAlternateProcess">
            <a:avLst/>
          </a:prstGeom>
          <a:solidFill>
            <a:srgbClr val="B4EBCA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7790300" y="2975413"/>
            <a:ext cx="406500" cy="447300"/>
          </a:xfrm>
          <a:prstGeom prst="flowChartAlternateProcess">
            <a:avLst/>
          </a:prstGeom>
          <a:solidFill>
            <a:srgbClr val="B4EBCA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21" title="{&quot;red&quot;:0,&quot;green&quot;:0,&quot;blue&quot;:0,&quot;origURL&quot;:&quot;https://www.codecogs.com/eqnedit.php?latex=v_5#0&quot;,&quot;size&quot;:24,&quot;width&quot;:310.34645669291336,&quot;height&quot;:36.354330708661415}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866238" y="3101075"/>
            <a:ext cx="262890" cy="20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1" title="{&quot;red&quot;:0,&quot;green&quot;:0,&quot;blue&quot;:0,&quot;origURL&quot;:&quot;https://www.codecogs.com/eqnedit.php?latex=v_4#0&quot;,&quot;size&quot;:24,&quot;width&quot;:310.34645669291336,&quot;height&quot;:36.354330708661415}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863950" y="2652900"/>
            <a:ext cx="267462" cy="203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1" title="{&quot;red&quot;:0,&quot;green&quot;:0,&quot;blue&quot;:0,&quot;origURL&quot;:&quot;https://www.codecogs.com/eqnedit.php?latex=v_3#0&quot;,&quot;size&quot;:24,&quot;width&quot;:310.34645669291336,&quot;height&quot;:36.354330708661415}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869313" y="2206925"/>
            <a:ext cx="265176" cy="20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1" title="{&quot;red&quot;:0,&quot;green&quot;:0,&quot;blue&quot;:0,&quot;origURL&quot;:&quot;https://www.codecogs.com/eqnedit.php?latex=v_1#0&quot;,&quot;size&quot;:24,&quot;width&quot;:310.34645669291336,&quot;height&quot;:36.354330708661415}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874000" y="1315200"/>
            <a:ext cx="256032" cy="20345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1"/>
          <p:cNvSpPr/>
          <p:nvPr/>
        </p:nvSpPr>
        <p:spPr>
          <a:xfrm>
            <a:off x="7794525" y="1640575"/>
            <a:ext cx="406500" cy="447300"/>
          </a:xfrm>
          <a:prstGeom prst="flowChartAlternateProcess">
            <a:avLst/>
          </a:prstGeom>
          <a:solidFill>
            <a:srgbClr val="B4EBCA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21" title="{&quot;red&quot;:0,&quot;green&quot;:0,&quot;blue&quot;:0,&quot;origURL&quot;:&quot;https://www.codecogs.com/eqnedit.php?latex=v_2#0&quot;,&quot;size&quot;:24,&quot;width&quot;:310.34645669291336,&quot;height&quot;:36.354330708661415}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66325" y="1776000"/>
            <a:ext cx="262890" cy="20345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1"/>
          <p:cNvSpPr/>
          <p:nvPr/>
        </p:nvSpPr>
        <p:spPr>
          <a:xfrm>
            <a:off x="7241900" y="3541800"/>
            <a:ext cx="1503300" cy="1521300"/>
          </a:xfrm>
          <a:prstGeom prst="roundRect">
            <a:avLst>
              <a:gd fmla="val 16667" name="adj"/>
            </a:avLst>
          </a:prstGeom>
          <a:solidFill>
            <a:srgbClr val="B4EB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Vector which represents latent space but each </a:t>
            </a:r>
            <a:r>
              <a:rPr lang="pl"/>
              <a:t>dim</a:t>
            </a:r>
            <a:r>
              <a:rPr lang="pl"/>
              <a:t> is similar to its neighbours from tree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