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Play"/>
      <p:regular r:id="rId18"/>
      <p:bold r:id="rId19"/>
    </p:embeddedFont>
    <p:embeddedFont>
      <p:font typeface="Poppi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3FA053-C941-4BBE-9F08-EB4DBB59F55B}">
  <a:tblStyle styleId="{7B3FA053-C941-4BBE-9F08-EB4DBB59F55B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11" Type="http://schemas.openxmlformats.org/officeDocument/2006/relationships/slide" Target="slides/slide6.xml"/><Relationship Id="rId22" Type="http://schemas.openxmlformats.org/officeDocument/2006/relationships/font" Target="fonts/Poppins-italic.fntdata"/><Relationship Id="rId10" Type="http://schemas.openxmlformats.org/officeDocument/2006/relationships/slide" Target="slides/slide5.xml"/><Relationship Id="rId21" Type="http://schemas.openxmlformats.org/officeDocument/2006/relationships/font" Target="fonts/Poppi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-bold.fntdata"/><Relationship Id="rId6" Type="http://schemas.openxmlformats.org/officeDocument/2006/relationships/slide" Target="slides/slide1.xml"/><Relationship Id="rId18" Type="http://schemas.openxmlformats.org/officeDocument/2006/relationships/font" Target="fonts/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zawierający sztuka&#10;&#10;Zawartość wygenerowana przez AI może być niepoprawna." id="84" name="Google Shape;84;p13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 rot="-218056">
            <a:off x="-472679" y="170656"/>
            <a:ext cx="13137357" cy="87582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625599" y="4549775"/>
            <a:ext cx="8940800" cy="179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l-PL" sz="2000">
                <a:latin typeface="Poppins"/>
                <a:ea typeface="Poppins"/>
                <a:cs typeface="Poppins"/>
                <a:sym typeface="Poppins"/>
              </a:rPr>
              <a:t>Paulina Hladki, Marek Justyna, Maciej Antczak, Marta Szachniuk</a:t>
            </a:r>
            <a:endParaRPr b="1"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pl-PL" sz="2000">
                <a:latin typeface="Poppins"/>
                <a:ea typeface="Poppins"/>
                <a:cs typeface="Poppins"/>
                <a:sym typeface="Poppins"/>
              </a:rPr>
              <a:t>Poznan University of Technology </a:t>
            </a:r>
            <a:endParaRPr/>
          </a:p>
        </p:txBody>
      </p:sp>
      <p:sp>
        <p:nvSpPr>
          <p:cNvPr id="86" name="Google Shape;86;p13"/>
          <p:cNvSpPr txBox="1"/>
          <p:nvPr>
            <p:ph type="ctrTitle"/>
          </p:nvPr>
        </p:nvSpPr>
        <p:spPr>
          <a:xfrm>
            <a:off x="1403349" y="1923522"/>
            <a:ext cx="9385300" cy="1777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11425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600"/>
              <a:buFont typeface="Poppins"/>
              <a:buNone/>
            </a:pPr>
            <a:r>
              <a:rPr b="1" i="0" lang="pl-PL" sz="3600" u="none" cap="none" strike="noStrike">
                <a:solidFill>
                  <a:srgbClr val="010101"/>
                </a:solidFill>
                <a:latin typeface="Poppins"/>
                <a:ea typeface="Poppins"/>
                <a:cs typeface="Poppins"/>
                <a:sym typeface="Poppins"/>
              </a:rPr>
              <a:t>GraphaFold: </a:t>
            </a:r>
            <a:r>
              <a:rPr i="0" lang="pl-PL" sz="3600" u="none" cap="none" strike="noStrike">
                <a:solidFill>
                  <a:srgbClr val="010101"/>
                </a:solidFill>
                <a:latin typeface="Poppins"/>
                <a:ea typeface="Poppins"/>
                <a:cs typeface="Poppins"/>
                <a:sym typeface="Poppins"/>
              </a:rPr>
              <a:t>Graph Neural Network for pred</a:t>
            </a:r>
            <a:r>
              <a:rPr i="0" lang="pl-PL" sz="3600" u="none" cap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i="0" lang="pl-PL" sz="3600" u="none" cap="none" strike="noStrike">
                <a:solidFill>
                  <a:srgbClr val="010101"/>
                </a:solidFill>
                <a:latin typeface="Poppins"/>
                <a:ea typeface="Poppins"/>
                <a:cs typeface="Poppins"/>
                <a:sym typeface="Poppins"/>
              </a:rPr>
              <a:t>cting non-canon</a:t>
            </a:r>
            <a:r>
              <a:rPr i="0" lang="pl-PL" sz="3600" u="none" cap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i="0" lang="pl-PL" sz="3600" u="none" cap="none" strike="noStrike">
                <a:solidFill>
                  <a:srgbClr val="010101"/>
                </a:solidFill>
                <a:latin typeface="Poppins"/>
                <a:ea typeface="Poppins"/>
                <a:cs typeface="Poppins"/>
                <a:sym typeface="Poppins"/>
              </a:rPr>
              <a:t>cal RNA base pa</a:t>
            </a:r>
            <a:r>
              <a:rPr i="0" lang="pl-PL" sz="3600" u="none" cap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i="0" lang="pl-PL" sz="3600" u="none" cap="none" strike="noStrike">
                <a:solidFill>
                  <a:srgbClr val="010101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i="0" lang="pl-PL" sz="3600" u="none" cap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i="0" lang="pl-PL" sz="3600" u="none" cap="none" strike="noStrike">
                <a:solidFill>
                  <a:srgbClr val="010101"/>
                </a:solidFill>
                <a:latin typeface="Poppins"/>
                <a:ea typeface="Poppins"/>
                <a:cs typeface="Poppins"/>
                <a:sym typeface="Poppins"/>
              </a:rPr>
              <a:t>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braz zawierający Grafika, zrzut ekranu, design&#10;&#10;Zawartość wygenerowana przez AI może być niepoprawna."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1035" y="5752631"/>
            <a:ext cx="2287665" cy="64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838200" y="365125"/>
            <a:ext cx="3354210" cy="18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1" lang="pl-PL" sz="3600">
                <a:latin typeface="Poppins"/>
                <a:ea typeface="Poppins"/>
                <a:cs typeface="Poppins"/>
                <a:sym typeface="Poppins"/>
              </a:rPr>
              <a:t>GraphaFold</a:t>
            </a: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 arch</a:t>
            </a:r>
            <a:r>
              <a:rPr lang="pl-PL" sz="36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tecture</a:t>
            </a:r>
            <a:br>
              <a:rPr lang="pl-PL" sz="3600">
                <a:latin typeface="Poppins"/>
                <a:ea typeface="Poppins"/>
                <a:cs typeface="Poppins"/>
                <a:sym typeface="Poppins"/>
              </a:rPr>
            </a:b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&amp; results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Obraz zawierający diagram, tekst, Plan, Rysunek techniczny&#10;&#10;Zawartość wygenerowana przez AI może być niepoprawna." id="160" name="Google Shape;16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8600" y="0"/>
            <a:ext cx="7913400" cy="66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178917" y="2725740"/>
            <a:ext cx="22126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INF = 0.55</a:t>
            </a:r>
            <a:endParaRPr/>
          </a:p>
        </p:txBody>
      </p:sp>
      <p:grpSp>
        <p:nvGrpSpPr>
          <p:cNvPr id="162" name="Google Shape;162;p22"/>
          <p:cNvGrpSpPr/>
          <p:nvPr/>
        </p:nvGrpSpPr>
        <p:grpSpPr>
          <a:xfrm>
            <a:off x="378048" y="3272712"/>
            <a:ext cx="3814362" cy="2010729"/>
            <a:chOff x="373662" y="4439047"/>
            <a:chExt cx="3814362" cy="2010729"/>
          </a:xfrm>
        </p:grpSpPr>
        <p:sp>
          <p:nvSpPr>
            <p:cNvPr id="163" name="Google Shape;163;p22"/>
            <p:cNvSpPr/>
            <p:nvPr/>
          </p:nvSpPr>
          <p:spPr>
            <a:xfrm>
              <a:off x="373662" y="4659076"/>
              <a:ext cx="3814362" cy="1790700"/>
            </a:xfrm>
            <a:prstGeom prst="rect">
              <a:avLst/>
            </a:prstGeom>
            <a:noFill/>
            <a:ln cap="flat" cmpd="sng" w="19050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4" name="Google Shape;164;p22"/>
            <p:cNvGrpSpPr/>
            <p:nvPr/>
          </p:nvGrpSpPr>
          <p:grpSpPr>
            <a:xfrm>
              <a:off x="441499" y="4439047"/>
              <a:ext cx="3582810" cy="1677847"/>
              <a:chOff x="338924" y="4829328"/>
              <a:chExt cx="4234058" cy="1403812"/>
            </a:xfrm>
          </p:grpSpPr>
          <p:grpSp>
            <p:nvGrpSpPr>
              <p:cNvPr id="165" name="Google Shape;165;p22"/>
              <p:cNvGrpSpPr/>
              <p:nvPr/>
            </p:nvGrpSpPr>
            <p:grpSpPr>
              <a:xfrm>
                <a:off x="568198" y="4829328"/>
                <a:ext cx="4004784" cy="1403812"/>
                <a:chOff x="861709" y="4233652"/>
                <a:chExt cx="4004784" cy="1403812"/>
              </a:xfrm>
            </p:grpSpPr>
            <p:sp>
              <p:nvSpPr>
                <p:cNvPr id="166" name="Google Shape;166;p22"/>
                <p:cNvSpPr txBox="1"/>
                <p:nvPr/>
              </p:nvSpPr>
              <p:spPr>
                <a:xfrm>
                  <a:off x="3332325" y="4586929"/>
                  <a:ext cx="1404164" cy="186452"/>
                </a:xfrm>
                <a:prstGeom prst="rect">
                  <a:avLst/>
                </a:prstGeom>
                <a:blipFill rotWithShape="1">
                  <a:blip r:embed="rId4">
                    <a:alphaModFix/>
                  </a:blip>
                  <a:stretch>
                    <a:fillRect b="0" l="-4208" r="-4208" t="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l-PL" sz="1800">
                      <a:latin typeface="Arial"/>
                      <a:ea typeface="Arial"/>
                      <a:cs typeface="Arial"/>
                      <a:sym typeface="Arial"/>
                    </a:rPr>
                    <a:t> </a:t>
                  </a:r>
                  <a:endParaRPr/>
                </a:p>
              </p:txBody>
            </p:sp>
            <p:sp>
              <p:nvSpPr>
                <p:cNvPr id="167" name="Google Shape;167;p22"/>
                <p:cNvSpPr txBox="1"/>
                <p:nvPr/>
              </p:nvSpPr>
              <p:spPr>
                <a:xfrm>
                  <a:off x="1107256" y="5290656"/>
                  <a:ext cx="1413720" cy="346808"/>
                </a:xfrm>
                <a:prstGeom prst="rect">
                  <a:avLst/>
                </a:prstGeom>
                <a:blipFill rotWithShape="1">
                  <a:blip r:embed="rId5">
                    <a:alphaModFix/>
                  </a:blip>
                  <a:stretch>
                    <a:fillRect b="-2939" l="-4208" r="-4208" t="-294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l-PL" sz="1800">
                      <a:latin typeface="Arial"/>
                      <a:ea typeface="Arial"/>
                      <a:cs typeface="Arial"/>
                      <a:sym typeface="Arial"/>
                    </a:rPr>
                    <a:t> </a:t>
                  </a:r>
                  <a:endParaRPr/>
                </a:p>
              </p:txBody>
            </p:sp>
            <p:sp>
              <p:nvSpPr>
                <p:cNvPr id="168" name="Google Shape;168;p22"/>
                <p:cNvSpPr txBox="1"/>
                <p:nvPr/>
              </p:nvSpPr>
              <p:spPr>
                <a:xfrm>
                  <a:off x="3174558" y="5290656"/>
                  <a:ext cx="1432906" cy="346808"/>
                </a:xfrm>
                <a:prstGeom prst="rect">
                  <a:avLst/>
                </a:prstGeom>
                <a:blipFill rotWithShape="1">
                  <a:blip r:embed="rId6">
                    <a:alphaModFix/>
                  </a:blip>
                  <a:stretch>
                    <a:fillRect b="-2939" l="-4165" r="-5206" t="-2940"/>
                  </a:stretch>
                </a:blip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l-PL" sz="1800">
                      <a:latin typeface="Arial"/>
                      <a:ea typeface="Arial"/>
                      <a:cs typeface="Arial"/>
                      <a:sym typeface="Arial"/>
                    </a:rPr>
                    <a:t> </a:t>
                  </a:r>
                  <a:endParaRPr/>
                </a:p>
              </p:txBody>
            </p:sp>
            <p:sp>
              <p:nvSpPr>
                <p:cNvPr id="169" name="Google Shape;169;p22"/>
                <p:cNvSpPr txBox="1"/>
                <p:nvPr/>
              </p:nvSpPr>
              <p:spPr>
                <a:xfrm>
                  <a:off x="3045346" y="4891468"/>
                  <a:ext cx="1821147" cy="2516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l-PL"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Sensitivity (TPR):</a:t>
                  </a:r>
                  <a:endParaRPr/>
                </a:p>
              </p:txBody>
            </p:sp>
            <p:sp>
              <p:nvSpPr>
                <p:cNvPr id="170" name="Google Shape;170;p22"/>
                <p:cNvSpPr txBox="1"/>
                <p:nvPr/>
              </p:nvSpPr>
              <p:spPr>
                <a:xfrm>
                  <a:off x="861709" y="4233652"/>
                  <a:ext cx="1323000" cy="2574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l-PL" sz="1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Evaluation</a:t>
                  </a:r>
                  <a:endParaRPr/>
                </a:p>
              </p:txBody>
            </p:sp>
          </p:grpSp>
          <p:sp>
            <p:nvSpPr>
              <p:cNvPr id="171" name="Google Shape;171;p22"/>
              <p:cNvSpPr txBox="1"/>
              <p:nvPr/>
            </p:nvSpPr>
            <p:spPr>
              <a:xfrm>
                <a:off x="338924" y="5144569"/>
                <a:ext cx="2567908" cy="5591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269875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Interaction Network Fidelity:</a:t>
                </a:r>
                <a:endParaRPr/>
              </a:p>
              <a:p>
                <a:pPr indent="0" lvl="0" marL="269875" marR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pl-PL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Precision (PPV):</a:t>
                </a:r>
                <a:endParaRPr/>
              </a:p>
            </p:txBody>
          </p:sp>
        </p:grpSp>
      </p:grpSp>
      <p:sp>
        <p:nvSpPr>
          <p:cNvPr id="172" name="Google Shape;172;p22"/>
          <p:cNvSpPr txBox="1"/>
          <p:nvPr/>
        </p:nvSpPr>
        <p:spPr>
          <a:xfrm>
            <a:off x="9707275" y="6389225"/>
            <a:ext cx="45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-PL" sz="1100">
                <a:solidFill>
                  <a:schemeClr val="dk1"/>
                </a:solidFill>
              </a:rPr>
              <a:t>Hladki et al., working paper</a:t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descr="Obraz zawierający tekst, diagram, zrzut ekranu, linia&#10;&#10;Zawartość wygenerowana przez AI może być niepoprawna." id="178" name="Google Shape;17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351" y="479443"/>
            <a:ext cx="9048949" cy="5899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3"/>
          <p:cNvCxnSpPr/>
          <p:nvPr/>
        </p:nvCxnSpPr>
        <p:spPr>
          <a:xfrm>
            <a:off x="7683500" y="1308100"/>
            <a:ext cx="4445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7683500" y="1600200"/>
            <a:ext cx="444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3"/>
          <p:cNvSpPr txBox="1"/>
          <p:nvPr/>
        </p:nvSpPr>
        <p:spPr>
          <a:xfrm>
            <a:off x="8255000" y="1158675"/>
            <a:ext cx="1295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mean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median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End notes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38200" y="1690707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l-PL" sz="2400"/>
              <a:t>GraphaFold: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l-PL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average INF score of </a:t>
            </a:r>
            <a:r>
              <a:rPr b="1" lang="pl-PL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0.55 </a:t>
            </a:r>
            <a:r>
              <a:rPr lang="pl-PL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now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l-PL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Still being optimized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l-PL" sz="2400">
                <a:solidFill>
                  <a:srgbClr val="000000"/>
                </a:solidFill>
              </a:rPr>
              <a:t>Working paper</a:t>
            </a:r>
            <a:endParaRPr sz="2400">
              <a:solidFill>
                <a:srgbClr val="00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l-PL" sz="2400"/>
              <a:t>Plug-in step after any canonical tool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pl-PL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yet classify pair types </a:t>
            </a:r>
            <a:br>
              <a:rPr lang="pl-PL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l-PL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Leontis–Westhof), </a:t>
            </a:r>
            <a:br>
              <a:rPr lang="pl-PL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l-PL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suggesting future development directions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88" name="Google Shape;188;p24"/>
          <p:cNvSpPr txBox="1"/>
          <p:nvPr/>
        </p:nvSpPr>
        <p:spPr>
          <a:xfrm>
            <a:off x="7381124" y="1690700"/>
            <a:ext cx="2650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P. Hladki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Justyna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Antczak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l-PL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M. Szachniuk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5866796"/>
            <a:ext cx="4813300" cy="418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godło, symbol, krąg, logo&#10;&#10;Zawartość wygenerowana przez AI może być niepoprawna." id="190" name="Google Shape;1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0569" y="5570743"/>
            <a:ext cx="978325" cy="978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Grafika, zrzut ekranu, design&#10;&#10;Zawartość wygenerowana przez AI może być niepoprawna." id="191" name="Google Shape;19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8302" y="5724631"/>
            <a:ext cx="2287665" cy="643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RNA secondary structure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838200" y="1688687"/>
            <a:ext cx="105156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>
                <a:latin typeface="Poppins"/>
                <a:ea typeface="Poppins"/>
                <a:cs typeface="Poppins"/>
                <a:sym typeface="Poppins"/>
              </a:rPr>
              <a:t>2D structure = network of hydrogen-bonded base pairs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>
                <a:latin typeface="Poppins"/>
                <a:ea typeface="Poppins"/>
                <a:cs typeface="Poppins"/>
                <a:sym typeface="Poppins"/>
              </a:rPr>
              <a:t>    ▸ 70-80 % canonical    ▸ 20-30 % non-canonical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>
                <a:latin typeface="Poppins"/>
                <a:ea typeface="Poppins"/>
                <a:cs typeface="Poppins"/>
                <a:sym typeface="Poppins"/>
              </a:rPr>
              <a:t>Sources:</a:t>
            </a:r>
            <a:endParaRPr/>
          </a:p>
        </p:txBody>
      </p:sp>
      <p:pic>
        <p:nvPicPr>
          <p:cNvPr descr="Obraz zawierający Symetria, wzór, czarne i białe, sztuka&#10;&#10;Zawartość wygenerowana przez sztuczną inteligencję może być niepoprawna.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8093" y="3579385"/>
            <a:ext cx="2225675" cy="18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1740647" y="5601650"/>
            <a:ext cx="156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672518" y="5602584"/>
            <a:ext cx="13134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annotation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8121216" y="5601642"/>
            <a:ext cx="11994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braz zawierający clipart, Grafika, ilustracja, kreskówka&#10;&#10;Zawartość wygenerowana przez AI może być niepoprawna."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2288" y="3675180"/>
            <a:ext cx="1566466" cy="190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8753" y="3780413"/>
            <a:ext cx="2005591" cy="1691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212341"/>
            <a:ext cx="8420100" cy="1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>
                <a:latin typeface="Poppins"/>
                <a:ea typeface="Poppins"/>
                <a:cs typeface="Poppins"/>
                <a:sym typeface="Poppins"/>
              </a:rPr>
              <a:t>Canonical (70-80% of base pairs) : C–G, A–U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l-PL">
                <a:latin typeface="Poppins"/>
                <a:ea typeface="Poppins"/>
                <a:cs typeface="Poppins"/>
                <a:sym typeface="Poppins"/>
              </a:rPr>
              <a:t>Non-canonical (20-30% of base pairs): e.g. G-U*, A-A, G-A, A-C… </a:t>
            </a:r>
            <a:br>
              <a:rPr lang="pl-PL">
                <a:latin typeface="Poppins"/>
                <a:ea typeface="Poppins"/>
                <a:cs typeface="Poppins"/>
                <a:sym typeface="Poppins"/>
              </a:rPr>
            </a:br>
            <a:r>
              <a:rPr lang="pl-PL">
                <a:latin typeface="Poppins"/>
                <a:ea typeface="Poppins"/>
                <a:cs typeface="Poppins"/>
                <a:sym typeface="Poppins"/>
              </a:rPr>
              <a:t>(12 Leontis–Westhof classes)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Obraz zawierający zrzut ekranu, Grafika, projekt graficzny, design&#10;&#10;Zawartość wygenerowana przez sztuczną inteligencję może być niepoprawna."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35" y="2307970"/>
            <a:ext cx="12134965" cy="384713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1225836" y="501345"/>
            <a:ext cx="8728364" cy="6892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Why non-canon</a:t>
            </a:r>
            <a:r>
              <a:rPr lang="pl-PL" sz="36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cal matters</a:t>
            </a:r>
            <a:endParaRPr/>
          </a:p>
        </p:txBody>
      </p:sp>
      <p:graphicFrame>
        <p:nvGraphicFramePr>
          <p:cNvPr id="112" name="Google Shape;112;p16"/>
          <p:cNvGraphicFramePr/>
          <p:nvPr/>
        </p:nvGraphicFramePr>
        <p:xfrm>
          <a:off x="1225836" y="1432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{7B3FA053-C941-4BBE-9F08-EB4DBB59F55B}</a:tableStyleId>
              </a:tblPr>
              <a:tblGrid>
                <a:gridCol w="3505950"/>
                <a:gridCol w="4696225"/>
              </a:tblGrid>
              <a:tr h="86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-PL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pairing geometry </a:t>
                      </a:r>
                      <a:br>
                        <a:rPr b="0" lang="pl-PL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r>
                        <a:rPr b="0" lang="pl-PL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(hydrogen bonding patterns)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29750" marB="129750" marR="64875" marL="6487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formed by any bases</a:t>
                      </a:r>
                      <a:endParaRPr b="0" sz="1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bases interact via Watson-Crick, Sugar, and Hoogsteen edges</a:t>
                      </a:r>
                      <a:endParaRPr b="0" sz="1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29750" marB="129750" marR="97325" marL="973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None/>
                      </a:pPr>
                      <a:r>
                        <a:rPr b="0" lang="pl-PL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abundance and diversity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29750" marB="129750" marR="64875" marL="6487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&gt;100 distinct types documented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constitute 20–30% of RNA base pairs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often clustered in functional regions</a:t>
                      </a:r>
                      <a:endParaRPr sz="1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29750" marB="129750" marR="97325" marL="973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-PL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structural roles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29750" marB="129750" marR="64875" marL="6487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enable structural flexibility in loops, bulges, and junctions</a:t>
                      </a:r>
                      <a:endParaRPr sz="1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mediate tertiary interactions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stabilize recurrent 3D motifs (e.g., kink-turns, GNRA tetraloops, G4s)</a:t>
                      </a:r>
                      <a:endParaRPr/>
                    </a:p>
                  </a:txBody>
                  <a:tcPr marT="129750" marB="129750" marR="97325" marL="973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1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-PL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functional roles</a:t>
                      </a:r>
                      <a:endParaRPr/>
                    </a:p>
                  </a:txBody>
                  <a:tcPr marT="129750" marB="129750" marR="64875" marL="6487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critical for RNA-protein recognition</a:t>
                      </a:r>
                      <a:endParaRPr sz="1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facilitate ligand binding</a:t>
                      </a:r>
                      <a:endParaRPr sz="1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enable long-range interactions in large RNAs</a:t>
                      </a:r>
                      <a:endParaRPr sz="1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drive dynamic transitions </a:t>
                      </a:r>
                      <a:endParaRPr/>
                    </a:p>
                  </a:txBody>
                  <a:tcPr marT="129750" marB="129750" marR="97325" marL="973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l-PL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prediction challenges</a:t>
                      </a:r>
                      <a:endParaRPr/>
                    </a:p>
                  </a:txBody>
                  <a:tcPr marT="129750" marB="129750" marR="64875" marL="64875" anchor="ctr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pl-PL" sz="14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underrepresented in prediction due to data scarcity and diversity</a:t>
                      </a:r>
                      <a:endParaRPr sz="14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129750" marB="129750" marR="97325" marL="97325">
                    <a:lnL cap="flat" cmpd="sng" w="762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zawierający sztuka&#10;&#10;Zawartość wygenerowana przez AI może być niepoprawna." id="117" name="Google Shape;117;p17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 rot="-218056">
            <a:off x="-371079" y="297656"/>
            <a:ext cx="13137357" cy="875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b="0" i="0" lang="pl-PL" sz="3600" u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stor</a:t>
            </a:r>
            <a:r>
              <a:rPr b="0" i="0" lang="pl-PL" sz="3600" u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cal challenge of 2D pred</a:t>
            </a:r>
            <a:r>
              <a:rPr b="0" i="0" lang="pl-PL" sz="3600" u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ct</a:t>
            </a:r>
            <a:r>
              <a:rPr b="0" i="0" lang="pl-PL" sz="3600" u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on 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Poppins"/>
                <a:ea typeface="Poppins"/>
                <a:cs typeface="Poppins"/>
                <a:sym typeface="Poppins"/>
              </a:rPr>
              <a:t>1978 Nussinov  ▸ 1981 Zuker   → O(n³) dynamic programming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l-PL">
                <a:latin typeface="Poppins"/>
                <a:ea typeface="Poppins"/>
                <a:cs typeface="Poppins"/>
                <a:sym typeface="Poppins"/>
              </a:rPr>
              <a:t>Heuristics, probabilistic, DL models (SincFold, SPOT-RNA, UFold)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838200" y="3792250"/>
            <a:ext cx="99093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l-PL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Limitation: almost all output </a:t>
            </a:r>
            <a:r>
              <a:rPr b="1" lang="pl-PL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only canonical pairs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zawierający sztuka&#10;&#10;Zawartość wygenerowana przez AI może być niepoprawna." id="125" name="Google Shape;125;p18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 rot="-218056">
            <a:off x="-472679" y="170656"/>
            <a:ext cx="13137357" cy="875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Research goal &amp; hypothes</a:t>
            </a:r>
            <a:r>
              <a:rPr b="0" i="0" lang="pl-PL" sz="3600" u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s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l-PL">
                <a:latin typeface="Poppins"/>
                <a:ea typeface="Poppins"/>
                <a:cs typeface="Poppins"/>
                <a:sym typeface="Poppins"/>
              </a:rPr>
              <a:t>Input</a:t>
            </a:r>
            <a:r>
              <a:rPr lang="pl-PL">
                <a:latin typeface="Poppins"/>
                <a:ea typeface="Poppins"/>
                <a:cs typeface="Poppins"/>
                <a:sym typeface="Poppins"/>
              </a:rPr>
              <a:t>: any canonical 2D map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l-PL">
                <a:latin typeface="Poppins"/>
                <a:ea typeface="Poppins"/>
                <a:cs typeface="Poppins"/>
                <a:sym typeface="Poppins"/>
              </a:rPr>
              <a:t>Predict</a:t>
            </a:r>
            <a:r>
              <a:rPr lang="pl-PL">
                <a:latin typeface="Poppins"/>
                <a:ea typeface="Poppins"/>
                <a:cs typeface="Poppins"/>
                <a:sym typeface="Poppins"/>
              </a:rPr>
              <a:t>: missing non-canonical interactions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l-PL">
                <a:latin typeface="Poppins"/>
                <a:ea typeface="Poppins"/>
                <a:cs typeface="Poppins"/>
                <a:sym typeface="Poppins"/>
              </a:rPr>
              <a:t>Hypothesis</a:t>
            </a:r>
            <a:r>
              <a:rPr lang="pl-PL">
                <a:latin typeface="Poppins"/>
                <a:ea typeface="Poppins"/>
                <a:cs typeface="Poppins"/>
                <a:sym typeface="Poppins"/>
              </a:rPr>
              <a:t>: Graph neural network can read context and infer non-canonical edges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pl-PL" sz="36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nk pred</a:t>
            </a:r>
            <a:r>
              <a:rPr lang="pl-PL" sz="36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ct</a:t>
            </a:r>
            <a:r>
              <a:rPr lang="pl-PL" sz="3600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pl-PL" sz="3600">
                <a:latin typeface="Poppins"/>
                <a:ea typeface="Poppins"/>
                <a:cs typeface="Poppins"/>
                <a:sym typeface="Poppins"/>
              </a:rPr>
              <a:t>on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Obraz zawierający krąg, zrzut ekranu, czarne, łańcuch&#10;&#10;Zawartość wygenerowana przez AI może być niepoprawna." id="133" name="Google Shape;13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731" y="1690688"/>
            <a:ext cx="2667000" cy="204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krąg, zrzut ekranu, zegar, światło&#10;&#10;Zawartość wygenerowana przez AI może być niepoprawna." id="134" name="Google Shape;13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7601" y="4038601"/>
            <a:ext cx="2667000" cy="204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zrzut ekranu, krąg&#10;&#10;Zawartość wygenerowana przez AI może być niepoprawna." id="135" name="Google Shape;13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0365" y="1676893"/>
            <a:ext cx="4749800" cy="204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krąg, zrzut ekranu, zegar, sztuka&#10;&#10;Zawartość wygenerowana przez AI może być niepoprawna." id="136" name="Google Shape;13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0386" y="3721593"/>
            <a:ext cx="4870103" cy="2361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zawierający sztuka&#10;&#10;Zawartość wygenerowana przez AI może być niepoprawna." id="141" name="Google Shape;141;p20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 rot="-218056">
            <a:off x="-472679" y="170656"/>
            <a:ext cx="13137357" cy="875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</a:pP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Tra</a:t>
            </a:r>
            <a:r>
              <a:rPr b="0" i="0" lang="pl-PL" sz="3600" u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b="0" i="0" lang="pl-PL" sz="3600" u="none" strike="noStrike">
                <a:solidFill>
                  <a:srgbClr val="C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pl-PL" sz="3600" u="none" strike="noStrike">
                <a:latin typeface="Poppins"/>
                <a:ea typeface="Poppins"/>
                <a:cs typeface="Poppins"/>
                <a:sym typeface="Poppins"/>
              </a:rPr>
              <a:t>ng dataset</a:t>
            </a:r>
            <a:endParaRPr sz="36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38200" y="2069466"/>
            <a:ext cx="10515600" cy="324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l-PL">
                <a:latin typeface="Poppins"/>
                <a:ea typeface="Poppins"/>
                <a:cs typeface="Poppins"/>
                <a:sym typeface="Poppins"/>
              </a:rPr>
              <a:t>900 high-res RNAs (RNAsolo)  ➜  176 743 local descriptors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Obraz zawierający tekst, Czcionka, zrzut ekranu, biały&#10;&#10;Zawartość wygenerowana przez sztuczną inteligencję może być niepoprawna." id="144" name="Google Shape;1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910" y="3692685"/>
            <a:ext cx="11315020" cy="164284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8642375" y="5879950"/>
            <a:ext cx="450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-PL" sz="1200">
                <a:solidFill>
                  <a:schemeClr val="dk1"/>
                </a:solidFill>
              </a:rPr>
              <a:t>*</a:t>
            </a:r>
            <a:r>
              <a:rPr i="1" lang="pl-PL" sz="1200">
                <a:solidFill>
                  <a:schemeClr val="dk1"/>
                </a:solidFill>
              </a:rPr>
              <a:t>Adamczyk</a:t>
            </a:r>
            <a:r>
              <a:rPr lang="pl-PL" sz="1200">
                <a:solidFill>
                  <a:schemeClr val="dk1"/>
                </a:solidFill>
              </a:rPr>
              <a:t> </a:t>
            </a:r>
            <a:r>
              <a:rPr i="1" lang="pl-PL" sz="1200">
                <a:solidFill>
                  <a:schemeClr val="dk1"/>
                </a:solidFill>
              </a:rPr>
              <a:t>et al</a:t>
            </a:r>
            <a:r>
              <a:rPr lang="pl-PL" sz="1200">
                <a:solidFill>
                  <a:schemeClr val="dk1"/>
                </a:solidFill>
              </a:rPr>
              <a:t>., </a:t>
            </a:r>
            <a:r>
              <a:rPr i="1" lang="pl-PL" sz="1200">
                <a:solidFill>
                  <a:schemeClr val="dk1"/>
                </a:solidFill>
              </a:rPr>
              <a:t>Bioinformatics </a:t>
            </a:r>
            <a:r>
              <a:rPr lang="pl-PL" sz="1200">
                <a:solidFill>
                  <a:schemeClr val="dk1"/>
                </a:solidFill>
              </a:rPr>
              <a:t>2022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959975" y="4074300"/>
            <a:ext cx="416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</a:rPr>
              <a:t>*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raz zawierający sztuka&#10;&#10;Zawartość wygenerowana przez AI może być niepoprawna." id="151" name="Google Shape;151;p2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 rot="-218056">
            <a:off x="-472679" y="170656"/>
            <a:ext cx="13137357" cy="8758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1311243" y="1447263"/>
            <a:ext cx="9099300" cy="4196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C0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721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 sz="3996"/>
              <a:t>Two-stage approach</a:t>
            </a:r>
            <a:endParaRPr sz="3996"/>
          </a:p>
          <a:p>
            <a:pPr indent="-25071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l-PL" sz="3996"/>
              <a:t>Bi-encoder (Top-K candidate generation)</a:t>
            </a:r>
            <a:endParaRPr sz="3996"/>
          </a:p>
          <a:p>
            <a:pPr indent="-250711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l-PL" sz="3996"/>
              <a:t>GNN</a:t>
            </a:r>
            <a:endParaRPr sz="3996"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60048"/>
              <a:buFont typeface="Noto Sans Symbols"/>
              <a:buNone/>
            </a:pPr>
            <a:r>
              <a:t/>
            </a:r>
            <a:endParaRPr sz="3996"/>
          </a:p>
          <a:p>
            <a:pPr indent="-22721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 sz="3996"/>
              <a:t>Negative sampling mix		• Distance priors</a:t>
            </a:r>
            <a:endParaRPr sz="3996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56"/>
              <a:buNone/>
            </a:pPr>
            <a:r>
              <a:rPr lang="pl-PL" sz="3996"/>
              <a:t>		 </a:t>
            </a:r>
            <a:endParaRPr sz="3996"/>
          </a:p>
          <a:p>
            <a:pPr indent="-22721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 sz="3996"/>
              <a:t>Label smoothing		      	• AdamW optimizer</a:t>
            </a:r>
            <a:endParaRPr sz="3996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056"/>
              <a:buNone/>
            </a:pPr>
            <a:r>
              <a:t/>
            </a:r>
            <a:endParaRPr sz="3996"/>
          </a:p>
          <a:p>
            <a:pPr indent="-227216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l-PL" sz="3996"/>
              <a:t>BCEWithLogitsLoss</a:t>
            </a:r>
            <a:endParaRPr sz="3996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1752275" y="1129500"/>
            <a:ext cx="3356100" cy="7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strategy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