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7"/>
  </p:sldMasterIdLst>
  <p:notesMasterIdLst>
    <p:notesMasterId r:id="rId39"/>
  </p:notesMasterIdLst>
  <p:handoutMasterIdLst>
    <p:handoutMasterId r:id="rId40"/>
  </p:handoutMasterIdLst>
  <p:sldIdLst>
    <p:sldId id="256" r:id="rId8"/>
    <p:sldId id="323" r:id="rId9"/>
    <p:sldId id="292" r:id="rId10"/>
    <p:sldId id="360" r:id="rId11"/>
    <p:sldId id="361" r:id="rId12"/>
    <p:sldId id="362" r:id="rId13"/>
    <p:sldId id="331" r:id="rId14"/>
    <p:sldId id="343" r:id="rId15"/>
    <p:sldId id="330" r:id="rId16"/>
    <p:sldId id="339" r:id="rId17"/>
    <p:sldId id="327" r:id="rId18"/>
    <p:sldId id="328" r:id="rId19"/>
    <p:sldId id="372" r:id="rId20"/>
    <p:sldId id="345" r:id="rId21"/>
    <p:sldId id="340" r:id="rId22"/>
    <p:sldId id="325" r:id="rId23"/>
    <p:sldId id="349" r:id="rId24"/>
    <p:sldId id="373" r:id="rId25"/>
    <p:sldId id="374" r:id="rId26"/>
    <p:sldId id="341" r:id="rId27"/>
    <p:sldId id="351" r:id="rId28"/>
    <p:sldId id="342" r:id="rId29"/>
    <p:sldId id="353" r:id="rId30"/>
    <p:sldId id="355" r:id="rId31"/>
    <p:sldId id="357" r:id="rId32"/>
    <p:sldId id="358" r:id="rId33"/>
    <p:sldId id="363" r:id="rId34"/>
    <p:sldId id="369" r:id="rId35"/>
    <p:sldId id="370" r:id="rId36"/>
    <p:sldId id="359" r:id="rId37"/>
    <p:sldId id="304" r:id="rId38"/>
  </p:sldIdLst>
  <p:sldSz cx="12192000" cy="6858000"/>
  <p:notesSz cx="6794500" cy="9906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4">
          <p15:clr>
            <a:srgbClr val="A4A3A4"/>
          </p15:clr>
        </p15:guide>
        <p15:guide id="2" pos="244">
          <p15:clr>
            <a:srgbClr val="A4A3A4"/>
          </p15:clr>
        </p15:guide>
        <p15:guide id="3" pos="1895">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F2E"/>
    <a:srgbClr val="00458D"/>
    <a:srgbClr val="00AAE1"/>
    <a:srgbClr val="404040"/>
    <a:srgbClr val="9D13A0"/>
    <a:srgbClr val="00A3A6"/>
    <a:srgbClr val="D7D7D7"/>
    <a:srgbClr val="00A8E2"/>
    <a:srgbClr val="E07000"/>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823850-9DBB-4E62-A0F1-25DE6D5B2B0C}" v="1" dt="2023-10-10T15:43:25.5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96" autoAdjust="0"/>
    <p:restoredTop sz="84436" autoAdjust="0"/>
  </p:normalViewPr>
  <p:slideViewPr>
    <p:cSldViewPr snapToGrid="0" snapToObjects="1">
      <p:cViewPr varScale="1">
        <p:scale>
          <a:sx n="102" d="100"/>
          <a:sy n="102" d="100"/>
        </p:scale>
        <p:origin x="128" y="460"/>
      </p:cViewPr>
      <p:guideLst>
        <p:guide orient="horz" pos="1994"/>
        <p:guide pos="244"/>
        <p:guide pos="1895"/>
      </p:guideLst>
    </p:cSldViewPr>
  </p:slideViewPr>
  <p:outlineViewPr>
    <p:cViewPr>
      <p:scale>
        <a:sx n="33" d="100"/>
        <a:sy n="33" d="100"/>
      </p:scale>
      <p:origin x="0" y="624"/>
    </p:cViewPr>
  </p:outlineViewPr>
  <p:notesTextViewPr>
    <p:cViewPr>
      <p:scale>
        <a:sx n="1" d="1"/>
        <a:sy n="1" d="1"/>
      </p:scale>
      <p:origin x="0" y="0"/>
    </p:cViewPr>
  </p:notesTextViewPr>
  <p:notesViewPr>
    <p:cSldViewPr snapToGrid="0" snapToObjects="1">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notesMaster" Target="notesMasters/notesMaster1.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viewProps" Target="viewProps.xml"/><Relationship Id="rId7" Type="http://schemas.openxmlformats.org/officeDocument/2006/relationships/slideMaster" Target="slideMasters/slideMaster1.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handoutMaster" Target="handoutMasters/handoutMaster1.xml"/><Relationship Id="rId45" Type="http://schemas.microsoft.com/office/2016/11/relationships/changesInfo" Target="changesInfos/changesInfo1.xml"/><Relationship Id="rId5" Type="http://schemas.openxmlformats.org/officeDocument/2006/relationships/customXml" Target="../customXml/item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theme" Target="theme/theme1.xml"/><Relationship Id="rId8"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microsoft.com/office/2015/10/relationships/revisionInfo" Target="revisionInfo.xml"/><Relationship Id="rId20" Type="http://schemas.openxmlformats.org/officeDocument/2006/relationships/slide" Target="slides/slide13.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arles Martinez" userId="c43cf4e8-56f7-4d09-ae0d-f8d0097ee7ae" providerId="ADAL" clId="{D1823850-9DBB-4E62-A0F1-25DE6D5B2B0C}"/>
    <pc:docChg chg="undo custSel addSld delSld modSld sldOrd">
      <pc:chgData name="Charles Martinez" userId="c43cf4e8-56f7-4d09-ae0d-f8d0097ee7ae" providerId="ADAL" clId="{D1823850-9DBB-4E62-A0F1-25DE6D5B2B0C}" dt="2023-10-28T07:17:37.323" v="202" actId="1076"/>
      <pc:docMkLst>
        <pc:docMk/>
      </pc:docMkLst>
      <pc:sldChg chg="addSp delSp modSp mod modShow">
        <pc:chgData name="Charles Martinez" userId="c43cf4e8-56f7-4d09-ae0d-f8d0097ee7ae" providerId="ADAL" clId="{D1823850-9DBB-4E62-A0F1-25DE6D5B2B0C}" dt="2023-10-28T07:17:37.323" v="202" actId="1076"/>
        <pc:sldMkLst>
          <pc:docMk/>
          <pc:sldMk cId="3118504751" sldId="256"/>
        </pc:sldMkLst>
        <pc:spChg chg="mod">
          <ac:chgData name="Charles Martinez" userId="c43cf4e8-56f7-4d09-ae0d-f8d0097ee7ae" providerId="ADAL" clId="{D1823850-9DBB-4E62-A0F1-25DE6D5B2B0C}" dt="2023-10-28T07:17:32.254" v="201" actId="14100"/>
          <ac:spMkLst>
            <pc:docMk/>
            <pc:sldMk cId="3118504751" sldId="256"/>
            <ac:spMk id="2" creationId="{2BBBAF29-C440-9848-A64F-D10B18DDC19B}"/>
          </ac:spMkLst>
        </pc:spChg>
        <pc:spChg chg="add mod">
          <ac:chgData name="Charles Martinez" userId="c43cf4e8-56f7-4d09-ae0d-f8d0097ee7ae" providerId="ADAL" clId="{D1823850-9DBB-4E62-A0F1-25DE6D5B2B0C}" dt="2023-10-28T07:17:37.323" v="202" actId="1076"/>
          <ac:spMkLst>
            <pc:docMk/>
            <pc:sldMk cId="3118504751" sldId="256"/>
            <ac:spMk id="4" creationId="{01EEE8DB-26B5-EE63-AB5F-5EC4B7C989B9}"/>
          </ac:spMkLst>
        </pc:spChg>
        <pc:spChg chg="del mod">
          <ac:chgData name="Charles Martinez" userId="c43cf4e8-56f7-4d09-ae0d-f8d0097ee7ae" providerId="ADAL" clId="{D1823850-9DBB-4E62-A0F1-25DE6D5B2B0C}" dt="2023-10-11T15:58:57.912" v="65" actId="478"/>
          <ac:spMkLst>
            <pc:docMk/>
            <pc:sldMk cId="3118504751" sldId="256"/>
            <ac:spMk id="6" creationId="{380657DC-3BB8-88AF-8E39-C657CDCAE82F}"/>
          </ac:spMkLst>
        </pc:spChg>
        <pc:spChg chg="mod">
          <ac:chgData name="Charles Martinez" userId="c43cf4e8-56f7-4d09-ae0d-f8d0097ee7ae" providerId="ADAL" clId="{D1823850-9DBB-4E62-A0F1-25DE6D5B2B0C}" dt="2023-10-28T07:17:11.341" v="197" actId="1076"/>
          <ac:spMkLst>
            <pc:docMk/>
            <pc:sldMk cId="3118504751" sldId="256"/>
            <ac:spMk id="11" creationId="{00000000-0000-0000-0000-000000000000}"/>
          </ac:spMkLst>
        </pc:spChg>
      </pc:sldChg>
      <pc:sldChg chg="modSp mod modShow">
        <pc:chgData name="Charles Martinez" userId="c43cf4e8-56f7-4d09-ae0d-f8d0097ee7ae" providerId="ADAL" clId="{D1823850-9DBB-4E62-A0F1-25DE6D5B2B0C}" dt="2023-10-28T06:52:33.992" v="129" actId="729"/>
        <pc:sldMkLst>
          <pc:docMk/>
          <pc:sldMk cId="473364564" sldId="292"/>
        </pc:sldMkLst>
        <pc:spChg chg="mod">
          <ac:chgData name="Charles Martinez" userId="c43cf4e8-56f7-4d09-ae0d-f8d0097ee7ae" providerId="ADAL" clId="{D1823850-9DBB-4E62-A0F1-25DE6D5B2B0C}" dt="2023-10-10T15:41:09.322" v="1" actId="20577"/>
          <ac:spMkLst>
            <pc:docMk/>
            <pc:sldMk cId="473364564" sldId="292"/>
            <ac:spMk id="11" creationId="{00000000-0000-0000-0000-000000000000}"/>
          </ac:spMkLst>
        </pc:spChg>
      </pc:sldChg>
      <pc:sldChg chg="mod modShow">
        <pc:chgData name="Charles Martinez" userId="c43cf4e8-56f7-4d09-ae0d-f8d0097ee7ae" providerId="ADAL" clId="{D1823850-9DBB-4E62-A0F1-25DE6D5B2B0C}" dt="2023-10-28T06:52:33.992" v="129" actId="729"/>
        <pc:sldMkLst>
          <pc:docMk/>
          <pc:sldMk cId="2749219448" sldId="304"/>
        </pc:sldMkLst>
      </pc:sldChg>
      <pc:sldChg chg="delSp mod modShow">
        <pc:chgData name="Charles Martinez" userId="c43cf4e8-56f7-4d09-ae0d-f8d0097ee7ae" providerId="ADAL" clId="{D1823850-9DBB-4E62-A0F1-25DE6D5B2B0C}" dt="2023-10-28T06:52:33.992" v="129" actId="729"/>
        <pc:sldMkLst>
          <pc:docMk/>
          <pc:sldMk cId="1007054386" sldId="323"/>
        </pc:sldMkLst>
        <pc:spChg chg="del">
          <ac:chgData name="Charles Martinez" userId="c43cf4e8-56f7-4d09-ae0d-f8d0097ee7ae" providerId="ADAL" clId="{D1823850-9DBB-4E62-A0F1-25DE6D5B2B0C}" dt="2023-10-10T15:58:30.637" v="52" actId="478"/>
          <ac:spMkLst>
            <pc:docMk/>
            <pc:sldMk cId="1007054386" sldId="323"/>
            <ac:spMk id="3" creationId="{A6C8A10E-DEEB-729B-1FE0-0B899AC8A0AB}"/>
          </ac:spMkLst>
        </pc:spChg>
      </pc:sldChg>
      <pc:sldChg chg="mod modShow">
        <pc:chgData name="Charles Martinez" userId="c43cf4e8-56f7-4d09-ae0d-f8d0097ee7ae" providerId="ADAL" clId="{D1823850-9DBB-4E62-A0F1-25DE6D5B2B0C}" dt="2023-10-28T06:52:33.992" v="129" actId="729"/>
        <pc:sldMkLst>
          <pc:docMk/>
          <pc:sldMk cId="2150994410" sldId="325"/>
        </pc:sldMkLst>
      </pc:sldChg>
      <pc:sldChg chg="mod modShow">
        <pc:chgData name="Charles Martinez" userId="c43cf4e8-56f7-4d09-ae0d-f8d0097ee7ae" providerId="ADAL" clId="{D1823850-9DBB-4E62-A0F1-25DE6D5B2B0C}" dt="2023-10-28T06:52:33.992" v="129" actId="729"/>
        <pc:sldMkLst>
          <pc:docMk/>
          <pc:sldMk cId="1297104865" sldId="327"/>
        </pc:sldMkLst>
      </pc:sldChg>
      <pc:sldChg chg="mod modShow">
        <pc:chgData name="Charles Martinez" userId="c43cf4e8-56f7-4d09-ae0d-f8d0097ee7ae" providerId="ADAL" clId="{D1823850-9DBB-4E62-A0F1-25DE6D5B2B0C}" dt="2023-10-28T06:52:33.992" v="129" actId="729"/>
        <pc:sldMkLst>
          <pc:docMk/>
          <pc:sldMk cId="3862628740" sldId="328"/>
        </pc:sldMkLst>
      </pc:sldChg>
      <pc:sldChg chg="mod modShow">
        <pc:chgData name="Charles Martinez" userId="c43cf4e8-56f7-4d09-ae0d-f8d0097ee7ae" providerId="ADAL" clId="{D1823850-9DBB-4E62-A0F1-25DE6D5B2B0C}" dt="2023-10-28T06:52:33.992" v="129" actId="729"/>
        <pc:sldMkLst>
          <pc:docMk/>
          <pc:sldMk cId="3734340059" sldId="330"/>
        </pc:sldMkLst>
      </pc:sldChg>
      <pc:sldChg chg="mod modShow">
        <pc:chgData name="Charles Martinez" userId="c43cf4e8-56f7-4d09-ae0d-f8d0097ee7ae" providerId="ADAL" clId="{D1823850-9DBB-4E62-A0F1-25DE6D5B2B0C}" dt="2023-10-28T06:52:33.992" v="129" actId="729"/>
        <pc:sldMkLst>
          <pc:docMk/>
          <pc:sldMk cId="697226549" sldId="331"/>
        </pc:sldMkLst>
      </pc:sldChg>
      <pc:sldChg chg="mod modShow">
        <pc:chgData name="Charles Martinez" userId="c43cf4e8-56f7-4d09-ae0d-f8d0097ee7ae" providerId="ADAL" clId="{D1823850-9DBB-4E62-A0F1-25DE6D5B2B0C}" dt="2023-10-28T06:52:33.992" v="129" actId="729"/>
        <pc:sldMkLst>
          <pc:docMk/>
          <pc:sldMk cId="3091728804" sldId="339"/>
        </pc:sldMkLst>
      </pc:sldChg>
      <pc:sldChg chg="mod modShow">
        <pc:chgData name="Charles Martinez" userId="c43cf4e8-56f7-4d09-ae0d-f8d0097ee7ae" providerId="ADAL" clId="{D1823850-9DBB-4E62-A0F1-25DE6D5B2B0C}" dt="2023-10-28T06:52:33.992" v="129" actId="729"/>
        <pc:sldMkLst>
          <pc:docMk/>
          <pc:sldMk cId="3197505510" sldId="340"/>
        </pc:sldMkLst>
      </pc:sldChg>
      <pc:sldChg chg="mod modShow">
        <pc:chgData name="Charles Martinez" userId="c43cf4e8-56f7-4d09-ae0d-f8d0097ee7ae" providerId="ADAL" clId="{D1823850-9DBB-4E62-A0F1-25DE6D5B2B0C}" dt="2023-10-28T06:52:33.992" v="129" actId="729"/>
        <pc:sldMkLst>
          <pc:docMk/>
          <pc:sldMk cId="268501940" sldId="341"/>
        </pc:sldMkLst>
      </pc:sldChg>
      <pc:sldChg chg="mod modShow">
        <pc:chgData name="Charles Martinez" userId="c43cf4e8-56f7-4d09-ae0d-f8d0097ee7ae" providerId="ADAL" clId="{D1823850-9DBB-4E62-A0F1-25DE6D5B2B0C}" dt="2023-10-28T06:52:33.992" v="129" actId="729"/>
        <pc:sldMkLst>
          <pc:docMk/>
          <pc:sldMk cId="852265362" sldId="342"/>
        </pc:sldMkLst>
      </pc:sldChg>
      <pc:sldChg chg="mod ord modShow">
        <pc:chgData name="Charles Martinez" userId="c43cf4e8-56f7-4d09-ae0d-f8d0097ee7ae" providerId="ADAL" clId="{D1823850-9DBB-4E62-A0F1-25DE6D5B2B0C}" dt="2023-10-28T06:52:33.992" v="129" actId="729"/>
        <pc:sldMkLst>
          <pc:docMk/>
          <pc:sldMk cId="2562082165" sldId="343"/>
        </pc:sldMkLst>
      </pc:sldChg>
      <pc:sldChg chg="modSp mod modShow">
        <pc:chgData name="Charles Martinez" userId="c43cf4e8-56f7-4d09-ae0d-f8d0097ee7ae" providerId="ADAL" clId="{D1823850-9DBB-4E62-A0F1-25DE6D5B2B0C}" dt="2023-10-28T06:53:58.858" v="130" actId="20577"/>
        <pc:sldMkLst>
          <pc:docMk/>
          <pc:sldMk cId="3751608213" sldId="345"/>
        </pc:sldMkLst>
        <pc:spChg chg="mod">
          <ac:chgData name="Charles Martinez" userId="c43cf4e8-56f7-4d09-ae0d-f8d0097ee7ae" providerId="ADAL" clId="{D1823850-9DBB-4E62-A0F1-25DE6D5B2B0C}" dt="2023-10-28T06:53:58.858" v="130" actId="20577"/>
          <ac:spMkLst>
            <pc:docMk/>
            <pc:sldMk cId="3751608213" sldId="345"/>
            <ac:spMk id="11" creationId="{00000000-0000-0000-0000-000000000000}"/>
          </ac:spMkLst>
        </pc:spChg>
      </pc:sldChg>
      <pc:sldChg chg="mod modShow">
        <pc:chgData name="Charles Martinez" userId="c43cf4e8-56f7-4d09-ae0d-f8d0097ee7ae" providerId="ADAL" clId="{D1823850-9DBB-4E62-A0F1-25DE6D5B2B0C}" dt="2023-10-28T06:52:33.992" v="129" actId="729"/>
        <pc:sldMkLst>
          <pc:docMk/>
          <pc:sldMk cId="4287488437" sldId="349"/>
        </pc:sldMkLst>
      </pc:sldChg>
      <pc:sldChg chg="mod modShow">
        <pc:chgData name="Charles Martinez" userId="c43cf4e8-56f7-4d09-ae0d-f8d0097ee7ae" providerId="ADAL" clId="{D1823850-9DBB-4E62-A0F1-25DE6D5B2B0C}" dt="2023-10-28T06:52:33.992" v="129" actId="729"/>
        <pc:sldMkLst>
          <pc:docMk/>
          <pc:sldMk cId="3697281449" sldId="351"/>
        </pc:sldMkLst>
      </pc:sldChg>
      <pc:sldChg chg="mod modShow">
        <pc:chgData name="Charles Martinez" userId="c43cf4e8-56f7-4d09-ae0d-f8d0097ee7ae" providerId="ADAL" clId="{D1823850-9DBB-4E62-A0F1-25DE6D5B2B0C}" dt="2023-10-28T06:52:33.992" v="129" actId="729"/>
        <pc:sldMkLst>
          <pc:docMk/>
          <pc:sldMk cId="2369136420" sldId="353"/>
        </pc:sldMkLst>
      </pc:sldChg>
      <pc:sldChg chg="mod modShow">
        <pc:chgData name="Charles Martinez" userId="c43cf4e8-56f7-4d09-ae0d-f8d0097ee7ae" providerId="ADAL" clId="{D1823850-9DBB-4E62-A0F1-25DE6D5B2B0C}" dt="2023-10-28T06:52:33.992" v="129" actId="729"/>
        <pc:sldMkLst>
          <pc:docMk/>
          <pc:sldMk cId="2703533689" sldId="355"/>
        </pc:sldMkLst>
      </pc:sldChg>
      <pc:sldChg chg="mod modShow">
        <pc:chgData name="Charles Martinez" userId="c43cf4e8-56f7-4d09-ae0d-f8d0097ee7ae" providerId="ADAL" clId="{D1823850-9DBB-4E62-A0F1-25DE6D5B2B0C}" dt="2023-10-28T06:52:33.992" v="129" actId="729"/>
        <pc:sldMkLst>
          <pc:docMk/>
          <pc:sldMk cId="3014002498" sldId="357"/>
        </pc:sldMkLst>
      </pc:sldChg>
      <pc:sldChg chg="mod modShow">
        <pc:chgData name="Charles Martinez" userId="c43cf4e8-56f7-4d09-ae0d-f8d0097ee7ae" providerId="ADAL" clId="{D1823850-9DBB-4E62-A0F1-25DE6D5B2B0C}" dt="2023-10-28T06:52:33.992" v="129" actId="729"/>
        <pc:sldMkLst>
          <pc:docMk/>
          <pc:sldMk cId="2844915489" sldId="358"/>
        </pc:sldMkLst>
      </pc:sldChg>
      <pc:sldChg chg="add mod modShow">
        <pc:chgData name="Charles Martinez" userId="c43cf4e8-56f7-4d09-ae0d-f8d0097ee7ae" providerId="ADAL" clId="{D1823850-9DBB-4E62-A0F1-25DE6D5B2B0C}" dt="2023-10-28T06:52:33.992" v="129" actId="729"/>
        <pc:sldMkLst>
          <pc:docMk/>
          <pc:sldMk cId="1394342783" sldId="359"/>
        </pc:sldMkLst>
      </pc:sldChg>
      <pc:sldChg chg="mod modShow">
        <pc:chgData name="Charles Martinez" userId="c43cf4e8-56f7-4d09-ae0d-f8d0097ee7ae" providerId="ADAL" clId="{D1823850-9DBB-4E62-A0F1-25DE6D5B2B0C}" dt="2023-10-28T06:52:33.992" v="129" actId="729"/>
        <pc:sldMkLst>
          <pc:docMk/>
          <pc:sldMk cId="4074176957" sldId="360"/>
        </pc:sldMkLst>
      </pc:sldChg>
      <pc:sldChg chg="mod modShow">
        <pc:chgData name="Charles Martinez" userId="c43cf4e8-56f7-4d09-ae0d-f8d0097ee7ae" providerId="ADAL" clId="{D1823850-9DBB-4E62-A0F1-25DE6D5B2B0C}" dt="2023-10-28T06:52:33.992" v="129" actId="729"/>
        <pc:sldMkLst>
          <pc:docMk/>
          <pc:sldMk cId="406867284" sldId="361"/>
        </pc:sldMkLst>
      </pc:sldChg>
      <pc:sldChg chg="mod modShow">
        <pc:chgData name="Charles Martinez" userId="c43cf4e8-56f7-4d09-ae0d-f8d0097ee7ae" providerId="ADAL" clId="{D1823850-9DBB-4E62-A0F1-25DE6D5B2B0C}" dt="2023-10-28T06:52:33.992" v="129" actId="729"/>
        <pc:sldMkLst>
          <pc:docMk/>
          <pc:sldMk cId="4001334817" sldId="362"/>
        </pc:sldMkLst>
      </pc:sldChg>
      <pc:sldChg chg="mod modShow">
        <pc:chgData name="Charles Martinez" userId="c43cf4e8-56f7-4d09-ae0d-f8d0097ee7ae" providerId="ADAL" clId="{D1823850-9DBB-4E62-A0F1-25DE6D5B2B0C}" dt="2023-10-28T06:52:33.992" v="129" actId="729"/>
        <pc:sldMkLst>
          <pc:docMk/>
          <pc:sldMk cId="3045152994" sldId="363"/>
        </pc:sldMkLst>
      </pc:sldChg>
      <pc:sldChg chg="mod modShow">
        <pc:chgData name="Charles Martinez" userId="c43cf4e8-56f7-4d09-ae0d-f8d0097ee7ae" providerId="ADAL" clId="{D1823850-9DBB-4E62-A0F1-25DE6D5B2B0C}" dt="2023-10-28T06:52:33.992" v="129" actId="729"/>
        <pc:sldMkLst>
          <pc:docMk/>
          <pc:sldMk cId="1548176985" sldId="369"/>
        </pc:sldMkLst>
      </pc:sldChg>
      <pc:sldChg chg="mod modShow">
        <pc:chgData name="Charles Martinez" userId="c43cf4e8-56f7-4d09-ae0d-f8d0097ee7ae" providerId="ADAL" clId="{D1823850-9DBB-4E62-A0F1-25DE6D5B2B0C}" dt="2023-10-28T06:52:33.992" v="129" actId="729"/>
        <pc:sldMkLst>
          <pc:docMk/>
          <pc:sldMk cId="447353294" sldId="370"/>
        </pc:sldMkLst>
      </pc:sldChg>
      <pc:sldChg chg="mod modShow">
        <pc:chgData name="Charles Martinez" userId="c43cf4e8-56f7-4d09-ae0d-f8d0097ee7ae" providerId="ADAL" clId="{D1823850-9DBB-4E62-A0F1-25DE6D5B2B0C}" dt="2023-10-28T06:52:33.992" v="129" actId="729"/>
        <pc:sldMkLst>
          <pc:docMk/>
          <pc:sldMk cId="2611697190" sldId="372"/>
        </pc:sldMkLst>
      </pc:sldChg>
      <pc:sldChg chg="mod modShow">
        <pc:chgData name="Charles Martinez" userId="c43cf4e8-56f7-4d09-ae0d-f8d0097ee7ae" providerId="ADAL" clId="{D1823850-9DBB-4E62-A0F1-25DE6D5B2B0C}" dt="2023-10-28T06:52:33.992" v="129" actId="729"/>
        <pc:sldMkLst>
          <pc:docMk/>
          <pc:sldMk cId="4065094125" sldId="373"/>
        </pc:sldMkLst>
      </pc:sldChg>
      <pc:sldChg chg="mod modShow">
        <pc:chgData name="Charles Martinez" userId="c43cf4e8-56f7-4d09-ae0d-f8d0097ee7ae" providerId="ADAL" clId="{D1823850-9DBB-4E62-A0F1-25DE6D5B2B0C}" dt="2023-10-28T06:52:33.992" v="129" actId="729"/>
        <pc:sldMkLst>
          <pc:docMk/>
          <pc:sldMk cId="1101582714" sldId="374"/>
        </pc:sldMkLst>
      </pc:sldChg>
      <pc:sldChg chg="modSp new del mod">
        <pc:chgData name="Charles Martinez" userId="c43cf4e8-56f7-4d09-ae0d-f8d0097ee7ae" providerId="ADAL" clId="{D1823850-9DBB-4E62-A0F1-25DE6D5B2B0C}" dt="2023-10-10T15:57:52.114" v="51" actId="47"/>
        <pc:sldMkLst>
          <pc:docMk/>
          <pc:sldMk cId="595078777" sldId="375"/>
        </pc:sldMkLst>
        <pc:spChg chg="mod">
          <ac:chgData name="Charles Martinez" userId="c43cf4e8-56f7-4d09-ae0d-f8d0097ee7ae" providerId="ADAL" clId="{D1823850-9DBB-4E62-A0F1-25DE6D5B2B0C}" dt="2023-10-10T15:49:06.228" v="50" actId="20577"/>
          <ac:spMkLst>
            <pc:docMk/>
            <pc:sldMk cId="595078777" sldId="375"/>
            <ac:spMk id="2" creationId="{1033C1E6-01D3-4098-36E1-8E2D2F14C907}"/>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diagrams/_rels/data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diagrams/_rels/data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diagrams/_rels/data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image" Target="../media/image19.png"/></Relationships>
</file>

<file path=ppt/diagrams/_rels/data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image" Target="../media/image21.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diagrams/_rels/drawing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diagrams/_rels/drawing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16.png"/></Relationships>
</file>

<file path=ppt/diagrams/_rels/drawing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image" Target="../media/image19.png"/></Relationships>
</file>

<file path=ppt/diagrams/_rels/drawing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image" Target="../media/image21.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79F32F2-B48B-4636-A9F9-352578168BAD}"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GB"/>
        </a:p>
      </dgm:t>
    </dgm:pt>
    <dgm:pt modelId="{AE120A5F-87F9-46E8-9864-93E62CD1483A}">
      <dgm:prSet phldrT="[Text]"/>
      <dgm:spPr>
        <a:solidFill>
          <a:schemeClr val="tx1"/>
        </a:solidFill>
      </dgm:spPr>
      <dgm:t>
        <a:bodyPr/>
        <a:lstStyle/>
        <a:p>
          <a:r>
            <a:rPr lang="en-GB" dirty="0"/>
            <a:t>Forecasting Returns</a:t>
          </a:r>
        </a:p>
      </dgm:t>
    </dgm:pt>
    <dgm:pt modelId="{0370D893-F4AB-4A10-B8F1-783C01F77921}" type="parTrans" cxnId="{AA85A50C-58E5-4C3F-9801-9B70B9547C23}">
      <dgm:prSet/>
      <dgm:spPr/>
      <dgm:t>
        <a:bodyPr/>
        <a:lstStyle/>
        <a:p>
          <a:endParaRPr lang="en-GB"/>
        </a:p>
      </dgm:t>
    </dgm:pt>
    <dgm:pt modelId="{97CE5C1E-A354-427E-BFEE-AECDAC5FD354}" type="sibTrans" cxnId="{AA85A50C-58E5-4C3F-9801-9B70B9547C23}">
      <dgm:prSet/>
      <dgm:spPr>
        <a:blipFill rotWithShape="0">
          <a:blip xmlns:r="http://schemas.openxmlformats.org/officeDocument/2006/relationships" r:embed="rId1"/>
          <a:srcRect/>
          <a:stretch>
            <a:fillRect t="-4000" b="-4000"/>
          </a:stretch>
        </a:blipFill>
      </dgm:spPr>
      <dgm:t>
        <a:bodyPr/>
        <a:lstStyle/>
        <a:p>
          <a:endParaRPr lang="en-GB"/>
        </a:p>
      </dgm:t>
    </dgm:pt>
    <dgm:pt modelId="{840CC1A3-F304-4D9B-A101-5140752C3C23}">
      <dgm:prSet phldrT="[Text]"/>
      <dgm:spPr/>
      <dgm:t>
        <a:bodyPr/>
        <a:lstStyle/>
        <a:p>
          <a:r>
            <a:rPr lang="en-GB" dirty="0"/>
            <a:t>Market Data, Signal Reconciliation</a:t>
          </a:r>
        </a:p>
      </dgm:t>
    </dgm:pt>
    <dgm:pt modelId="{6AB85BDF-0F95-4DDA-B73A-21DD0FBEE238}" type="parTrans" cxnId="{D548F18E-B29B-4B36-9B39-60777A6768EE}">
      <dgm:prSet/>
      <dgm:spPr/>
      <dgm:t>
        <a:bodyPr/>
        <a:lstStyle/>
        <a:p>
          <a:endParaRPr lang="en-GB"/>
        </a:p>
      </dgm:t>
    </dgm:pt>
    <dgm:pt modelId="{4C0AA92A-89C8-4577-92E5-1ED185DA06DE}" type="sibTrans" cxnId="{D548F18E-B29B-4B36-9B39-60777A6768EE}">
      <dgm:prSet/>
      <dgm:spPr/>
      <dgm:t>
        <a:bodyPr/>
        <a:lstStyle/>
        <a:p>
          <a:endParaRPr lang="en-GB"/>
        </a:p>
      </dgm:t>
    </dgm:pt>
    <dgm:pt modelId="{39DB6EA0-45D6-4025-8B40-1E06BE30E2A9}">
      <dgm:prSet phldrT="[Text]"/>
      <dgm:spPr>
        <a:solidFill>
          <a:schemeClr val="tx1"/>
        </a:solidFill>
      </dgm:spPr>
      <dgm:t>
        <a:bodyPr/>
        <a:lstStyle/>
        <a:p>
          <a:r>
            <a:rPr lang="en-GB" dirty="0"/>
            <a:t>Portfolio and Optimisation</a:t>
          </a:r>
        </a:p>
      </dgm:t>
    </dgm:pt>
    <dgm:pt modelId="{EEBC4D7A-B753-4DA9-8F30-60937F5A8C78}" type="parTrans" cxnId="{A3CA1769-28C3-4CCA-8875-D5BB7778499A}">
      <dgm:prSet/>
      <dgm:spPr/>
      <dgm:t>
        <a:bodyPr/>
        <a:lstStyle/>
        <a:p>
          <a:endParaRPr lang="en-GB"/>
        </a:p>
      </dgm:t>
    </dgm:pt>
    <dgm:pt modelId="{59F4C43D-BFF2-4097-BAF9-872509E17237}" type="sibTrans" cxnId="{A3CA1769-28C3-4CCA-8875-D5BB7778499A}">
      <dgm:prSet/>
      <dgm:spPr>
        <a:blipFill rotWithShape="0">
          <a:blip xmlns:r="http://schemas.openxmlformats.org/officeDocument/2006/relationships" r:embed="rId2"/>
          <a:srcRect/>
          <a:stretch>
            <a:fillRect t="-2000" b="-2000"/>
          </a:stretch>
        </a:blipFill>
      </dgm:spPr>
      <dgm:t>
        <a:bodyPr/>
        <a:lstStyle/>
        <a:p>
          <a:endParaRPr lang="en-GB"/>
        </a:p>
      </dgm:t>
    </dgm:pt>
    <dgm:pt modelId="{1E81E502-0457-4E8D-AEE3-57F4EBC16C63}">
      <dgm:prSet phldrT="[Text]"/>
      <dgm:spPr/>
      <dgm:t>
        <a:bodyPr/>
        <a:lstStyle/>
        <a:p>
          <a:pPr algn="l"/>
          <a:r>
            <a:rPr lang="en-GB" dirty="0"/>
            <a:t>Optimisation, Mathematical Modelling</a:t>
          </a:r>
        </a:p>
      </dgm:t>
    </dgm:pt>
    <dgm:pt modelId="{9C113F7D-9233-4C36-A30A-265F68A08B03}" type="parTrans" cxnId="{E7881434-7849-4F5B-84DE-5BDB2B97AD3C}">
      <dgm:prSet/>
      <dgm:spPr/>
      <dgm:t>
        <a:bodyPr/>
        <a:lstStyle/>
        <a:p>
          <a:endParaRPr lang="en-GB"/>
        </a:p>
      </dgm:t>
    </dgm:pt>
    <dgm:pt modelId="{B9F26C07-7C1F-4981-80B4-DB0F142DAED3}" type="sibTrans" cxnId="{E7881434-7849-4F5B-84DE-5BDB2B97AD3C}">
      <dgm:prSet/>
      <dgm:spPr/>
      <dgm:t>
        <a:bodyPr/>
        <a:lstStyle/>
        <a:p>
          <a:endParaRPr lang="en-GB"/>
        </a:p>
      </dgm:t>
    </dgm:pt>
    <dgm:pt modelId="{197715E8-A090-433B-8CAF-FD22A25B77CD}">
      <dgm:prSet phldrT="[Text]"/>
      <dgm:spPr>
        <a:solidFill>
          <a:schemeClr val="tx1"/>
        </a:solidFill>
      </dgm:spPr>
      <dgm:t>
        <a:bodyPr/>
        <a:lstStyle/>
        <a:p>
          <a:r>
            <a:rPr lang="en-GB" dirty="0"/>
            <a:t>Execution</a:t>
          </a:r>
        </a:p>
      </dgm:t>
    </dgm:pt>
    <dgm:pt modelId="{92927893-37AF-411F-81D3-255E9BE517E1}" type="parTrans" cxnId="{1C08C2EA-1B67-42E5-9DDC-B8B6AC22A532}">
      <dgm:prSet/>
      <dgm:spPr/>
      <dgm:t>
        <a:bodyPr/>
        <a:lstStyle/>
        <a:p>
          <a:endParaRPr lang="en-GB"/>
        </a:p>
      </dgm:t>
    </dgm:pt>
    <dgm:pt modelId="{50D15755-95F2-4279-A90D-41C0E595829F}" type="sibTrans" cxnId="{1C08C2EA-1B67-42E5-9DDC-B8B6AC22A532}">
      <dgm:prSet/>
      <dgm:spPr>
        <a:blipFill rotWithShape="0">
          <a:blip xmlns:r="http://schemas.openxmlformats.org/officeDocument/2006/relationships" r:embed="rId3"/>
          <a:srcRect/>
          <a:stretch>
            <a:fillRect t="-2000" b="-2000"/>
          </a:stretch>
        </a:blipFill>
      </dgm:spPr>
      <dgm:t>
        <a:bodyPr/>
        <a:lstStyle/>
        <a:p>
          <a:endParaRPr lang="en-GB"/>
        </a:p>
      </dgm:t>
    </dgm:pt>
    <dgm:pt modelId="{00BE8D98-8EF3-4EC2-AB85-5401629978CF}">
      <dgm:prSet phldrT="[Text]"/>
      <dgm:spPr/>
      <dgm:t>
        <a:bodyPr/>
        <a:lstStyle/>
        <a:p>
          <a:r>
            <a:rPr lang="en-GB" dirty="0"/>
            <a:t>Optimisation, Mathematical Modelling</a:t>
          </a:r>
        </a:p>
      </dgm:t>
    </dgm:pt>
    <dgm:pt modelId="{BDB94A94-C785-4456-B2C8-36C7C3B62D93}" type="parTrans" cxnId="{69F39729-1185-4C50-B0A4-6609068869BA}">
      <dgm:prSet/>
      <dgm:spPr/>
      <dgm:t>
        <a:bodyPr/>
        <a:lstStyle/>
        <a:p>
          <a:endParaRPr lang="en-GB"/>
        </a:p>
      </dgm:t>
    </dgm:pt>
    <dgm:pt modelId="{7273E864-4CB0-416F-AFD3-B2FAF8E120D4}" type="sibTrans" cxnId="{69F39729-1185-4C50-B0A4-6609068869BA}">
      <dgm:prSet/>
      <dgm:spPr/>
      <dgm:t>
        <a:bodyPr/>
        <a:lstStyle/>
        <a:p>
          <a:endParaRPr lang="en-GB"/>
        </a:p>
      </dgm:t>
    </dgm:pt>
    <dgm:pt modelId="{CAC61383-6CC9-4199-ACE7-461861CE4052}" type="pres">
      <dgm:prSet presAssocID="{479F32F2-B48B-4636-A9F9-352578168BAD}" presName="Name0" presStyleCnt="0">
        <dgm:presLayoutVars>
          <dgm:chMax/>
          <dgm:chPref/>
          <dgm:dir/>
          <dgm:animLvl val="lvl"/>
        </dgm:presLayoutVars>
      </dgm:prSet>
      <dgm:spPr/>
    </dgm:pt>
    <dgm:pt modelId="{B79A72FE-F9F2-4CBF-803C-A99246A5FC77}" type="pres">
      <dgm:prSet presAssocID="{AE120A5F-87F9-46E8-9864-93E62CD1483A}" presName="composite" presStyleCnt="0"/>
      <dgm:spPr/>
    </dgm:pt>
    <dgm:pt modelId="{FB8DBEE3-A8E8-4968-899E-EF167217B8B2}" type="pres">
      <dgm:prSet presAssocID="{AE120A5F-87F9-46E8-9864-93E62CD1483A}" presName="Parent1" presStyleLbl="node1" presStyleIdx="0" presStyleCnt="6">
        <dgm:presLayoutVars>
          <dgm:chMax val="1"/>
          <dgm:chPref val="1"/>
          <dgm:bulletEnabled val="1"/>
        </dgm:presLayoutVars>
      </dgm:prSet>
      <dgm:spPr/>
    </dgm:pt>
    <dgm:pt modelId="{519CCE27-B8FA-4CF6-9FF3-A3F6FAB90E5A}" type="pres">
      <dgm:prSet presAssocID="{AE120A5F-87F9-46E8-9864-93E62CD1483A}" presName="Childtext1" presStyleLbl="revTx" presStyleIdx="0" presStyleCnt="3">
        <dgm:presLayoutVars>
          <dgm:chMax val="0"/>
          <dgm:chPref val="0"/>
          <dgm:bulletEnabled val="1"/>
        </dgm:presLayoutVars>
      </dgm:prSet>
      <dgm:spPr/>
    </dgm:pt>
    <dgm:pt modelId="{2E17C1FB-EB12-4BC7-9973-E0ACF99C2D7F}" type="pres">
      <dgm:prSet presAssocID="{AE120A5F-87F9-46E8-9864-93E62CD1483A}" presName="BalanceSpacing" presStyleCnt="0"/>
      <dgm:spPr/>
    </dgm:pt>
    <dgm:pt modelId="{81386736-8192-4CEF-9924-B0D7F64B106F}" type="pres">
      <dgm:prSet presAssocID="{AE120A5F-87F9-46E8-9864-93E62CD1483A}" presName="BalanceSpacing1" presStyleCnt="0"/>
      <dgm:spPr/>
    </dgm:pt>
    <dgm:pt modelId="{9F4FB92A-6850-4C4C-9402-70C0882D21F0}" type="pres">
      <dgm:prSet presAssocID="{97CE5C1E-A354-427E-BFEE-AECDAC5FD354}" presName="Accent1Text" presStyleLbl="node1" presStyleIdx="1" presStyleCnt="6"/>
      <dgm:spPr/>
    </dgm:pt>
    <dgm:pt modelId="{B7B5EA7B-BDCE-4386-A00C-4184A4047FFF}" type="pres">
      <dgm:prSet presAssocID="{97CE5C1E-A354-427E-BFEE-AECDAC5FD354}" presName="spaceBetweenRectangles" presStyleCnt="0"/>
      <dgm:spPr/>
    </dgm:pt>
    <dgm:pt modelId="{738B88AB-3513-4377-9CD1-F47F85201C88}" type="pres">
      <dgm:prSet presAssocID="{39DB6EA0-45D6-4025-8B40-1E06BE30E2A9}" presName="composite" presStyleCnt="0"/>
      <dgm:spPr/>
    </dgm:pt>
    <dgm:pt modelId="{8F5CC692-D3C2-48E6-9748-A1D724386821}" type="pres">
      <dgm:prSet presAssocID="{39DB6EA0-45D6-4025-8B40-1E06BE30E2A9}" presName="Parent1" presStyleLbl="node1" presStyleIdx="2" presStyleCnt="6" custLinFactX="7963" custLinFactNeighborX="100000" custLinFactNeighborY="864">
        <dgm:presLayoutVars>
          <dgm:chMax val="1"/>
          <dgm:chPref val="1"/>
          <dgm:bulletEnabled val="1"/>
        </dgm:presLayoutVars>
      </dgm:prSet>
      <dgm:spPr/>
    </dgm:pt>
    <dgm:pt modelId="{85E042A1-4730-4C87-AF95-B3A2B49E7D72}" type="pres">
      <dgm:prSet presAssocID="{39DB6EA0-45D6-4025-8B40-1E06BE30E2A9}" presName="Childtext1" presStyleLbl="revTx" presStyleIdx="1" presStyleCnt="3" custScaleX="97253" custLinFactX="100000" custLinFactNeighborX="174207" custLinFactNeighborY="536">
        <dgm:presLayoutVars>
          <dgm:chMax val="0"/>
          <dgm:chPref val="0"/>
          <dgm:bulletEnabled val="1"/>
        </dgm:presLayoutVars>
      </dgm:prSet>
      <dgm:spPr/>
    </dgm:pt>
    <dgm:pt modelId="{9405F4A2-5D3A-4FE6-939C-ABE4B3CBF20E}" type="pres">
      <dgm:prSet presAssocID="{39DB6EA0-45D6-4025-8B40-1E06BE30E2A9}" presName="BalanceSpacing" presStyleCnt="0"/>
      <dgm:spPr/>
    </dgm:pt>
    <dgm:pt modelId="{9D4FF866-6B8A-4153-B4AE-7B7B317911B9}" type="pres">
      <dgm:prSet presAssocID="{39DB6EA0-45D6-4025-8B40-1E06BE30E2A9}" presName="BalanceSpacing1" presStyleCnt="0"/>
      <dgm:spPr/>
    </dgm:pt>
    <dgm:pt modelId="{41BFA3C7-48B2-44FE-B3B9-5462CA80B96F}" type="pres">
      <dgm:prSet presAssocID="{59F4C43D-BFF2-4097-BAF9-872509E17237}" presName="Accent1Text" presStyleLbl="node1" presStyleIdx="3" presStyleCnt="6" custLinFactX="-7633" custLinFactNeighborX="-100000" custLinFactNeighborY="864"/>
      <dgm:spPr/>
    </dgm:pt>
    <dgm:pt modelId="{7C25F54F-2136-4A13-8BF2-F50371D105A1}" type="pres">
      <dgm:prSet presAssocID="{59F4C43D-BFF2-4097-BAF9-872509E17237}" presName="spaceBetweenRectangles" presStyleCnt="0"/>
      <dgm:spPr/>
    </dgm:pt>
    <dgm:pt modelId="{6D9E4858-9D29-4E42-BB5A-C62FFDB6B129}" type="pres">
      <dgm:prSet presAssocID="{197715E8-A090-433B-8CAF-FD22A25B77CD}" presName="composite" presStyleCnt="0"/>
      <dgm:spPr/>
    </dgm:pt>
    <dgm:pt modelId="{7B5F1EBD-B595-4471-85E0-FD0E18BFDEC2}" type="pres">
      <dgm:prSet presAssocID="{197715E8-A090-433B-8CAF-FD22A25B77CD}" presName="Parent1" presStyleLbl="node1" presStyleIdx="4" presStyleCnt="6">
        <dgm:presLayoutVars>
          <dgm:chMax val="1"/>
          <dgm:chPref val="1"/>
          <dgm:bulletEnabled val="1"/>
        </dgm:presLayoutVars>
      </dgm:prSet>
      <dgm:spPr/>
    </dgm:pt>
    <dgm:pt modelId="{31F8A40C-F4CA-4C59-AAC0-D703BA97F621}" type="pres">
      <dgm:prSet presAssocID="{197715E8-A090-433B-8CAF-FD22A25B77CD}" presName="Childtext1" presStyleLbl="revTx" presStyleIdx="2" presStyleCnt="3">
        <dgm:presLayoutVars>
          <dgm:chMax val="0"/>
          <dgm:chPref val="0"/>
          <dgm:bulletEnabled val="1"/>
        </dgm:presLayoutVars>
      </dgm:prSet>
      <dgm:spPr/>
    </dgm:pt>
    <dgm:pt modelId="{54C17AC8-58A9-47F3-B1BA-2B242ADF600E}" type="pres">
      <dgm:prSet presAssocID="{197715E8-A090-433B-8CAF-FD22A25B77CD}" presName="BalanceSpacing" presStyleCnt="0"/>
      <dgm:spPr/>
    </dgm:pt>
    <dgm:pt modelId="{D613C04B-D918-488C-AE45-13EDC999AF10}" type="pres">
      <dgm:prSet presAssocID="{197715E8-A090-433B-8CAF-FD22A25B77CD}" presName="BalanceSpacing1" presStyleCnt="0"/>
      <dgm:spPr/>
    </dgm:pt>
    <dgm:pt modelId="{6715E421-A31B-4BDA-9963-40BE03316BF1}" type="pres">
      <dgm:prSet presAssocID="{50D15755-95F2-4279-A90D-41C0E595829F}" presName="Accent1Text" presStyleLbl="node1" presStyleIdx="5" presStyleCnt="6"/>
      <dgm:spPr/>
    </dgm:pt>
  </dgm:ptLst>
  <dgm:cxnLst>
    <dgm:cxn modelId="{AA85A50C-58E5-4C3F-9801-9B70B9547C23}" srcId="{479F32F2-B48B-4636-A9F9-352578168BAD}" destId="{AE120A5F-87F9-46E8-9864-93E62CD1483A}" srcOrd="0" destOrd="0" parTransId="{0370D893-F4AB-4A10-B8F1-783C01F77921}" sibTransId="{97CE5C1E-A354-427E-BFEE-AECDAC5FD354}"/>
    <dgm:cxn modelId="{7615BE14-EB29-4EFB-957A-1773876FE97F}" type="presOf" srcId="{840CC1A3-F304-4D9B-A101-5140752C3C23}" destId="{519CCE27-B8FA-4CF6-9FF3-A3F6FAB90E5A}" srcOrd="0" destOrd="0" presId="urn:microsoft.com/office/officeart/2008/layout/AlternatingHexagons"/>
    <dgm:cxn modelId="{69F39729-1185-4C50-B0A4-6609068869BA}" srcId="{197715E8-A090-433B-8CAF-FD22A25B77CD}" destId="{00BE8D98-8EF3-4EC2-AB85-5401629978CF}" srcOrd="0" destOrd="0" parTransId="{BDB94A94-C785-4456-B2C8-36C7C3B62D93}" sibTransId="{7273E864-4CB0-416F-AFD3-B2FAF8E120D4}"/>
    <dgm:cxn modelId="{7451EC2A-13C0-47DB-90D1-AAFAC77CB50D}" type="presOf" srcId="{50D15755-95F2-4279-A90D-41C0E595829F}" destId="{6715E421-A31B-4BDA-9963-40BE03316BF1}" srcOrd="0" destOrd="0" presId="urn:microsoft.com/office/officeart/2008/layout/AlternatingHexagons"/>
    <dgm:cxn modelId="{E7881434-7849-4F5B-84DE-5BDB2B97AD3C}" srcId="{39DB6EA0-45D6-4025-8B40-1E06BE30E2A9}" destId="{1E81E502-0457-4E8D-AEE3-57F4EBC16C63}" srcOrd="0" destOrd="0" parTransId="{9C113F7D-9233-4C36-A30A-265F68A08B03}" sibTransId="{B9F26C07-7C1F-4981-80B4-DB0F142DAED3}"/>
    <dgm:cxn modelId="{486BD235-49A7-48F4-B6BE-6D3673830DC8}" type="presOf" srcId="{97CE5C1E-A354-427E-BFEE-AECDAC5FD354}" destId="{9F4FB92A-6850-4C4C-9402-70C0882D21F0}" srcOrd="0" destOrd="0" presId="urn:microsoft.com/office/officeart/2008/layout/AlternatingHexagons"/>
    <dgm:cxn modelId="{738D1337-64C2-45EA-B0AF-544F17B5375F}" type="presOf" srcId="{197715E8-A090-433B-8CAF-FD22A25B77CD}" destId="{7B5F1EBD-B595-4471-85E0-FD0E18BFDEC2}" srcOrd="0" destOrd="0" presId="urn:microsoft.com/office/officeart/2008/layout/AlternatingHexagons"/>
    <dgm:cxn modelId="{D657EF3C-7458-4C4F-AEBA-D165E69C02D8}" type="presOf" srcId="{479F32F2-B48B-4636-A9F9-352578168BAD}" destId="{CAC61383-6CC9-4199-ACE7-461861CE4052}" srcOrd="0" destOrd="0" presId="urn:microsoft.com/office/officeart/2008/layout/AlternatingHexagons"/>
    <dgm:cxn modelId="{51237E64-7205-473A-86D5-A83E5CA00C98}" type="presOf" srcId="{1E81E502-0457-4E8D-AEE3-57F4EBC16C63}" destId="{85E042A1-4730-4C87-AF95-B3A2B49E7D72}" srcOrd="0" destOrd="0" presId="urn:microsoft.com/office/officeart/2008/layout/AlternatingHexagons"/>
    <dgm:cxn modelId="{A3CA1769-28C3-4CCA-8875-D5BB7778499A}" srcId="{479F32F2-B48B-4636-A9F9-352578168BAD}" destId="{39DB6EA0-45D6-4025-8B40-1E06BE30E2A9}" srcOrd="1" destOrd="0" parTransId="{EEBC4D7A-B753-4DA9-8F30-60937F5A8C78}" sibTransId="{59F4C43D-BFF2-4097-BAF9-872509E17237}"/>
    <dgm:cxn modelId="{D548F18E-B29B-4B36-9B39-60777A6768EE}" srcId="{AE120A5F-87F9-46E8-9864-93E62CD1483A}" destId="{840CC1A3-F304-4D9B-A101-5140752C3C23}" srcOrd="0" destOrd="0" parTransId="{6AB85BDF-0F95-4DDA-B73A-21DD0FBEE238}" sibTransId="{4C0AA92A-89C8-4577-92E5-1ED185DA06DE}"/>
    <dgm:cxn modelId="{2C875D91-4ABF-4B92-AAA1-419E8DB75D54}" type="presOf" srcId="{00BE8D98-8EF3-4EC2-AB85-5401629978CF}" destId="{31F8A40C-F4CA-4C59-AAC0-D703BA97F621}" srcOrd="0" destOrd="0" presId="urn:microsoft.com/office/officeart/2008/layout/AlternatingHexagons"/>
    <dgm:cxn modelId="{8009C2BD-5171-4F86-8FDF-D12CD1E87546}" type="presOf" srcId="{59F4C43D-BFF2-4097-BAF9-872509E17237}" destId="{41BFA3C7-48B2-44FE-B3B9-5462CA80B96F}" srcOrd="0" destOrd="0" presId="urn:microsoft.com/office/officeart/2008/layout/AlternatingHexagons"/>
    <dgm:cxn modelId="{1C08C2EA-1B67-42E5-9DDC-B8B6AC22A532}" srcId="{479F32F2-B48B-4636-A9F9-352578168BAD}" destId="{197715E8-A090-433B-8CAF-FD22A25B77CD}" srcOrd="2" destOrd="0" parTransId="{92927893-37AF-411F-81D3-255E9BE517E1}" sibTransId="{50D15755-95F2-4279-A90D-41C0E595829F}"/>
    <dgm:cxn modelId="{5407A2EE-5470-4647-9D34-583195D2CAD1}" type="presOf" srcId="{AE120A5F-87F9-46E8-9864-93E62CD1483A}" destId="{FB8DBEE3-A8E8-4968-899E-EF167217B8B2}" srcOrd="0" destOrd="0" presId="urn:microsoft.com/office/officeart/2008/layout/AlternatingHexagons"/>
    <dgm:cxn modelId="{AE152AFA-F96D-44E1-8DB5-44C8176A8D9A}" type="presOf" srcId="{39DB6EA0-45D6-4025-8B40-1E06BE30E2A9}" destId="{8F5CC692-D3C2-48E6-9748-A1D724386821}" srcOrd="0" destOrd="0" presId="urn:microsoft.com/office/officeart/2008/layout/AlternatingHexagons"/>
    <dgm:cxn modelId="{1D0B6F6F-3D11-4F9F-BB62-5A52A785A21C}" type="presParOf" srcId="{CAC61383-6CC9-4199-ACE7-461861CE4052}" destId="{B79A72FE-F9F2-4CBF-803C-A99246A5FC77}" srcOrd="0" destOrd="0" presId="urn:microsoft.com/office/officeart/2008/layout/AlternatingHexagons"/>
    <dgm:cxn modelId="{9483AC7E-7883-4C23-9056-E01698765006}" type="presParOf" srcId="{B79A72FE-F9F2-4CBF-803C-A99246A5FC77}" destId="{FB8DBEE3-A8E8-4968-899E-EF167217B8B2}" srcOrd="0" destOrd="0" presId="urn:microsoft.com/office/officeart/2008/layout/AlternatingHexagons"/>
    <dgm:cxn modelId="{396723B7-DB75-4C6D-BB51-CEA04AD9FD58}" type="presParOf" srcId="{B79A72FE-F9F2-4CBF-803C-A99246A5FC77}" destId="{519CCE27-B8FA-4CF6-9FF3-A3F6FAB90E5A}" srcOrd="1" destOrd="0" presId="urn:microsoft.com/office/officeart/2008/layout/AlternatingHexagons"/>
    <dgm:cxn modelId="{3A628B05-4C33-4D5A-9C87-C1F4792CE9FE}" type="presParOf" srcId="{B79A72FE-F9F2-4CBF-803C-A99246A5FC77}" destId="{2E17C1FB-EB12-4BC7-9973-E0ACF99C2D7F}" srcOrd="2" destOrd="0" presId="urn:microsoft.com/office/officeart/2008/layout/AlternatingHexagons"/>
    <dgm:cxn modelId="{34C9D524-BB45-48B6-8097-550D0C313B84}" type="presParOf" srcId="{B79A72FE-F9F2-4CBF-803C-A99246A5FC77}" destId="{81386736-8192-4CEF-9924-B0D7F64B106F}" srcOrd="3" destOrd="0" presId="urn:microsoft.com/office/officeart/2008/layout/AlternatingHexagons"/>
    <dgm:cxn modelId="{41B893C8-4DC6-486C-9667-FB4942AF214C}" type="presParOf" srcId="{B79A72FE-F9F2-4CBF-803C-A99246A5FC77}" destId="{9F4FB92A-6850-4C4C-9402-70C0882D21F0}" srcOrd="4" destOrd="0" presId="urn:microsoft.com/office/officeart/2008/layout/AlternatingHexagons"/>
    <dgm:cxn modelId="{B0813D75-1B63-49BE-BFB5-A2DCDD5748FC}" type="presParOf" srcId="{CAC61383-6CC9-4199-ACE7-461861CE4052}" destId="{B7B5EA7B-BDCE-4386-A00C-4184A4047FFF}" srcOrd="1" destOrd="0" presId="urn:microsoft.com/office/officeart/2008/layout/AlternatingHexagons"/>
    <dgm:cxn modelId="{66F00D04-42C3-4BF0-87EC-40F09EAE5417}" type="presParOf" srcId="{CAC61383-6CC9-4199-ACE7-461861CE4052}" destId="{738B88AB-3513-4377-9CD1-F47F85201C88}" srcOrd="2" destOrd="0" presId="urn:microsoft.com/office/officeart/2008/layout/AlternatingHexagons"/>
    <dgm:cxn modelId="{5CCEE306-910F-44AD-91CE-13F8F5489158}" type="presParOf" srcId="{738B88AB-3513-4377-9CD1-F47F85201C88}" destId="{8F5CC692-D3C2-48E6-9748-A1D724386821}" srcOrd="0" destOrd="0" presId="urn:microsoft.com/office/officeart/2008/layout/AlternatingHexagons"/>
    <dgm:cxn modelId="{C54FFA7A-D5DF-4A14-A1A4-31310DF89A95}" type="presParOf" srcId="{738B88AB-3513-4377-9CD1-F47F85201C88}" destId="{85E042A1-4730-4C87-AF95-B3A2B49E7D72}" srcOrd="1" destOrd="0" presId="urn:microsoft.com/office/officeart/2008/layout/AlternatingHexagons"/>
    <dgm:cxn modelId="{D324F219-8272-45E9-A2A8-B7742CF53F8C}" type="presParOf" srcId="{738B88AB-3513-4377-9CD1-F47F85201C88}" destId="{9405F4A2-5D3A-4FE6-939C-ABE4B3CBF20E}" srcOrd="2" destOrd="0" presId="urn:microsoft.com/office/officeart/2008/layout/AlternatingHexagons"/>
    <dgm:cxn modelId="{B522F7D3-2B20-40AE-AA75-23C6DDCC0158}" type="presParOf" srcId="{738B88AB-3513-4377-9CD1-F47F85201C88}" destId="{9D4FF866-6B8A-4153-B4AE-7B7B317911B9}" srcOrd="3" destOrd="0" presId="urn:microsoft.com/office/officeart/2008/layout/AlternatingHexagons"/>
    <dgm:cxn modelId="{5CB012F2-1789-47D4-AFE5-F4ED5007E5A0}" type="presParOf" srcId="{738B88AB-3513-4377-9CD1-F47F85201C88}" destId="{41BFA3C7-48B2-44FE-B3B9-5462CA80B96F}" srcOrd="4" destOrd="0" presId="urn:microsoft.com/office/officeart/2008/layout/AlternatingHexagons"/>
    <dgm:cxn modelId="{8FB90657-B93F-404E-9F10-89DBC78BC7C9}" type="presParOf" srcId="{CAC61383-6CC9-4199-ACE7-461861CE4052}" destId="{7C25F54F-2136-4A13-8BF2-F50371D105A1}" srcOrd="3" destOrd="0" presId="urn:microsoft.com/office/officeart/2008/layout/AlternatingHexagons"/>
    <dgm:cxn modelId="{28E07992-90C9-440E-83EC-A9668BA6A6DA}" type="presParOf" srcId="{CAC61383-6CC9-4199-ACE7-461861CE4052}" destId="{6D9E4858-9D29-4E42-BB5A-C62FFDB6B129}" srcOrd="4" destOrd="0" presId="urn:microsoft.com/office/officeart/2008/layout/AlternatingHexagons"/>
    <dgm:cxn modelId="{452E08E0-A9C6-49D1-B280-7E4E5E83E3AC}" type="presParOf" srcId="{6D9E4858-9D29-4E42-BB5A-C62FFDB6B129}" destId="{7B5F1EBD-B595-4471-85E0-FD0E18BFDEC2}" srcOrd="0" destOrd="0" presId="urn:microsoft.com/office/officeart/2008/layout/AlternatingHexagons"/>
    <dgm:cxn modelId="{A138F24C-CCB9-42E5-9385-9E3001405152}" type="presParOf" srcId="{6D9E4858-9D29-4E42-BB5A-C62FFDB6B129}" destId="{31F8A40C-F4CA-4C59-AAC0-D703BA97F621}" srcOrd="1" destOrd="0" presId="urn:microsoft.com/office/officeart/2008/layout/AlternatingHexagons"/>
    <dgm:cxn modelId="{582D212B-BED2-4C28-B990-605981CD8AE7}" type="presParOf" srcId="{6D9E4858-9D29-4E42-BB5A-C62FFDB6B129}" destId="{54C17AC8-58A9-47F3-B1BA-2B242ADF600E}" srcOrd="2" destOrd="0" presId="urn:microsoft.com/office/officeart/2008/layout/AlternatingHexagons"/>
    <dgm:cxn modelId="{28146763-296B-4268-B208-BFBFEB45AC3E}" type="presParOf" srcId="{6D9E4858-9D29-4E42-BB5A-C62FFDB6B129}" destId="{D613C04B-D918-488C-AE45-13EDC999AF10}" srcOrd="3" destOrd="0" presId="urn:microsoft.com/office/officeart/2008/layout/AlternatingHexagons"/>
    <dgm:cxn modelId="{966580B9-503E-4C7D-B507-7ACB23A226D3}" type="presParOf" srcId="{6D9E4858-9D29-4E42-BB5A-C62FFDB6B129}" destId="{6715E421-A31B-4BDA-9963-40BE03316BF1}"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A79128C-5716-4B86-A5A1-7CF2A4E77F94}"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GB"/>
        </a:p>
      </dgm:t>
    </dgm:pt>
    <dgm:pt modelId="{E0778673-C89C-417D-BBAF-98BBA8F92F2E}">
      <dgm:prSet phldrT="[Text]"/>
      <dgm:spPr>
        <a:solidFill>
          <a:schemeClr val="tx2"/>
        </a:solidFill>
      </dgm:spPr>
      <dgm:t>
        <a:bodyPr/>
        <a:lstStyle/>
        <a:p>
          <a:r>
            <a:rPr lang="en-GB" dirty="0"/>
            <a:t>Autonomy within your research projects</a:t>
          </a:r>
        </a:p>
      </dgm:t>
    </dgm:pt>
    <dgm:pt modelId="{4EEABB3E-5976-4158-B8AF-7714C61578D2}" type="parTrans" cxnId="{DB8D3D55-4238-46CC-AFBC-184EC033ED3F}">
      <dgm:prSet/>
      <dgm:spPr/>
      <dgm:t>
        <a:bodyPr/>
        <a:lstStyle/>
        <a:p>
          <a:endParaRPr lang="en-GB"/>
        </a:p>
      </dgm:t>
    </dgm:pt>
    <dgm:pt modelId="{2AAD4FC1-A3FF-4BC6-BCFA-88583451C82D}" type="sibTrans" cxnId="{DB8D3D55-4238-46CC-AFBC-184EC033ED3F}">
      <dgm:prSet/>
      <dgm:spPr>
        <a:blipFill rotWithShape="0">
          <a:blip xmlns:r="http://schemas.openxmlformats.org/officeDocument/2006/relationships" r:embed="rId1"/>
          <a:srcRect/>
          <a:stretch>
            <a:fillRect l="-6000" r="-6000"/>
          </a:stretch>
        </a:blipFill>
      </dgm:spPr>
      <dgm:t>
        <a:bodyPr/>
        <a:lstStyle/>
        <a:p>
          <a:endParaRPr lang="en-GB"/>
        </a:p>
      </dgm:t>
    </dgm:pt>
    <dgm:pt modelId="{2FDF94D7-B9F2-4E8F-9C65-46A4924A6366}">
      <dgm:prSet phldrT="[Text]"/>
      <dgm:spPr>
        <a:solidFill>
          <a:schemeClr val="tx2"/>
        </a:solidFill>
      </dgm:spPr>
      <dgm:t>
        <a:bodyPr/>
        <a:lstStyle/>
        <a:p>
          <a:r>
            <a:rPr lang="en-GB" dirty="0"/>
            <a:t>Managerial direction and support</a:t>
          </a:r>
        </a:p>
      </dgm:t>
    </dgm:pt>
    <dgm:pt modelId="{594E4094-0BF6-4E50-8B38-A3F6ABB6B4BA}" type="parTrans" cxnId="{BD11A562-2AA7-48B2-AF73-605A42ED0834}">
      <dgm:prSet/>
      <dgm:spPr/>
      <dgm:t>
        <a:bodyPr/>
        <a:lstStyle/>
        <a:p>
          <a:endParaRPr lang="en-GB"/>
        </a:p>
      </dgm:t>
    </dgm:pt>
    <dgm:pt modelId="{789D1B20-CC6D-4EC0-8690-2315CC975B52}" type="sibTrans" cxnId="{BD11A562-2AA7-48B2-AF73-605A42ED0834}">
      <dgm:prSet/>
      <dgm:spPr>
        <a:blipFill rotWithShape="0">
          <a:blip xmlns:r="http://schemas.openxmlformats.org/officeDocument/2006/relationships" r:embed="rId2"/>
          <a:srcRect/>
          <a:stretch>
            <a:fillRect l="-4000" r="-4000"/>
          </a:stretch>
        </a:blipFill>
      </dgm:spPr>
      <dgm:t>
        <a:bodyPr/>
        <a:lstStyle/>
        <a:p>
          <a:endParaRPr lang="en-GB"/>
        </a:p>
      </dgm:t>
    </dgm:pt>
    <dgm:pt modelId="{923F5334-4C72-4540-BBA5-BD957B30473E}">
      <dgm:prSet phldrT="[Text]"/>
      <dgm:spPr>
        <a:solidFill>
          <a:schemeClr val="tx2"/>
        </a:solidFill>
      </dgm:spPr>
      <dgm:t>
        <a:bodyPr/>
        <a:lstStyle/>
        <a:p>
          <a:r>
            <a:rPr lang="en-GB" dirty="0"/>
            <a:t>Collegiate, collaborative environment</a:t>
          </a:r>
        </a:p>
      </dgm:t>
    </dgm:pt>
    <dgm:pt modelId="{999FBF85-50CC-48E2-992D-0EA8AB0CDFC9}" type="parTrans" cxnId="{0E9747CC-50D4-49F1-8768-543B1ED97AEE}">
      <dgm:prSet/>
      <dgm:spPr/>
      <dgm:t>
        <a:bodyPr/>
        <a:lstStyle/>
        <a:p>
          <a:endParaRPr lang="en-GB"/>
        </a:p>
      </dgm:t>
    </dgm:pt>
    <dgm:pt modelId="{EB5F26FF-A5DF-486C-9D87-066F0AD83BBC}" type="sibTrans" cxnId="{0E9747CC-50D4-49F1-8768-543B1ED97AEE}">
      <dgm:prSet/>
      <dgm:spPr>
        <a:blipFill rotWithShape="0">
          <a:blip xmlns:r="http://schemas.openxmlformats.org/officeDocument/2006/relationships" r:embed="rId3"/>
          <a:srcRect/>
          <a:stretch>
            <a:fillRect l="-12000" r="-12000"/>
          </a:stretch>
        </a:blipFill>
      </dgm:spPr>
      <dgm:t>
        <a:bodyPr/>
        <a:lstStyle/>
        <a:p>
          <a:endParaRPr lang="en-GB"/>
        </a:p>
      </dgm:t>
    </dgm:pt>
    <dgm:pt modelId="{90D89C3F-0D09-46DA-A13D-A22942EF8D61}" type="pres">
      <dgm:prSet presAssocID="{CA79128C-5716-4B86-A5A1-7CF2A4E77F94}" presName="Name0" presStyleCnt="0">
        <dgm:presLayoutVars>
          <dgm:chMax/>
          <dgm:chPref/>
          <dgm:dir/>
          <dgm:animLvl val="lvl"/>
        </dgm:presLayoutVars>
      </dgm:prSet>
      <dgm:spPr/>
    </dgm:pt>
    <dgm:pt modelId="{E31B49CA-2E0E-43E2-8B52-34A4A71E0D25}" type="pres">
      <dgm:prSet presAssocID="{E0778673-C89C-417D-BBAF-98BBA8F92F2E}" presName="composite" presStyleCnt="0"/>
      <dgm:spPr/>
    </dgm:pt>
    <dgm:pt modelId="{CD5C4D71-F81D-48E8-9AFD-BAE34EAD87E0}" type="pres">
      <dgm:prSet presAssocID="{E0778673-C89C-417D-BBAF-98BBA8F92F2E}" presName="Parent1" presStyleLbl="node1" presStyleIdx="0" presStyleCnt="6">
        <dgm:presLayoutVars>
          <dgm:chMax val="1"/>
          <dgm:chPref val="1"/>
          <dgm:bulletEnabled val="1"/>
        </dgm:presLayoutVars>
      </dgm:prSet>
      <dgm:spPr/>
    </dgm:pt>
    <dgm:pt modelId="{BFCEE00C-50F0-477E-8A63-C7926FEB5B77}" type="pres">
      <dgm:prSet presAssocID="{E0778673-C89C-417D-BBAF-98BBA8F92F2E}" presName="Childtext1" presStyleLbl="revTx" presStyleIdx="0" presStyleCnt="3">
        <dgm:presLayoutVars>
          <dgm:chMax val="0"/>
          <dgm:chPref val="0"/>
          <dgm:bulletEnabled val="1"/>
        </dgm:presLayoutVars>
      </dgm:prSet>
      <dgm:spPr/>
    </dgm:pt>
    <dgm:pt modelId="{311F7008-A1ED-49DE-B8E0-97DBF9FF32F8}" type="pres">
      <dgm:prSet presAssocID="{E0778673-C89C-417D-BBAF-98BBA8F92F2E}" presName="BalanceSpacing" presStyleCnt="0"/>
      <dgm:spPr/>
    </dgm:pt>
    <dgm:pt modelId="{8C465222-874E-47DC-8AB2-ED521F213849}" type="pres">
      <dgm:prSet presAssocID="{E0778673-C89C-417D-BBAF-98BBA8F92F2E}" presName="BalanceSpacing1" presStyleCnt="0"/>
      <dgm:spPr/>
    </dgm:pt>
    <dgm:pt modelId="{9C8FF7CB-2B65-4B31-84D3-E89F0E98EA4C}" type="pres">
      <dgm:prSet presAssocID="{2AAD4FC1-A3FF-4BC6-BCFA-88583451C82D}" presName="Accent1Text" presStyleLbl="node1" presStyleIdx="1" presStyleCnt="6"/>
      <dgm:spPr/>
    </dgm:pt>
    <dgm:pt modelId="{D52DBA3D-AEB0-4F12-82FE-537E98A7248E}" type="pres">
      <dgm:prSet presAssocID="{2AAD4FC1-A3FF-4BC6-BCFA-88583451C82D}" presName="spaceBetweenRectangles" presStyleCnt="0"/>
      <dgm:spPr/>
    </dgm:pt>
    <dgm:pt modelId="{AD96B554-9196-4AA0-B8D3-EABCC4334ACA}" type="pres">
      <dgm:prSet presAssocID="{2FDF94D7-B9F2-4E8F-9C65-46A4924A6366}" presName="composite" presStyleCnt="0"/>
      <dgm:spPr/>
    </dgm:pt>
    <dgm:pt modelId="{59E81294-4026-4086-A321-BB2D27101C0C}" type="pres">
      <dgm:prSet presAssocID="{2FDF94D7-B9F2-4E8F-9C65-46A4924A6366}" presName="Parent1" presStyleLbl="node1" presStyleIdx="2" presStyleCnt="6">
        <dgm:presLayoutVars>
          <dgm:chMax val="1"/>
          <dgm:chPref val="1"/>
          <dgm:bulletEnabled val="1"/>
        </dgm:presLayoutVars>
      </dgm:prSet>
      <dgm:spPr/>
    </dgm:pt>
    <dgm:pt modelId="{162E28A6-1B91-4B7A-AEAE-FA4164AFB9BB}" type="pres">
      <dgm:prSet presAssocID="{2FDF94D7-B9F2-4E8F-9C65-46A4924A6366}" presName="Childtext1" presStyleLbl="revTx" presStyleIdx="1" presStyleCnt="3">
        <dgm:presLayoutVars>
          <dgm:chMax val="0"/>
          <dgm:chPref val="0"/>
          <dgm:bulletEnabled val="1"/>
        </dgm:presLayoutVars>
      </dgm:prSet>
      <dgm:spPr/>
    </dgm:pt>
    <dgm:pt modelId="{D5991642-3CFF-401E-8FBD-236608014013}" type="pres">
      <dgm:prSet presAssocID="{2FDF94D7-B9F2-4E8F-9C65-46A4924A6366}" presName="BalanceSpacing" presStyleCnt="0"/>
      <dgm:spPr/>
    </dgm:pt>
    <dgm:pt modelId="{B256302D-DEB3-4684-8099-AC824A5B4470}" type="pres">
      <dgm:prSet presAssocID="{2FDF94D7-B9F2-4E8F-9C65-46A4924A6366}" presName="BalanceSpacing1" presStyleCnt="0"/>
      <dgm:spPr/>
    </dgm:pt>
    <dgm:pt modelId="{17F8FA2F-C700-4B52-87A8-FEF01873FA93}" type="pres">
      <dgm:prSet presAssocID="{789D1B20-CC6D-4EC0-8690-2315CC975B52}" presName="Accent1Text" presStyleLbl="node1" presStyleIdx="3" presStyleCnt="6"/>
      <dgm:spPr/>
    </dgm:pt>
    <dgm:pt modelId="{876C6A5C-759B-41E0-A655-91EFDD971AC1}" type="pres">
      <dgm:prSet presAssocID="{789D1B20-CC6D-4EC0-8690-2315CC975B52}" presName="spaceBetweenRectangles" presStyleCnt="0"/>
      <dgm:spPr/>
    </dgm:pt>
    <dgm:pt modelId="{CC571D65-AD9C-422F-8DEA-32C59979B8D5}" type="pres">
      <dgm:prSet presAssocID="{923F5334-4C72-4540-BBA5-BD957B30473E}" presName="composite" presStyleCnt="0"/>
      <dgm:spPr/>
    </dgm:pt>
    <dgm:pt modelId="{DA7123C3-5DBD-4F9A-8B4F-25018FA629F0}" type="pres">
      <dgm:prSet presAssocID="{923F5334-4C72-4540-BBA5-BD957B30473E}" presName="Parent1" presStyleLbl="node1" presStyleIdx="4" presStyleCnt="6">
        <dgm:presLayoutVars>
          <dgm:chMax val="1"/>
          <dgm:chPref val="1"/>
          <dgm:bulletEnabled val="1"/>
        </dgm:presLayoutVars>
      </dgm:prSet>
      <dgm:spPr/>
    </dgm:pt>
    <dgm:pt modelId="{11C65D5E-3BEC-49E3-ADBB-C6989976B9A5}" type="pres">
      <dgm:prSet presAssocID="{923F5334-4C72-4540-BBA5-BD957B30473E}" presName="Childtext1" presStyleLbl="revTx" presStyleIdx="2" presStyleCnt="3">
        <dgm:presLayoutVars>
          <dgm:chMax val="0"/>
          <dgm:chPref val="0"/>
          <dgm:bulletEnabled val="1"/>
        </dgm:presLayoutVars>
      </dgm:prSet>
      <dgm:spPr/>
    </dgm:pt>
    <dgm:pt modelId="{5C3C80B8-CF68-453D-9C34-E61C1929C517}" type="pres">
      <dgm:prSet presAssocID="{923F5334-4C72-4540-BBA5-BD957B30473E}" presName="BalanceSpacing" presStyleCnt="0"/>
      <dgm:spPr/>
    </dgm:pt>
    <dgm:pt modelId="{93827421-7644-413C-B850-063F082D2885}" type="pres">
      <dgm:prSet presAssocID="{923F5334-4C72-4540-BBA5-BD957B30473E}" presName="BalanceSpacing1" presStyleCnt="0"/>
      <dgm:spPr/>
    </dgm:pt>
    <dgm:pt modelId="{5C9A8B60-146B-4F7A-AA92-00DE88290E0F}" type="pres">
      <dgm:prSet presAssocID="{EB5F26FF-A5DF-486C-9D87-066F0AD83BBC}" presName="Accent1Text" presStyleLbl="node1" presStyleIdx="5" presStyleCnt="6"/>
      <dgm:spPr/>
    </dgm:pt>
  </dgm:ptLst>
  <dgm:cxnLst>
    <dgm:cxn modelId="{1E000D32-2705-4ECE-A07A-9557D686D2B5}" type="presOf" srcId="{923F5334-4C72-4540-BBA5-BD957B30473E}" destId="{DA7123C3-5DBD-4F9A-8B4F-25018FA629F0}" srcOrd="0" destOrd="0" presId="urn:microsoft.com/office/officeart/2008/layout/AlternatingHexagons"/>
    <dgm:cxn modelId="{7EFEBF3D-2B28-4C2F-BD18-1FE339110AA4}" type="presOf" srcId="{EB5F26FF-A5DF-486C-9D87-066F0AD83BBC}" destId="{5C9A8B60-146B-4F7A-AA92-00DE88290E0F}" srcOrd="0" destOrd="0" presId="urn:microsoft.com/office/officeart/2008/layout/AlternatingHexagons"/>
    <dgm:cxn modelId="{BD11A562-2AA7-48B2-AF73-605A42ED0834}" srcId="{CA79128C-5716-4B86-A5A1-7CF2A4E77F94}" destId="{2FDF94D7-B9F2-4E8F-9C65-46A4924A6366}" srcOrd="1" destOrd="0" parTransId="{594E4094-0BF6-4E50-8B38-A3F6ABB6B4BA}" sibTransId="{789D1B20-CC6D-4EC0-8690-2315CC975B52}"/>
    <dgm:cxn modelId="{AB92AE52-AC4D-4E4B-B875-A3F49D2F9DC8}" type="presOf" srcId="{2AAD4FC1-A3FF-4BC6-BCFA-88583451C82D}" destId="{9C8FF7CB-2B65-4B31-84D3-E89F0E98EA4C}" srcOrd="0" destOrd="0" presId="urn:microsoft.com/office/officeart/2008/layout/AlternatingHexagons"/>
    <dgm:cxn modelId="{DB8D3D55-4238-46CC-AFBC-184EC033ED3F}" srcId="{CA79128C-5716-4B86-A5A1-7CF2A4E77F94}" destId="{E0778673-C89C-417D-BBAF-98BBA8F92F2E}" srcOrd="0" destOrd="0" parTransId="{4EEABB3E-5976-4158-B8AF-7714C61578D2}" sibTransId="{2AAD4FC1-A3FF-4BC6-BCFA-88583451C82D}"/>
    <dgm:cxn modelId="{DB708075-8004-4610-8924-5041CC77D7DA}" type="presOf" srcId="{CA79128C-5716-4B86-A5A1-7CF2A4E77F94}" destId="{90D89C3F-0D09-46DA-A13D-A22942EF8D61}" srcOrd="0" destOrd="0" presId="urn:microsoft.com/office/officeart/2008/layout/AlternatingHexagons"/>
    <dgm:cxn modelId="{94929783-8466-4F3B-92EE-1FC06A33D2DB}" type="presOf" srcId="{2FDF94D7-B9F2-4E8F-9C65-46A4924A6366}" destId="{59E81294-4026-4086-A321-BB2D27101C0C}" srcOrd="0" destOrd="0" presId="urn:microsoft.com/office/officeart/2008/layout/AlternatingHexagons"/>
    <dgm:cxn modelId="{2A72CA8C-8613-4A3E-8F12-04D2D85389E1}" type="presOf" srcId="{E0778673-C89C-417D-BBAF-98BBA8F92F2E}" destId="{CD5C4D71-F81D-48E8-9AFD-BAE34EAD87E0}" srcOrd="0" destOrd="0" presId="urn:microsoft.com/office/officeart/2008/layout/AlternatingHexagons"/>
    <dgm:cxn modelId="{0E9747CC-50D4-49F1-8768-543B1ED97AEE}" srcId="{CA79128C-5716-4B86-A5A1-7CF2A4E77F94}" destId="{923F5334-4C72-4540-BBA5-BD957B30473E}" srcOrd="2" destOrd="0" parTransId="{999FBF85-50CC-48E2-992D-0EA8AB0CDFC9}" sibTransId="{EB5F26FF-A5DF-486C-9D87-066F0AD83BBC}"/>
    <dgm:cxn modelId="{920555CF-8136-4CFD-8644-4083A993A6F2}" type="presOf" srcId="{789D1B20-CC6D-4EC0-8690-2315CC975B52}" destId="{17F8FA2F-C700-4B52-87A8-FEF01873FA93}" srcOrd="0" destOrd="0" presId="urn:microsoft.com/office/officeart/2008/layout/AlternatingHexagons"/>
    <dgm:cxn modelId="{6FAED219-4AC8-4192-A0B6-AF5ACFF72A66}" type="presParOf" srcId="{90D89C3F-0D09-46DA-A13D-A22942EF8D61}" destId="{E31B49CA-2E0E-43E2-8B52-34A4A71E0D25}" srcOrd="0" destOrd="0" presId="urn:microsoft.com/office/officeart/2008/layout/AlternatingHexagons"/>
    <dgm:cxn modelId="{56E0BD96-EB71-415D-A600-C4AE47D84FF0}" type="presParOf" srcId="{E31B49CA-2E0E-43E2-8B52-34A4A71E0D25}" destId="{CD5C4D71-F81D-48E8-9AFD-BAE34EAD87E0}" srcOrd="0" destOrd="0" presId="urn:microsoft.com/office/officeart/2008/layout/AlternatingHexagons"/>
    <dgm:cxn modelId="{F9A109BC-F310-40B3-AC0F-99FB44BAE6AB}" type="presParOf" srcId="{E31B49CA-2E0E-43E2-8B52-34A4A71E0D25}" destId="{BFCEE00C-50F0-477E-8A63-C7926FEB5B77}" srcOrd="1" destOrd="0" presId="urn:microsoft.com/office/officeart/2008/layout/AlternatingHexagons"/>
    <dgm:cxn modelId="{CB24E76C-4581-4BD2-A8AF-7BEAF7354140}" type="presParOf" srcId="{E31B49CA-2E0E-43E2-8B52-34A4A71E0D25}" destId="{311F7008-A1ED-49DE-B8E0-97DBF9FF32F8}" srcOrd="2" destOrd="0" presId="urn:microsoft.com/office/officeart/2008/layout/AlternatingHexagons"/>
    <dgm:cxn modelId="{40194128-6808-46BD-B083-3A4BD6F843AB}" type="presParOf" srcId="{E31B49CA-2E0E-43E2-8B52-34A4A71E0D25}" destId="{8C465222-874E-47DC-8AB2-ED521F213849}" srcOrd="3" destOrd="0" presId="urn:microsoft.com/office/officeart/2008/layout/AlternatingHexagons"/>
    <dgm:cxn modelId="{2BCC3F00-242E-4325-8DCF-A16D1912516D}" type="presParOf" srcId="{E31B49CA-2E0E-43E2-8B52-34A4A71E0D25}" destId="{9C8FF7CB-2B65-4B31-84D3-E89F0E98EA4C}" srcOrd="4" destOrd="0" presId="urn:microsoft.com/office/officeart/2008/layout/AlternatingHexagons"/>
    <dgm:cxn modelId="{B1E7CD30-AB73-4B50-AC4D-38CD574B2649}" type="presParOf" srcId="{90D89C3F-0D09-46DA-A13D-A22942EF8D61}" destId="{D52DBA3D-AEB0-4F12-82FE-537E98A7248E}" srcOrd="1" destOrd="0" presId="urn:microsoft.com/office/officeart/2008/layout/AlternatingHexagons"/>
    <dgm:cxn modelId="{8F91A2B9-805E-4169-9EC5-5F3A53828CA8}" type="presParOf" srcId="{90D89C3F-0D09-46DA-A13D-A22942EF8D61}" destId="{AD96B554-9196-4AA0-B8D3-EABCC4334ACA}" srcOrd="2" destOrd="0" presId="urn:microsoft.com/office/officeart/2008/layout/AlternatingHexagons"/>
    <dgm:cxn modelId="{83A417A8-DA8F-43A1-955E-FAB608C707DA}" type="presParOf" srcId="{AD96B554-9196-4AA0-B8D3-EABCC4334ACA}" destId="{59E81294-4026-4086-A321-BB2D27101C0C}" srcOrd="0" destOrd="0" presId="urn:microsoft.com/office/officeart/2008/layout/AlternatingHexagons"/>
    <dgm:cxn modelId="{FE7A03FB-8A8C-40D6-BB1B-CCFE8154D978}" type="presParOf" srcId="{AD96B554-9196-4AA0-B8D3-EABCC4334ACA}" destId="{162E28A6-1B91-4B7A-AEAE-FA4164AFB9BB}" srcOrd="1" destOrd="0" presId="urn:microsoft.com/office/officeart/2008/layout/AlternatingHexagons"/>
    <dgm:cxn modelId="{A7099019-7232-4E68-9B46-C88F40C4A01F}" type="presParOf" srcId="{AD96B554-9196-4AA0-B8D3-EABCC4334ACA}" destId="{D5991642-3CFF-401E-8FBD-236608014013}" srcOrd="2" destOrd="0" presId="urn:microsoft.com/office/officeart/2008/layout/AlternatingHexagons"/>
    <dgm:cxn modelId="{4CC2FBCF-C6D6-47B1-8562-904759664EFE}" type="presParOf" srcId="{AD96B554-9196-4AA0-B8D3-EABCC4334ACA}" destId="{B256302D-DEB3-4684-8099-AC824A5B4470}" srcOrd="3" destOrd="0" presId="urn:microsoft.com/office/officeart/2008/layout/AlternatingHexagons"/>
    <dgm:cxn modelId="{213BF0FA-C51A-4091-89EE-564E5758843E}" type="presParOf" srcId="{AD96B554-9196-4AA0-B8D3-EABCC4334ACA}" destId="{17F8FA2F-C700-4B52-87A8-FEF01873FA93}" srcOrd="4" destOrd="0" presId="urn:microsoft.com/office/officeart/2008/layout/AlternatingHexagons"/>
    <dgm:cxn modelId="{95444194-2B39-4313-97EE-0429B4C3C637}" type="presParOf" srcId="{90D89C3F-0D09-46DA-A13D-A22942EF8D61}" destId="{876C6A5C-759B-41E0-A655-91EFDD971AC1}" srcOrd="3" destOrd="0" presId="urn:microsoft.com/office/officeart/2008/layout/AlternatingHexagons"/>
    <dgm:cxn modelId="{09C128AC-9DC8-4C3C-BA9F-0524A2BD9A69}" type="presParOf" srcId="{90D89C3F-0D09-46DA-A13D-A22942EF8D61}" destId="{CC571D65-AD9C-422F-8DEA-32C59979B8D5}" srcOrd="4" destOrd="0" presId="urn:microsoft.com/office/officeart/2008/layout/AlternatingHexagons"/>
    <dgm:cxn modelId="{D5B58E92-BF3B-4B41-AE9F-5990FEE93A17}" type="presParOf" srcId="{CC571D65-AD9C-422F-8DEA-32C59979B8D5}" destId="{DA7123C3-5DBD-4F9A-8B4F-25018FA629F0}" srcOrd="0" destOrd="0" presId="urn:microsoft.com/office/officeart/2008/layout/AlternatingHexagons"/>
    <dgm:cxn modelId="{128B633F-B062-4644-957D-4557B4487BB6}" type="presParOf" srcId="{CC571D65-AD9C-422F-8DEA-32C59979B8D5}" destId="{11C65D5E-3BEC-49E3-ADBB-C6989976B9A5}" srcOrd="1" destOrd="0" presId="urn:microsoft.com/office/officeart/2008/layout/AlternatingHexagons"/>
    <dgm:cxn modelId="{344EE7BB-A66F-4E1D-BC35-2C1D6D625CF7}" type="presParOf" srcId="{CC571D65-AD9C-422F-8DEA-32C59979B8D5}" destId="{5C3C80B8-CF68-453D-9C34-E61C1929C517}" srcOrd="2" destOrd="0" presId="urn:microsoft.com/office/officeart/2008/layout/AlternatingHexagons"/>
    <dgm:cxn modelId="{6DBFEDC5-6AD5-4D6D-8206-63F9A469D93A}" type="presParOf" srcId="{CC571D65-AD9C-422F-8DEA-32C59979B8D5}" destId="{93827421-7644-413C-B850-063F082D2885}" srcOrd="3" destOrd="0" presId="urn:microsoft.com/office/officeart/2008/layout/AlternatingHexagons"/>
    <dgm:cxn modelId="{BFD994BA-DFE0-434C-B838-629632D43E01}" type="presParOf" srcId="{CC571D65-AD9C-422F-8DEA-32C59979B8D5}" destId="{5C9A8B60-146B-4F7A-AA92-00DE88290E0F}"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A79128C-5716-4B86-A5A1-7CF2A4E77F94}"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GB"/>
        </a:p>
      </dgm:t>
    </dgm:pt>
    <dgm:pt modelId="{E0778673-C89C-417D-BBAF-98BBA8F92F2E}">
      <dgm:prSet phldrT="[Text]"/>
      <dgm:spPr>
        <a:solidFill>
          <a:schemeClr val="tx2"/>
        </a:solidFill>
      </dgm:spPr>
      <dgm:t>
        <a:bodyPr/>
        <a:lstStyle/>
        <a:p>
          <a:r>
            <a:rPr lang="en-GB" dirty="0"/>
            <a:t>Structured development</a:t>
          </a:r>
        </a:p>
      </dgm:t>
    </dgm:pt>
    <dgm:pt modelId="{4EEABB3E-5976-4158-B8AF-7714C61578D2}" type="parTrans" cxnId="{DB8D3D55-4238-46CC-AFBC-184EC033ED3F}">
      <dgm:prSet/>
      <dgm:spPr/>
      <dgm:t>
        <a:bodyPr/>
        <a:lstStyle/>
        <a:p>
          <a:endParaRPr lang="en-GB"/>
        </a:p>
      </dgm:t>
    </dgm:pt>
    <dgm:pt modelId="{2AAD4FC1-A3FF-4BC6-BCFA-88583451C82D}" type="sibTrans" cxnId="{DB8D3D55-4238-46CC-AFBC-184EC033ED3F}">
      <dgm:prSet/>
      <dgm:spPr>
        <a:blipFill rotWithShape="0">
          <a:blip xmlns:r="http://schemas.openxmlformats.org/officeDocument/2006/relationships" r:embed="rId1"/>
          <a:srcRect/>
          <a:stretch>
            <a:fillRect t="-5000" b="-5000"/>
          </a:stretch>
        </a:blipFill>
      </dgm:spPr>
      <dgm:t>
        <a:bodyPr/>
        <a:lstStyle/>
        <a:p>
          <a:endParaRPr lang="en-GB"/>
        </a:p>
      </dgm:t>
    </dgm:pt>
    <dgm:pt modelId="{2FDF94D7-B9F2-4E8F-9C65-46A4924A6366}">
      <dgm:prSet phldrT="[Text]"/>
      <dgm:spPr>
        <a:solidFill>
          <a:schemeClr val="tx2"/>
        </a:solidFill>
      </dgm:spPr>
      <dgm:t>
        <a:bodyPr/>
        <a:lstStyle/>
        <a:p>
          <a:r>
            <a:rPr lang="en-GB" dirty="0"/>
            <a:t>Long term nurturing, no short term pressure</a:t>
          </a:r>
        </a:p>
      </dgm:t>
    </dgm:pt>
    <dgm:pt modelId="{594E4094-0BF6-4E50-8B38-A3F6ABB6B4BA}" type="parTrans" cxnId="{BD11A562-2AA7-48B2-AF73-605A42ED0834}">
      <dgm:prSet/>
      <dgm:spPr/>
      <dgm:t>
        <a:bodyPr/>
        <a:lstStyle/>
        <a:p>
          <a:endParaRPr lang="en-GB"/>
        </a:p>
      </dgm:t>
    </dgm:pt>
    <dgm:pt modelId="{789D1B20-CC6D-4EC0-8690-2315CC975B52}" type="sibTrans" cxnId="{BD11A562-2AA7-48B2-AF73-605A42ED0834}">
      <dgm:prSet/>
      <dgm:spPr>
        <a:blipFill rotWithShape="0">
          <a:blip xmlns:r="http://schemas.openxmlformats.org/officeDocument/2006/relationships" r:embed="rId2"/>
          <a:srcRect/>
          <a:stretch>
            <a:fillRect t="-2000" b="-2000"/>
          </a:stretch>
        </a:blipFill>
      </dgm:spPr>
      <dgm:t>
        <a:bodyPr/>
        <a:lstStyle/>
        <a:p>
          <a:endParaRPr lang="en-GB"/>
        </a:p>
      </dgm:t>
    </dgm:pt>
    <dgm:pt modelId="{923F5334-4C72-4540-BBA5-BD957B30473E}">
      <dgm:prSet phldrT="[Text]"/>
      <dgm:spPr>
        <a:solidFill>
          <a:schemeClr val="tx2"/>
        </a:solidFill>
      </dgm:spPr>
      <dgm:t>
        <a:bodyPr/>
        <a:lstStyle/>
        <a:p>
          <a:r>
            <a:rPr lang="en-GB" dirty="0"/>
            <a:t>Low turnover, low stress</a:t>
          </a:r>
        </a:p>
      </dgm:t>
    </dgm:pt>
    <dgm:pt modelId="{999FBF85-50CC-48E2-992D-0EA8AB0CDFC9}" type="parTrans" cxnId="{0E9747CC-50D4-49F1-8768-543B1ED97AEE}">
      <dgm:prSet/>
      <dgm:spPr/>
      <dgm:t>
        <a:bodyPr/>
        <a:lstStyle/>
        <a:p>
          <a:endParaRPr lang="en-GB"/>
        </a:p>
      </dgm:t>
    </dgm:pt>
    <dgm:pt modelId="{EB5F26FF-A5DF-486C-9D87-066F0AD83BBC}" type="sibTrans" cxnId="{0E9747CC-50D4-49F1-8768-543B1ED97AEE}">
      <dgm:prSet/>
      <dgm:spPr>
        <a:blipFill rotWithShape="0">
          <a:blip xmlns:r="http://schemas.openxmlformats.org/officeDocument/2006/relationships" r:embed="rId3"/>
          <a:srcRect/>
          <a:stretch>
            <a:fillRect l="-2000" r="-2000"/>
          </a:stretch>
        </a:blipFill>
      </dgm:spPr>
      <dgm:t>
        <a:bodyPr/>
        <a:lstStyle/>
        <a:p>
          <a:endParaRPr lang="en-GB"/>
        </a:p>
      </dgm:t>
    </dgm:pt>
    <dgm:pt modelId="{90D89C3F-0D09-46DA-A13D-A22942EF8D61}" type="pres">
      <dgm:prSet presAssocID="{CA79128C-5716-4B86-A5A1-7CF2A4E77F94}" presName="Name0" presStyleCnt="0">
        <dgm:presLayoutVars>
          <dgm:chMax/>
          <dgm:chPref/>
          <dgm:dir/>
          <dgm:animLvl val="lvl"/>
        </dgm:presLayoutVars>
      </dgm:prSet>
      <dgm:spPr/>
    </dgm:pt>
    <dgm:pt modelId="{E31B49CA-2E0E-43E2-8B52-34A4A71E0D25}" type="pres">
      <dgm:prSet presAssocID="{E0778673-C89C-417D-BBAF-98BBA8F92F2E}" presName="composite" presStyleCnt="0"/>
      <dgm:spPr/>
    </dgm:pt>
    <dgm:pt modelId="{CD5C4D71-F81D-48E8-9AFD-BAE34EAD87E0}" type="pres">
      <dgm:prSet presAssocID="{E0778673-C89C-417D-BBAF-98BBA8F92F2E}" presName="Parent1" presStyleLbl="node1" presStyleIdx="0" presStyleCnt="6">
        <dgm:presLayoutVars>
          <dgm:chMax val="1"/>
          <dgm:chPref val="1"/>
          <dgm:bulletEnabled val="1"/>
        </dgm:presLayoutVars>
      </dgm:prSet>
      <dgm:spPr/>
    </dgm:pt>
    <dgm:pt modelId="{BFCEE00C-50F0-477E-8A63-C7926FEB5B77}" type="pres">
      <dgm:prSet presAssocID="{E0778673-C89C-417D-BBAF-98BBA8F92F2E}" presName="Childtext1" presStyleLbl="revTx" presStyleIdx="0" presStyleCnt="3">
        <dgm:presLayoutVars>
          <dgm:chMax val="0"/>
          <dgm:chPref val="0"/>
          <dgm:bulletEnabled val="1"/>
        </dgm:presLayoutVars>
      </dgm:prSet>
      <dgm:spPr/>
    </dgm:pt>
    <dgm:pt modelId="{311F7008-A1ED-49DE-B8E0-97DBF9FF32F8}" type="pres">
      <dgm:prSet presAssocID="{E0778673-C89C-417D-BBAF-98BBA8F92F2E}" presName="BalanceSpacing" presStyleCnt="0"/>
      <dgm:spPr/>
    </dgm:pt>
    <dgm:pt modelId="{8C465222-874E-47DC-8AB2-ED521F213849}" type="pres">
      <dgm:prSet presAssocID="{E0778673-C89C-417D-BBAF-98BBA8F92F2E}" presName="BalanceSpacing1" presStyleCnt="0"/>
      <dgm:spPr/>
    </dgm:pt>
    <dgm:pt modelId="{9C8FF7CB-2B65-4B31-84D3-E89F0E98EA4C}" type="pres">
      <dgm:prSet presAssocID="{2AAD4FC1-A3FF-4BC6-BCFA-88583451C82D}" presName="Accent1Text" presStyleLbl="node1" presStyleIdx="1" presStyleCnt="6"/>
      <dgm:spPr/>
    </dgm:pt>
    <dgm:pt modelId="{D52DBA3D-AEB0-4F12-82FE-537E98A7248E}" type="pres">
      <dgm:prSet presAssocID="{2AAD4FC1-A3FF-4BC6-BCFA-88583451C82D}" presName="spaceBetweenRectangles" presStyleCnt="0"/>
      <dgm:spPr/>
    </dgm:pt>
    <dgm:pt modelId="{AD96B554-9196-4AA0-B8D3-EABCC4334ACA}" type="pres">
      <dgm:prSet presAssocID="{2FDF94D7-B9F2-4E8F-9C65-46A4924A6366}" presName="composite" presStyleCnt="0"/>
      <dgm:spPr/>
    </dgm:pt>
    <dgm:pt modelId="{59E81294-4026-4086-A321-BB2D27101C0C}" type="pres">
      <dgm:prSet presAssocID="{2FDF94D7-B9F2-4E8F-9C65-46A4924A6366}" presName="Parent1" presStyleLbl="node1" presStyleIdx="2" presStyleCnt="6">
        <dgm:presLayoutVars>
          <dgm:chMax val="1"/>
          <dgm:chPref val="1"/>
          <dgm:bulletEnabled val="1"/>
        </dgm:presLayoutVars>
      </dgm:prSet>
      <dgm:spPr/>
    </dgm:pt>
    <dgm:pt modelId="{162E28A6-1B91-4B7A-AEAE-FA4164AFB9BB}" type="pres">
      <dgm:prSet presAssocID="{2FDF94D7-B9F2-4E8F-9C65-46A4924A6366}" presName="Childtext1" presStyleLbl="revTx" presStyleIdx="1" presStyleCnt="3">
        <dgm:presLayoutVars>
          <dgm:chMax val="0"/>
          <dgm:chPref val="0"/>
          <dgm:bulletEnabled val="1"/>
        </dgm:presLayoutVars>
      </dgm:prSet>
      <dgm:spPr/>
    </dgm:pt>
    <dgm:pt modelId="{D5991642-3CFF-401E-8FBD-236608014013}" type="pres">
      <dgm:prSet presAssocID="{2FDF94D7-B9F2-4E8F-9C65-46A4924A6366}" presName="BalanceSpacing" presStyleCnt="0"/>
      <dgm:spPr/>
    </dgm:pt>
    <dgm:pt modelId="{B256302D-DEB3-4684-8099-AC824A5B4470}" type="pres">
      <dgm:prSet presAssocID="{2FDF94D7-B9F2-4E8F-9C65-46A4924A6366}" presName="BalanceSpacing1" presStyleCnt="0"/>
      <dgm:spPr/>
    </dgm:pt>
    <dgm:pt modelId="{17F8FA2F-C700-4B52-87A8-FEF01873FA93}" type="pres">
      <dgm:prSet presAssocID="{789D1B20-CC6D-4EC0-8690-2315CC975B52}" presName="Accent1Text" presStyleLbl="node1" presStyleIdx="3" presStyleCnt="6"/>
      <dgm:spPr/>
    </dgm:pt>
    <dgm:pt modelId="{876C6A5C-759B-41E0-A655-91EFDD971AC1}" type="pres">
      <dgm:prSet presAssocID="{789D1B20-CC6D-4EC0-8690-2315CC975B52}" presName="spaceBetweenRectangles" presStyleCnt="0"/>
      <dgm:spPr/>
    </dgm:pt>
    <dgm:pt modelId="{CC571D65-AD9C-422F-8DEA-32C59979B8D5}" type="pres">
      <dgm:prSet presAssocID="{923F5334-4C72-4540-BBA5-BD957B30473E}" presName="composite" presStyleCnt="0"/>
      <dgm:spPr/>
    </dgm:pt>
    <dgm:pt modelId="{DA7123C3-5DBD-4F9A-8B4F-25018FA629F0}" type="pres">
      <dgm:prSet presAssocID="{923F5334-4C72-4540-BBA5-BD957B30473E}" presName="Parent1" presStyleLbl="node1" presStyleIdx="4" presStyleCnt="6">
        <dgm:presLayoutVars>
          <dgm:chMax val="1"/>
          <dgm:chPref val="1"/>
          <dgm:bulletEnabled val="1"/>
        </dgm:presLayoutVars>
      </dgm:prSet>
      <dgm:spPr/>
    </dgm:pt>
    <dgm:pt modelId="{11C65D5E-3BEC-49E3-ADBB-C6989976B9A5}" type="pres">
      <dgm:prSet presAssocID="{923F5334-4C72-4540-BBA5-BD957B30473E}" presName="Childtext1" presStyleLbl="revTx" presStyleIdx="2" presStyleCnt="3">
        <dgm:presLayoutVars>
          <dgm:chMax val="0"/>
          <dgm:chPref val="0"/>
          <dgm:bulletEnabled val="1"/>
        </dgm:presLayoutVars>
      </dgm:prSet>
      <dgm:spPr/>
    </dgm:pt>
    <dgm:pt modelId="{5C3C80B8-CF68-453D-9C34-E61C1929C517}" type="pres">
      <dgm:prSet presAssocID="{923F5334-4C72-4540-BBA5-BD957B30473E}" presName="BalanceSpacing" presStyleCnt="0"/>
      <dgm:spPr/>
    </dgm:pt>
    <dgm:pt modelId="{93827421-7644-413C-B850-063F082D2885}" type="pres">
      <dgm:prSet presAssocID="{923F5334-4C72-4540-BBA5-BD957B30473E}" presName="BalanceSpacing1" presStyleCnt="0"/>
      <dgm:spPr/>
    </dgm:pt>
    <dgm:pt modelId="{5C9A8B60-146B-4F7A-AA92-00DE88290E0F}" type="pres">
      <dgm:prSet presAssocID="{EB5F26FF-A5DF-486C-9D87-066F0AD83BBC}" presName="Accent1Text" presStyleLbl="node1" presStyleIdx="5" presStyleCnt="6"/>
      <dgm:spPr/>
    </dgm:pt>
  </dgm:ptLst>
  <dgm:cxnLst>
    <dgm:cxn modelId="{1E000D32-2705-4ECE-A07A-9557D686D2B5}" type="presOf" srcId="{923F5334-4C72-4540-BBA5-BD957B30473E}" destId="{DA7123C3-5DBD-4F9A-8B4F-25018FA629F0}" srcOrd="0" destOrd="0" presId="urn:microsoft.com/office/officeart/2008/layout/AlternatingHexagons"/>
    <dgm:cxn modelId="{7EFEBF3D-2B28-4C2F-BD18-1FE339110AA4}" type="presOf" srcId="{EB5F26FF-A5DF-486C-9D87-066F0AD83BBC}" destId="{5C9A8B60-146B-4F7A-AA92-00DE88290E0F}" srcOrd="0" destOrd="0" presId="urn:microsoft.com/office/officeart/2008/layout/AlternatingHexagons"/>
    <dgm:cxn modelId="{BD11A562-2AA7-48B2-AF73-605A42ED0834}" srcId="{CA79128C-5716-4B86-A5A1-7CF2A4E77F94}" destId="{2FDF94D7-B9F2-4E8F-9C65-46A4924A6366}" srcOrd="1" destOrd="0" parTransId="{594E4094-0BF6-4E50-8B38-A3F6ABB6B4BA}" sibTransId="{789D1B20-CC6D-4EC0-8690-2315CC975B52}"/>
    <dgm:cxn modelId="{AB92AE52-AC4D-4E4B-B875-A3F49D2F9DC8}" type="presOf" srcId="{2AAD4FC1-A3FF-4BC6-BCFA-88583451C82D}" destId="{9C8FF7CB-2B65-4B31-84D3-E89F0E98EA4C}" srcOrd="0" destOrd="0" presId="urn:microsoft.com/office/officeart/2008/layout/AlternatingHexagons"/>
    <dgm:cxn modelId="{DB8D3D55-4238-46CC-AFBC-184EC033ED3F}" srcId="{CA79128C-5716-4B86-A5A1-7CF2A4E77F94}" destId="{E0778673-C89C-417D-BBAF-98BBA8F92F2E}" srcOrd="0" destOrd="0" parTransId="{4EEABB3E-5976-4158-B8AF-7714C61578D2}" sibTransId="{2AAD4FC1-A3FF-4BC6-BCFA-88583451C82D}"/>
    <dgm:cxn modelId="{DB708075-8004-4610-8924-5041CC77D7DA}" type="presOf" srcId="{CA79128C-5716-4B86-A5A1-7CF2A4E77F94}" destId="{90D89C3F-0D09-46DA-A13D-A22942EF8D61}" srcOrd="0" destOrd="0" presId="urn:microsoft.com/office/officeart/2008/layout/AlternatingHexagons"/>
    <dgm:cxn modelId="{94929783-8466-4F3B-92EE-1FC06A33D2DB}" type="presOf" srcId="{2FDF94D7-B9F2-4E8F-9C65-46A4924A6366}" destId="{59E81294-4026-4086-A321-BB2D27101C0C}" srcOrd="0" destOrd="0" presId="urn:microsoft.com/office/officeart/2008/layout/AlternatingHexagons"/>
    <dgm:cxn modelId="{2A72CA8C-8613-4A3E-8F12-04D2D85389E1}" type="presOf" srcId="{E0778673-C89C-417D-BBAF-98BBA8F92F2E}" destId="{CD5C4D71-F81D-48E8-9AFD-BAE34EAD87E0}" srcOrd="0" destOrd="0" presId="urn:microsoft.com/office/officeart/2008/layout/AlternatingHexagons"/>
    <dgm:cxn modelId="{0E9747CC-50D4-49F1-8768-543B1ED97AEE}" srcId="{CA79128C-5716-4B86-A5A1-7CF2A4E77F94}" destId="{923F5334-4C72-4540-BBA5-BD957B30473E}" srcOrd="2" destOrd="0" parTransId="{999FBF85-50CC-48E2-992D-0EA8AB0CDFC9}" sibTransId="{EB5F26FF-A5DF-486C-9D87-066F0AD83BBC}"/>
    <dgm:cxn modelId="{920555CF-8136-4CFD-8644-4083A993A6F2}" type="presOf" srcId="{789D1B20-CC6D-4EC0-8690-2315CC975B52}" destId="{17F8FA2F-C700-4B52-87A8-FEF01873FA93}" srcOrd="0" destOrd="0" presId="urn:microsoft.com/office/officeart/2008/layout/AlternatingHexagons"/>
    <dgm:cxn modelId="{6FAED219-4AC8-4192-A0B6-AF5ACFF72A66}" type="presParOf" srcId="{90D89C3F-0D09-46DA-A13D-A22942EF8D61}" destId="{E31B49CA-2E0E-43E2-8B52-34A4A71E0D25}" srcOrd="0" destOrd="0" presId="urn:microsoft.com/office/officeart/2008/layout/AlternatingHexagons"/>
    <dgm:cxn modelId="{56E0BD96-EB71-415D-A600-C4AE47D84FF0}" type="presParOf" srcId="{E31B49CA-2E0E-43E2-8B52-34A4A71E0D25}" destId="{CD5C4D71-F81D-48E8-9AFD-BAE34EAD87E0}" srcOrd="0" destOrd="0" presId="urn:microsoft.com/office/officeart/2008/layout/AlternatingHexagons"/>
    <dgm:cxn modelId="{F9A109BC-F310-40B3-AC0F-99FB44BAE6AB}" type="presParOf" srcId="{E31B49CA-2E0E-43E2-8B52-34A4A71E0D25}" destId="{BFCEE00C-50F0-477E-8A63-C7926FEB5B77}" srcOrd="1" destOrd="0" presId="urn:microsoft.com/office/officeart/2008/layout/AlternatingHexagons"/>
    <dgm:cxn modelId="{CB24E76C-4581-4BD2-A8AF-7BEAF7354140}" type="presParOf" srcId="{E31B49CA-2E0E-43E2-8B52-34A4A71E0D25}" destId="{311F7008-A1ED-49DE-B8E0-97DBF9FF32F8}" srcOrd="2" destOrd="0" presId="urn:microsoft.com/office/officeart/2008/layout/AlternatingHexagons"/>
    <dgm:cxn modelId="{40194128-6808-46BD-B083-3A4BD6F843AB}" type="presParOf" srcId="{E31B49CA-2E0E-43E2-8B52-34A4A71E0D25}" destId="{8C465222-874E-47DC-8AB2-ED521F213849}" srcOrd="3" destOrd="0" presId="urn:microsoft.com/office/officeart/2008/layout/AlternatingHexagons"/>
    <dgm:cxn modelId="{2BCC3F00-242E-4325-8DCF-A16D1912516D}" type="presParOf" srcId="{E31B49CA-2E0E-43E2-8B52-34A4A71E0D25}" destId="{9C8FF7CB-2B65-4B31-84D3-E89F0E98EA4C}" srcOrd="4" destOrd="0" presId="urn:microsoft.com/office/officeart/2008/layout/AlternatingHexagons"/>
    <dgm:cxn modelId="{B1E7CD30-AB73-4B50-AC4D-38CD574B2649}" type="presParOf" srcId="{90D89C3F-0D09-46DA-A13D-A22942EF8D61}" destId="{D52DBA3D-AEB0-4F12-82FE-537E98A7248E}" srcOrd="1" destOrd="0" presId="urn:microsoft.com/office/officeart/2008/layout/AlternatingHexagons"/>
    <dgm:cxn modelId="{8F91A2B9-805E-4169-9EC5-5F3A53828CA8}" type="presParOf" srcId="{90D89C3F-0D09-46DA-A13D-A22942EF8D61}" destId="{AD96B554-9196-4AA0-B8D3-EABCC4334ACA}" srcOrd="2" destOrd="0" presId="urn:microsoft.com/office/officeart/2008/layout/AlternatingHexagons"/>
    <dgm:cxn modelId="{83A417A8-DA8F-43A1-955E-FAB608C707DA}" type="presParOf" srcId="{AD96B554-9196-4AA0-B8D3-EABCC4334ACA}" destId="{59E81294-4026-4086-A321-BB2D27101C0C}" srcOrd="0" destOrd="0" presId="urn:microsoft.com/office/officeart/2008/layout/AlternatingHexagons"/>
    <dgm:cxn modelId="{FE7A03FB-8A8C-40D6-BB1B-CCFE8154D978}" type="presParOf" srcId="{AD96B554-9196-4AA0-B8D3-EABCC4334ACA}" destId="{162E28A6-1B91-4B7A-AEAE-FA4164AFB9BB}" srcOrd="1" destOrd="0" presId="urn:microsoft.com/office/officeart/2008/layout/AlternatingHexagons"/>
    <dgm:cxn modelId="{A7099019-7232-4E68-9B46-C88F40C4A01F}" type="presParOf" srcId="{AD96B554-9196-4AA0-B8D3-EABCC4334ACA}" destId="{D5991642-3CFF-401E-8FBD-236608014013}" srcOrd="2" destOrd="0" presId="urn:microsoft.com/office/officeart/2008/layout/AlternatingHexagons"/>
    <dgm:cxn modelId="{4CC2FBCF-C6D6-47B1-8562-904759664EFE}" type="presParOf" srcId="{AD96B554-9196-4AA0-B8D3-EABCC4334ACA}" destId="{B256302D-DEB3-4684-8099-AC824A5B4470}" srcOrd="3" destOrd="0" presId="urn:microsoft.com/office/officeart/2008/layout/AlternatingHexagons"/>
    <dgm:cxn modelId="{213BF0FA-C51A-4091-89EE-564E5758843E}" type="presParOf" srcId="{AD96B554-9196-4AA0-B8D3-EABCC4334ACA}" destId="{17F8FA2F-C700-4B52-87A8-FEF01873FA93}" srcOrd="4" destOrd="0" presId="urn:microsoft.com/office/officeart/2008/layout/AlternatingHexagons"/>
    <dgm:cxn modelId="{95444194-2B39-4313-97EE-0429B4C3C637}" type="presParOf" srcId="{90D89C3F-0D09-46DA-A13D-A22942EF8D61}" destId="{876C6A5C-759B-41E0-A655-91EFDD971AC1}" srcOrd="3" destOrd="0" presId="urn:microsoft.com/office/officeart/2008/layout/AlternatingHexagons"/>
    <dgm:cxn modelId="{09C128AC-9DC8-4C3C-BA9F-0524A2BD9A69}" type="presParOf" srcId="{90D89C3F-0D09-46DA-A13D-A22942EF8D61}" destId="{CC571D65-AD9C-422F-8DEA-32C59979B8D5}" srcOrd="4" destOrd="0" presId="urn:microsoft.com/office/officeart/2008/layout/AlternatingHexagons"/>
    <dgm:cxn modelId="{D5B58E92-BF3B-4B41-AE9F-5990FEE93A17}" type="presParOf" srcId="{CC571D65-AD9C-422F-8DEA-32C59979B8D5}" destId="{DA7123C3-5DBD-4F9A-8B4F-25018FA629F0}" srcOrd="0" destOrd="0" presId="urn:microsoft.com/office/officeart/2008/layout/AlternatingHexagons"/>
    <dgm:cxn modelId="{128B633F-B062-4644-957D-4557B4487BB6}" type="presParOf" srcId="{CC571D65-AD9C-422F-8DEA-32C59979B8D5}" destId="{11C65D5E-3BEC-49E3-ADBB-C6989976B9A5}" srcOrd="1" destOrd="0" presId="urn:microsoft.com/office/officeart/2008/layout/AlternatingHexagons"/>
    <dgm:cxn modelId="{344EE7BB-A66F-4E1D-BC35-2C1D6D625CF7}" type="presParOf" srcId="{CC571D65-AD9C-422F-8DEA-32C59979B8D5}" destId="{5C3C80B8-CF68-453D-9C34-E61C1929C517}" srcOrd="2" destOrd="0" presId="urn:microsoft.com/office/officeart/2008/layout/AlternatingHexagons"/>
    <dgm:cxn modelId="{6DBFEDC5-6AD5-4D6D-8206-63F9A469D93A}" type="presParOf" srcId="{CC571D65-AD9C-422F-8DEA-32C59979B8D5}" destId="{93827421-7644-413C-B850-063F082D2885}" srcOrd="3" destOrd="0" presId="urn:microsoft.com/office/officeart/2008/layout/AlternatingHexagons"/>
    <dgm:cxn modelId="{BFD994BA-DFE0-434C-B838-629632D43E01}" type="presParOf" srcId="{CC571D65-AD9C-422F-8DEA-32C59979B8D5}" destId="{5C9A8B60-146B-4F7A-AA92-00DE88290E0F}" srcOrd="4" destOrd="0" presId="urn:microsoft.com/office/officeart/2008/layout/AlternatingHexagons"/>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6EEF498-C467-4AEE-A93A-93DC71A4BF7B}"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GB"/>
        </a:p>
      </dgm:t>
    </dgm:pt>
    <dgm:pt modelId="{BDFF32B4-D482-4FDB-A733-517FB612846B}">
      <dgm:prSet phldrT="[Text]"/>
      <dgm:spPr>
        <a:solidFill>
          <a:schemeClr val="tx1"/>
        </a:solidFill>
      </dgm:spPr>
      <dgm:t>
        <a:bodyPr/>
        <a:lstStyle/>
        <a:p>
          <a:r>
            <a:rPr lang="en-GB" dirty="0"/>
            <a:t>15</a:t>
          </a:r>
          <a:r>
            <a:rPr lang="en-GB" baseline="30000" dirty="0"/>
            <a:t>th</a:t>
          </a:r>
          <a:r>
            <a:rPr lang="en-GB" dirty="0"/>
            <a:t> April to 19</a:t>
          </a:r>
          <a:r>
            <a:rPr lang="en-GB" baseline="30000" dirty="0"/>
            <a:t>th</a:t>
          </a:r>
          <a:r>
            <a:rPr lang="en-GB" dirty="0"/>
            <a:t> April 2024</a:t>
          </a:r>
        </a:p>
      </dgm:t>
    </dgm:pt>
    <dgm:pt modelId="{56F3FE07-1BAD-426B-BA5C-424B4FC5060C}" type="parTrans" cxnId="{F037FA0A-CF9E-40CA-8884-0153FEF7E80B}">
      <dgm:prSet/>
      <dgm:spPr/>
      <dgm:t>
        <a:bodyPr/>
        <a:lstStyle/>
        <a:p>
          <a:endParaRPr lang="en-GB"/>
        </a:p>
      </dgm:t>
    </dgm:pt>
    <dgm:pt modelId="{4FF6E803-6FD7-472D-9E8C-40F75410AE9A}" type="sibTrans" cxnId="{F037FA0A-CF9E-40CA-8884-0153FEF7E80B}">
      <dgm:prSet/>
      <dgm:spPr>
        <a:blipFill rotWithShape="0">
          <a:blip xmlns:r="http://schemas.openxmlformats.org/officeDocument/2006/relationships" r:embed="rId1"/>
          <a:srcRect/>
          <a:stretch>
            <a:fillRect l="-34000" r="-34000"/>
          </a:stretch>
        </a:blipFill>
      </dgm:spPr>
      <dgm:t>
        <a:bodyPr/>
        <a:lstStyle/>
        <a:p>
          <a:endParaRPr lang="en-GB"/>
        </a:p>
      </dgm:t>
    </dgm:pt>
    <dgm:pt modelId="{BAE3EA96-BDE2-4B3F-8583-8C5A368E9F0F}">
      <dgm:prSet phldrT="[Text]"/>
      <dgm:spPr>
        <a:solidFill>
          <a:schemeClr val="tx1"/>
        </a:solidFill>
      </dgm:spPr>
      <dgm:t>
        <a:bodyPr/>
        <a:lstStyle/>
        <a:p>
          <a:r>
            <a:rPr lang="en-GB" dirty="0"/>
            <a:t>Aimed at 2024 graduates and Masters PhD 2025 graduates</a:t>
          </a:r>
        </a:p>
      </dgm:t>
    </dgm:pt>
    <dgm:pt modelId="{7A7D9930-3C73-4647-AC1F-F6EF551F31FC}" type="parTrans" cxnId="{08874006-D9A7-44CF-8E5C-B6225E464126}">
      <dgm:prSet/>
      <dgm:spPr/>
      <dgm:t>
        <a:bodyPr/>
        <a:lstStyle/>
        <a:p>
          <a:endParaRPr lang="en-GB"/>
        </a:p>
      </dgm:t>
    </dgm:pt>
    <dgm:pt modelId="{0B9C8051-DA6D-47B8-B247-2EBC12E5083B}" type="sibTrans" cxnId="{08874006-D9A7-44CF-8E5C-B6225E464126}">
      <dgm:prSet/>
      <dgm:spPr>
        <a:blipFill rotWithShape="0">
          <a:blip xmlns:r="http://schemas.openxmlformats.org/officeDocument/2006/relationships" r:embed="rId2"/>
          <a:srcRect/>
          <a:stretch>
            <a:fillRect l="-35000" r="-35000"/>
          </a:stretch>
        </a:blipFill>
      </dgm:spPr>
      <dgm:t>
        <a:bodyPr/>
        <a:lstStyle/>
        <a:p>
          <a:endParaRPr lang="en-GB"/>
        </a:p>
      </dgm:t>
    </dgm:pt>
    <dgm:pt modelId="{72DEC314-946D-4A53-9005-5C0B97D367EA}" type="pres">
      <dgm:prSet presAssocID="{16EEF498-C467-4AEE-A93A-93DC71A4BF7B}" presName="Name0" presStyleCnt="0">
        <dgm:presLayoutVars>
          <dgm:chMax/>
          <dgm:chPref/>
          <dgm:dir/>
          <dgm:animLvl val="lvl"/>
        </dgm:presLayoutVars>
      </dgm:prSet>
      <dgm:spPr/>
    </dgm:pt>
    <dgm:pt modelId="{05F3E0C2-76CA-4CAC-B873-97E4F9BB6725}" type="pres">
      <dgm:prSet presAssocID="{BDFF32B4-D482-4FDB-A733-517FB612846B}" presName="composite" presStyleCnt="0"/>
      <dgm:spPr/>
    </dgm:pt>
    <dgm:pt modelId="{62893992-A4CF-4F54-A726-7230B8FD6E46}" type="pres">
      <dgm:prSet presAssocID="{BDFF32B4-D482-4FDB-A733-517FB612846B}" presName="Parent1" presStyleLbl="node1" presStyleIdx="0" presStyleCnt="4">
        <dgm:presLayoutVars>
          <dgm:chMax val="1"/>
          <dgm:chPref val="1"/>
          <dgm:bulletEnabled val="1"/>
        </dgm:presLayoutVars>
      </dgm:prSet>
      <dgm:spPr/>
    </dgm:pt>
    <dgm:pt modelId="{00998B79-4936-4EFA-8637-5560458CEAC1}" type="pres">
      <dgm:prSet presAssocID="{BDFF32B4-D482-4FDB-A733-517FB612846B}" presName="Childtext1" presStyleLbl="revTx" presStyleIdx="0" presStyleCnt="2">
        <dgm:presLayoutVars>
          <dgm:chMax val="0"/>
          <dgm:chPref val="0"/>
          <dgm:bulletEnabled val="1"/>
        </dgm:presLayoutVars>
      </dgm:prSet>
      <dgm:spPr/>
    </dgm:pt>
    <dgm:pt modelId="{F62FEFEF-6E9F-47FA-917D-3DBB60DCC502}" type="pres">
      <dgm:prSet presAssocID="{BDFF32B4-D482-4FDB-A733-517FB612846B}" presName="BalanceSpacing" presStyleCnt="0"/>
      <dgm:spPr/>
    </dgm:pt>
    <dgm:pt modelId="{5CB9E6F4-112D-483B-9780-D881E092DC4F}" type="pres">
      <dgm:prSet presAssocID="{BDFF32B4-D482-4FDB-A733-517FB612846B}" presName="BalanceSpacing1" presStyleCnt="0"/>
      <dgm:spPr/>
    </dgm:pt>
    <dgm:pt modelId="{EE4AFB34-0AB2-4A66-B516-257C40873436}" type="pres">
      <dgm:prSet presAssocID="{4FF6E803-6FD7-472D-9E8C-40F75410AE9A}" presName="Accent1Text" presStyleLbl="node1" presStyleIdx="1" presStyleCnt="4" custLinFactNeighborX="443" custLinFactNeighborY="-652"/>
      <dgm:spPr/>
    </dgm:pt>
    <dgm:pt modelId="{4C593E25-DC51-4F48-B568-C976A4190CB0}" type="pres">
      <dgm:prSet presAssocID="{4FF6E803-6FD7-472D-9E8C-40F75410AE9A}" presName="spaceBetweenRectangles" presStyleCnt="0"/>
      <dgm:spPr/>
    </dgm:pt>
    <dgm:pt modelId="{5CD82D92-D099-4989-8B78-04B8D229504A}" type="pres">
      <dgm:prSet presAssocID="{BAE3EA96-BDE2-4B3F-8583-8C5A368E9F0F}" presName="composite" presStyleCnt="0"/>
      <dgm:spPr/>
    </dgm:pt>
    <dgm:pt modelId="{08CCECA0-1FE1-4495-B90B-76E16E5BA4E8}" type="pres">
      <dgm:prSet presAssocID="{BAE3EA96-BDE2-4B3F-8583-8C5A368E9F0F}" presName="Parent1" presStyleLbl="node1" presStyleIdx="2" presStyleCnt="4">
        <dgm:presLayoutVars>
          <dgm:chMax val="1"/>
          <dgm:chPref val="1"/>
          <dgm:bulletEnabled val="1"/>
        </dgm:presLayoutVars>
      </dgm:prSet>
      <dgm:spPr/>
    </dgm:pt>
    <dgm:pt modelId="{26B1CA82-7A58-4812-A11A-F3CB23F7A7FA}" type="pres">
      <dgm:prSet presAssocID="{BAE3EA96-BDE2-4B3F-8583-8C5A368E9F0F}" presName="Childtext1" presStyleLbl="revTx" presStyleIdx="1" presStyleCnt="2">
        <dgm:presLayoutVars>
          <dgm:chMax val="0"/>
          <dgm:chPref val="0"/>
          <dgm:bulletEnabled val="1"/>
        </dgm:presLayoutVars>
      </dgm:prSet>
      <dgm:spPr/>
    </dgm:pt>
    <dgm:pt modelId="{D836A722-D60F-47CC-86EC-1A23F75E4953}" type="pres">
      <dgm:prSet presAssocID="{BAE3EA96-BDE2-4B3F-8583-8C5A368E9F0F}" presName="BalanceSpacing" presStyleCnt="0"/>
      <dgm:spPr/>
    </dgm:pt>
    <dgm:pt modelId="{99F3BF44-AE8B-455E-B386-6B69363A1D6C}" type="pres">
      <dgm:prSet presAssocID="{BAE3EA96-BDE2-4B3F-8583-8C5A368E9F0F}" presName="BalanceSpacing1" presStyleCnt="0"/>
      <dgm:spPr/>
    </dgm:pt>
    <dgm:pt modelId="{B76F6411-F599-40A6-B8A1-352937671FE9}" type="pres">
      <dgm:prSet presAssocID="{0B9C8051-DA6D-47B8-B247-2EBC12E5083B}" presName="Accent1Text" presStyleLbl="node1" presStyleIdx="3" presStyleCnt="4"/>
      <dgm:spPr/>
    </dgm:pt>
  </dgm:ptLst>
  <dgm:cxnLst>
    <dgm:cxn modelId="{08874006-D9A7-44CF-8E5C-B6225E464126}" srcId="{16EEF498-C467-4AEE-A93A-93DC71A4BF7B}" destId="{BAE3EA96-BDE2-4B3F-8583-8C5A368E9F0F}" srcOrd="1" destOrd="0" parTransId="{7A7D9930-3C73-4647-AC1F-F6EF551F31FC}" sibTransId="{0B9C8051-DA6D-47B8-B247-2EBC12E5083B}"/>
    <dgm:cxn modelId="{F037FA0A-CF9E-40CA-8884-0153FEF7E80B}" srcId="{16EEF498-C467-4AEE-A93A-93DC71A4BF7B}" destId="{BDFF32B4-D482-4FDB-A733-517FB612846B}" srcOrd="0" destOrd="0" parTransId="{56F3FE07-1BAD-426B-BA5C-424B4FC5060C}" sibTransId="{4FF6E803-6FD7-472D-9E8C-40F75410AE9A}"/>
    <dgm:cxn modelId="{DBDEC831-2526-476C-A736-6E315F00EC18}" type="presOf" srcId="{BDFF32B4-D482-4FDB-A733-517FB612846B}" destId="{62893992-A4CF-4F54-A726-7230B8FD6E46}" srcOrd="0" destOrd="0" presId="urn:microsoft.com/office/officeart/2008/layout/AlternatingHexagons"/>
    <dgm:cxn modelId="{32939B33-1476-49B8-8FA3-830B976599B1}" type="presOf" srcId="{0B9C8051-DA6D-47B8-B247-2EBC12E5083B}" destId="{B76F6411-F599-40A6-B8A1-352937671FE9}" srcOrd="0" destOrd="0" presId="urn:microsoft.com/office/officeart/2008/layout/AlternatingHexagons"/>
    <dgm:cxn modelId="{2DF09D90-11F9-4E44-9DDD-0E611889399C}" type="presOf" srcId="{4FF6E803-6FD7-472D-9E8C-40F75410AE9A}" destId="{EE4AFB34-0AB2-4A66-B516-257C40873436}" srcOrd="0" destOrd="0" presId="urn:microsoft.com/office/officeart/2008/layout/AlternatingHexagons"/>
    <dgm:cxn modelId="{00C637F7-C587-4D6D-BB2D-2C18F3EC07E5}" type="presOf" srcId="{BAE3EA96-BDE2-4B3F-8583-8C5A368E9F0F}" destId="{08CCECA0-1FE1-4495-B90B-76E16E5BA4E8}" srcOrd="0" destOrd="0" presId="urn:microsoft.com/office/officeart/2008/layout/AlternatingHexagons"/>
    <dgm:cxn modelId="{D48A22FC-272E-4109-82AD-80DD1490BC70}" type="presOf" srcId="{16EEF498-C467-4AEE-A93A-93DC71A4BF7B}" destId="{72DEC314-946D-4A53-9005-5C0B97D367EA}" srcOrd="0" destOrd="0" presId="urn:microsoft.com/office/officeart/2008/layout/AlternatingHexagons"/>
    <dgm:cxn modelId="{FE6A99C5-FF87-4C36-83A0-6C40E32F4D80}" type="presParOf" srcId="{72DEC314-946D-4A53-9005-5C0B97D367EA}" destId="{05F3E0C2-76CA-4CAC-B873-97E4F9BB6725}" srcOrd="0" destOrd="0" presId="urn:microsoft.com/office/officeart/2008/layout/AlternatingHexagons"/>
    <dgm:cxn modelId="{7FF0322E-4823-49CB-AA77-CCB7783CAFA9}" type="presParOf" srcId="{05F3E0C2-76CA-4CAC-B873-97E4F9BB6725}" destId="{62893992-A4CF-4F54-A726-7230B8FD6E46}" srcOrd="0" destOrd="0" presId="urn:microsoft.com/office/officeart/2008/layout/AlternatingHexagons"/>
    <dgm:cxn modelId="{986FF694-1DD8-4F42-B14C-70DB6CA5360C}" type="presParOf" srcId="{05F3E0C2-76CA-4CAC-B873-97E4F9BB6725}" destId="{00998B79-4936-4EFA-8637-5560458CEAC1}" srcOrd="1" destOrd="0" presId="urn:microsoft.com/office/officeart/2008/layout/AlternatingHexagons"/>
    <dgm:cxn modelId="{AE2D0622-3E32-4562-96C2-BF122CBB34FF}" type="presParOf" srcId="{05F3E0C2-76CA-4CAC-B873-97E4F9BB6725}" destId="{F62FEFEF-6E9F-47FA-917D-3DBB60DCC502}" srcOrd="2" destOrd="0" presId="urn:microsoft.com/office/officeart/2008/layout/AlternatingHexagons"/>
    <dgm:cxn modelId="{95820819-57E4-4CC3-8636-7CA8338EACCA}" type="presParOf" srcId="{05F3E0C2-76CA-4CAC-B873-97E4F9BB6725}" destId="{5CB9E6F4-112D-483B-9780-D881E092DC4F}" srcOrd="3" destOrd="0" presId="urn:microsoft.com/office/officeart/2008/layout/AlternatingHexagons"/>
    <dgm:cxn modelId="{0192CE8A-66AA-455E-9D9A-FBCFCDC1A4FC}" type="presParOf" srcId="{05F3E0C2-76CA-4CAC-B873-97E4F9BB6725}" destId="{EE4AFB34-0AB2-4A66-B516-257C40873436}" srcOrd="4" destOrd="0" presId="urn:microsoft.com/office/officeart/2008/layout/AlternatingHexagons"/>
    <dgm:cxn modelId="{49A18F15-7270-4EC9-BA83-2AB986EE2F3C}" type="presParOf" srcId="{72DEC314-946D-4A53-9005-5C0B97D367EA}" destId="{4C593E25-DC51-4F48-B568-C976A4190CB0}" srcOrd="1" destOrd="0" presId="urn:microsoft.com/office/officeart/2008/layout/AlternatingHexagons"/>
    <dgm:cxn modelId="{2E75E7F7-1A78-48B7-AAF6-46E762DF7E4D}" type="presParOf" srcId="{72DEC314-946D-4A53-9005-5C0B97D367EA}" destId="{5CD82D92-D099-4989-8B78-04B8D229504A}" srcOrd="2" destOrd="0" presId="urn:microsoft.com/office/officeart/2008/layout/AlternatingHexagons"/>
    <dgm:cxn modelId="{AEE0FEF9-C964-4969-90FC-D77CD7660DC4}" type="presParOf" srcId="{5CD82D92-D099-4989-8B78-04B8D229504A}" destId="{08CCECA0-1FE1-4495-B90B-76E16E5BA4E8}" srcOrd="0" destOrd="0" presId="urn:microsoft.com/office/officeart/2008/layout/AlternatingHexagons"/>
    <dgm:cxn modelId="{9B36DCAC-171C-4203-BA6E-D58FFAC6003F}" type="presParOf" srcId="{5CD82D92-D099-4989-8B78-04B8D229504A}" destId="{26B1CA82-7A58-4812-A11A-F3CB23F7A7FA}" srcOrd="1" destOrd="0" presId="urn:microsoft.com/office/officeart/2008/layout/AlternatingHexagons"/>
    <dgm:cxn modelId="{9CC2A147-D55F-4B22-B625-2FCA464D2F1E}" type="presParOf" srcId="{5CD82D92-D099-4989-8B78-04B8D229504A}" destId="{D836A722-D60F-47CC-86EC-1A23F75E4953}" srcOrd="2" destOrd="0" presId="urn:microsoft.com/office/officeart/2008/layout/AlternatingHexagons"/>
    <dgm:cxn modelId="{5BDE6EE2-23C1-4019-AE1B-0D8E23176C22}" type="presParOf" srcId="{5CD82D92-D099-4989-8B78-04B8D229504A}" destId="{99F3BF44-AE8B-455E-B386-6B69363A1D6C}" srcOrd="3" destOrd="0" presId="urn:microsoft.com/office/officeart/2008/layout/AlternatingHexagons"/>
    <dgm:cxn modelId="{316A7264-E4FC-44C0-9663-66EB67D9B26A}" type="presParOf" srcId="{5CD82D92-D099-4989-8B78-04B8D229504A}" destId="{B76F6411-F599-40A6-B8A1-352937671FE9}"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FBDBB0D-7A85-4C76-B68C-7DF89925994F}" type="doc">
      <dgm:prSet loTypeId="urn:microsoft.com/office/officeart/2005/8/layout/process1" loCatId="process" qsTypeId="urn:microsoft.com/office/officeart/2005/8/quickstyle/simple1" qsCatId="simple" csTypeId="urn:microsoft.com/office/officeart/2005/8/colors/accent1_2" csCatId="accent1" phldr="1"/>
      <dgm:spPr/>
    </dgm:pt>
    <dgm:pt modelId="{BB83321E-7788-4203-AD90-15C6362B85A4}">
      <dgm:prSet phldrT="[Text]"/>
      <dgm:spPr>
        <a:solidFill>
          <a:schemeClr val="tx1"/>
        </a:solidFill>
      </dgm:spPr>
      <dgm:t>
        <a:bodyPr/>
        <a:lstStyle/>
        <a:p>
          <a:r>
            <a:rPr lang="en-GB" dirty="0"/>
            <a:t>Quant Quiz (online)</a:t>
          </a:r>
        </a:p>
      </dgm:t>
    </dgm:pt>
    <dgm:pt modelId="{5F9E4DF7-0A8B-4966-9A14-205D6980DBF5}" type="parTrans" cxnId="{E8D81F49-AFFB-4B15-AE5F-AEEF4668F08A}">
      <dgm:prSet/>
      <dgm:spPr/>
      <dgm:t>
        <a:bodyPr/>
        <a:lstStyle/>
        <a:p>
          <a:endParaRPr lang="en-GB"/>
        </a:p>
      </dgm:t>
    </dgm:pt>
    <dgm:pt modelId="{DEB8B770-054B-4A9F-B4F9-1A809C054FFC}" type="sibTrans" cxnId="{E8D81F49-AFFB-4B15-AE5F-AEEF4668F08A}">
      <dgm:prSet/>
      <dgm:spPr/>
      <dgm:t>
        <a:bodyPr/>
        <a:lstStyle/>
        <a:p>
          <a:endParaRPr lang="en-GB"/>
        </a:p>
      </dgm:t>
    </dgm:pt>
    <dgm:pt modelId="{A7E8CB68-58B8-46F8-AC34-45643563F4A9}">
      <dgm:prSet phldrT="[Text]"/>
      <dgm:spPr>
        <a:solidFill>
          <a:schemeClr val="tx1"/>
        </a:solidFill>
      </dgm:spPr>
      <dgm:t>
        <a:bodyPr/>
        <a:lstStyle/>
        <a:p>
          <a:r>
            <a:rPr lang="en-GB" dirty="0"/>
            <a:t>Verification call (15 min)</a:t>
          </a:r>
        </a:p>
      </dgm:t>
    </dgm:pt>
    <dgm:pt modelId="{5D5D5737-25F2-4501-83EE-C4C1BFA22C72}" type="parTrans" cxnId="{B2C136E7-F63A-4D4A-AABE-5A00FB00A396}">
      <dgm:prSet/>
      <dgm:spPr/>
      <dgm:t>
        <a:bodyPr/>
        <a:lstStyle/>
        <a:p>
          <a:endParaRPr lang="en-GB"/>
        </a:p>
      </dgm:t>
    </dgm:pt>
    <dgm:pt modelId="{066AF590-5794-4DA2-99A2-5CE96CCBF9C6}" type="sibTrans" cxnId="{B2C136E7-F63A-4D4A-AABE-5A00FB00A396}">
      <dgm:prSet/>
      <dgm:spPr/>
      <dgm:t>
        <a:bodyPr/>
        <a:lstStyle/>
        <a:p>
          <a:endParaRPr lang="en-GB"/>
        </a:p>
      </dgm:t>
    </dgm:pt>
    <dgm:pt modelId="{67C9A64D-DCF6-44B2-8B9F-70074A2943D1}" type="pres">
      <dgm:prSet presAssocID="{DFBDBB0D-7A85-4C76-B68C-7DF89925994F}" presName="Name0" presStyleCnt="0">
        <dgm:presLayoutVars>
          <dgm:dir/>
          <dgm:resizeHandles val="exact"/>
        </dgm:presLayoutVars>
      </dgm:prSet>
      <dgm:spPr/>
    </dgm:pt>
    <dgm:pt modelId="{81E4584C-ADA4-4277-A3C1-479F9984C836}" type="pres">
      <dgm:prSet presAssocID="{BB83321E-7788-4203-AD90-15C6362B85A4}" presName="node" presStyleLbl="node1" presStyleIdx="0" presStyleCnt="2">
        <dgm:presLayoutVars>
          <dgm:bulletEnabled val="1"/>
        </dgm:presLayoutVars>
      </dgm:prSet>
      <dgm:spPr/>
    </dgm:pt>
    <dgm:pt modelId="{8FA07883-86B1-4CC3-B551-F5314FD5880B}" type="pres">
      <dgm:prSet presAssocID="{DEB8B770-054B-4A9F-B4F9-1A809C054FFC}" presName="sibTrans" presStyleLbl="sibTrans2D1" presStyleIdx="0" presStyleCnt="1"/>
      <dgm:spPr/>
    </dgm:pt>
    <dgm:pt modelId="{5F60C62D-4BFC-4E1C-8EEA-5C465188B146}" type="pres">
      <dgm:prSet presAssocID="{DEB8B770-054B-4A9F-B4F9-1A809C054FFC}" presName="connectorText" presStyleLbl="sibTrans2D1" presStyleIdx="0" presStyleCnt="1"/>
      <dgm:spPr/>
    </dgm:pt>
    <dgm:pt modelId="{10228ABE-8079-4295-8751-35E8CF96EE0B}" type="pres">
      <dgm:prSet presAssocID="{A7E8CB68-58B8-46F8-AC34-45643563F4A9}" presName="node" presStyleLbl="node1" presStyleIdx="1" presStyleCnt="2">
        <dgm:presLayoutVars>
          <dgm:bulletEnabled val="1"/>
        </dgm:presLayoutVars>
      </dgm:prSet>
      <dgm:spPr/>
    </dgm:pt>
  </dgm:ptLst>
  <dgm:cxnLst>
    <dgm:cxn modelId="{1E78101F-162F-468C-B133-2E5468FB255E}" type="presOf" srcId="{A7E8CB68-58B8-46F8-AC34-45643563F4A9}" destId="{10228ABE-8079-4295-8751-35E8CF96EE0B}" srcOrd="0" destOrd="0" presId="urn:microsoft.com/office/officeart/2005/8/layout/process1"/>
    <dgm:cxn modelId="{8EA5EC37-7EC6-42C8-8CEE-87C823E62A99}" type="presOf" srcId="{DEB8B770-054B-4A9F-B4F9-1A809C054FFC}" destId="{5F60C62D-4BFC-4E1C-8EEA-5C465188B146}" srcOrd="1" destOrd="0" presId="urn:microsoft.com/office/officeart/2005/8/layout/process1"/>
    <dgm:cxn modelId="{E8D81F49-AFFB-4B15-AE5F-AEEF4668F08A}" srcId="{DFBDBB0D-7A85-4C76-B68C-7DF89925994F}" destId="{BB83321E-7788-4203-AD90-15C6362B85A4}" srcOrd="0" destOrd="0" parTransId="{5F9E4DF7-0A8B-4966-9A14-205D6980DBF5}" sibTransId="{DEB8B770-054B-4A9F-B4F9-1A809C054FFC}"/>
    <dgm:cxn modelId="{ACB93F83-DC7D-45B4-B23F-85E528009ED9}" type="presOf" srcId="{BB83321E-7788-4203-AD90-15C6362B85A4}" destId="{81E4584C-ADA4-4277-A3C1-479F9984C836}" srcOrd="0" destOrd="0" presId="urn:microsoft.com/office/officeart/2005/8/layout/process1"/>
    <dgm:cxn modelId="{41B1F996-2679-4B24-B5C0-BABEA9856F04}" type="presOf" srcId="{DEB8B770-054B-4A9F-B4F9-1A809C054FFC}" destId="{8FA07883-86B1-4CC3-B551-F5314FD5880B}" srcOrd="0" destOrd="0" presId="urn:microsoft.com/office/officeart/2005/8/layout/process1"/>
    <dgm:cxn modelId="{D016EBCE-6CCC-474B-AC72-1E2AFF63E4BE}" type="presOf" srcId="{DFBDBB0D-7A85-4C76-B68C-7DF89925994F}" destId="{67C9A64D-DCF6-44B2-8B9F-70074A2943D1}" srcOrd="0" destOrd="0" presId="urn:microsoft.com/office/officeart/2005/8/layout/process1"/>
    <dgm:cxn modelId="{B2C136E7-F63A-4D4A-AABE-5A00FB00A396}" srcId="{DFBDBB0D-7A85-4C76-B68C-7DF89925994F}" destId="{A7E8CB68-58B8-46F8-AC34-45643563F4A9}" srcOrd="1" destOrd="0" parTransId="{5D5D5737-25F2-4501-83EE-C4C1BFA22C72}" sibTransId="{066AF590-5794-4DA2-99A2-5CE96CCBF9C6}"/>
    <dgm:cxn modelId="{0E76E112-AEF7-44FB-96A8-3BDF8F9128A2}" type="presParOf" srcId="{67C9A64D-DCF6-44B2-8B9F-70074A2943D1}" destId="{81E4584C-ADA4-4277-A3C1-479F9984C836}" srcOrd="0" destOrd="0" presId="urn:microsoft.com/office/officeart/2005/8/layout/process1"/>
    <dgm:cxn modelId="{27D78861-39BD-4E48-929B-FBE4EF7C6CE6}" type="presParOf" srcId="{67C9A64D-DCF6-44B2-8B9F-70074A2943D1}" destId="{8FA07883-86B1-4CC3-B551-F5314FD5880B}" srcOrd="1" destOrd="0" presId="urn:microsoft.com/office/officeart/2005/8/layout/process1"/>
    <dgm:cxn modelId="{D3C559E7-A5E8-429C-8345-BFC4822F0280}" type="presParOf" srcId="{8FA07883-86B1-4CC3-B551-F5314FD5880B}" destId="{5F60C62D-4BFC-4E1C-8EEA-5C465188B146}" srcOrd="0" destOrd="0" presId="urn:microsoft.com/office/officeart/2005/8/layout/process1"/>
    <dgm:cxn modelId="{00C88225-D0C2-40FC-94C6-7A97F9CDF5C4}" type="presParOf" srcId="{67C9A64D-DCF6-44B2-8B9F-70074A2943D1}" destId="{10228ABE-8079-4295-8751-35E8CF96EE0B}" srcOrd="2"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6EEF498-C467-4AEE-A93A-93DC71A4BF7B}"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GB"/>
        </a:p>
      </dgm:t>
    </dgm:pt>
    <dgm:pt modelId="{BDFF32B4-D482-4FDB-A733-517FB612846B}">
      <dgm:prSet phldrT="[Text]"/>
      <dgm:spPr>
        <a:solidFill>
          <a:schemeClr val="tx1"/>
        </a:solidFill>
      </dgm:spPr>
      <dgm:t>
        <a:bodyPr/>
        <a:lstStyle/>
        <a:p>
          <a:r>
            <a:rPr lang="en-GB" dirty="0"/>
            <a:t>10 week programme 24th June – 30th August 2024</a:t>
          </a:r>
        </a:p>
      </dgm:t>
    </dgm:pt>
    <dgm:pt modelId="{56F3FE07-1BAD-426B-BA5C-424B4FC5060C}" type="parTrans" cxnId="{F037FA0A-CF9E-40CA-8884-0153FEF7E80B}">
      <dgm:prSet/>
      <dgm:spPr/>
      <dgm:t>
        <a:bodyPr/>
        <a:lstStyle/>
        <a:p>
          <a:endParaRPr lang="en-GB"/>
        </a:p>
      </dgm:t>
    </dgm:pt>
    <dgm:pt modelId="{4FF6E803-6FD7-472D-9E8C-40F75410AE9A}" type="sibTrans" cxnId="{F037FA0A-CF9E-40CA-8884-0153FEF7E80B}">
      <dgm:prSet/>
      <dgm:spPr>
        <a:blipFill rotWithShape="0">
          <a:blip xmlns:r="http://schemas.openxmlformats.org/officeDocument/2006/relationships" r:embed="rId1"/>
          <a:srcRect/>
          <a:stretch>
            <a:fillRect t="-11000" b="-11000"/>
          </a:stretch>
        </a:blipFill>
      </dgm:spPr>
      <dgm:t>
        <a:bodyPr/>
        <a:lstStyle/>
        <a:p>
          <a:endParaRPr lang="en-GB"/>
        </a:p>
      </dgm:t>
    </dgm:pt>
    <dgm:pt modelId="{BAE3EA96-BDE2-4B3F-8583-8C5A368E9F0F}">
      <dgm:prSet phldrT="[Text]"/>
      <dgm:spPr>
        <a:solidFill>
          <a:schemeClr val="tx1"/>
        </a:solidFill>
      </dgm:spPr>
      <dgm:t>
        <a:bodyPr/>
        <a:lstStyle/>
        <a:p>
          <a:r>
            <a:rPr lang="en-GB" dirty="0"/>
            <a:t>Aimed at 2025 PhD/Masters graduates </a:t>
          </a:r>
        </a:p>
      </dgm:t>
    </dgm:pt>
    <dgm:pt modelId="{7A7D9930-3C73-4647-AC1F-F6EF551F31FC}" type="parTrans" cxnId="{08874006-D9A7-44CF-8E5C-B6225E464126}">
      <dgm:prSet/>
      <dgm:spPr/>
      <dgm:t>
        <a:bodyPr/>
        <a:lstStyle/>
        <a:p>
          <a:endParaRPr lang="en-GB"/>
        </a:p>
      </dgm:t>
    </dgm:pt>
    <dgm:pt modelId="{0B9C8051-DA6D-47B8-B247-2EBC12E5083B}" type="sibTrans" cxnId="{08874006-D9A7-44CF-8E5C-B6225E464126}">
      <dgm:prSet/>
      <dgm:spPr>
        <a:blipFill rotWithShape="0">
          <a:blip xmlns:r="http://schemas.openxmlformats.org/officeDocument/2006/relationships" r:embed="rId2"/>
          <a:srcRect/>
          <a:stretch>
            <a:fillRect t="-2000" b="-2000"/>
          </a:stretch>
        </a:blipFill>
      </dgm:spPr>
      <dgm:t>
        <a:bodyPr/>
        <a:lstStyle/>
        <a:p>
          <a:endParaRPr lang="en-GB"/>
        </a:p>
      </dgm:t>
    </dgm:pt>
    <dgm:pt modelId="{72DEC314-946D-4A53-9005-5C0B97D367EA}" type="pres">
      <dgm:prSet presAssocID="{16EEF498-C467-4AEE-A93A-93DC71A4BF7B}" presName="Name0" presStyleCnt="0">
        <dgm:presLayoutVars>
          <dgm:chMax/>
          <dgm:chPref/>
          <dgm:dir/>
          <dgm:animLvl val="lvl"/>
        </dgm:presLayoutVars>
      </dgm:prSet>
      <dgm:spPr/>
    </dgm:pt>
    <dgm:pt modelId="{05F3E0C2-76CA-4CAC-B873-97E4F9BB6725}" type="pres">
      <dgm:prSet presAssocID="{BDFF32B4-D482-4FDB-A733-517FB612846B}" presName="composite" presStyleCnt="0"/>
      <dgm:spPr/>
    </dgm:pt>
    <dgm:pt modelId="{62893992-A4CF-4F54-A726-7230B8FD6E46}" type="pres">
      <dgm:prSet presAssocID="{BDFF32B4-D482-4FDB-A733-517FB612846B}" presName="Parent1" presStyleLbl="node1" presStyleIdx="0" presStyleCnt="4">
        <dgm:presLayoutVars>
          <dgm:chMax val="1"/>
          <dgm:chPref val="1"/>
          <dgm:bulletEnabled val="1"/>
        </dgm:presLayoutVars>
      </dgm:prSet>
      <dgm:spPr/>
    </dgm:pt>
    <dgm:pt modelId="{00998B79-4936-4EFA-8637-5560458CEAC1}" type="pres">
      <dgm:prSet presAssocID="{BDFF32B4-D482-4FDB-A733-517FB612846B}" presName="Childtext1" presStyleLbl="revTx" presStyleIdx="0" presStyleCnt="2">
        <dgm:presLayoutVars>
          <dgm:chMax val="0"/>
          <dgm:chPref val="0"/>
          <dgm:bulletEnabled val="1"/>
        </dgm:presLayoutVars>
      </dgm:prSet>
      <dgm:spPr/>
    </dgm:pt>
    <dgm:pt modelId="{F62FEFEF-6E9F-47FA-917D-3DBB60DCC502}" type="pres">
      <dgm:prSet presAssocID="{BDFF32B4-D482-4FDB-A733-517FB612846B}" presName="BalanceSpacing" presStyleCnt="0"/>
      <dgm:spPr/>
    </dgm:pt>
    <dgm:pt modelId="{5CB9E6F4-112D-483B-9780-D881E092DC4F}" type="pres">
      <dgm:prSet presAssocID="{BDFF32B4-D482-4FDB-A733-517FB612846B}" presName="BalanceSpacing1" presStyleCnt="0"/>
      <dgm:spPr/>
    </dgm:pt>
    <dgm:pt modelId="{EE4AFB34-0AB2-4A66-B516-257C40873436}" type="pres">
      <dgm:prSet presAssocID="{4FF6E803-6FD7-472D-9E8C-40F75410AE9A}" presName="Accent1Text" presStyleLbl="node1" presStyleIdx="1" presStyleCnt="4" custLinFactNeighborX="443" custLinFactNeighborY="-652"/>
      <dgm:spPr/>
    </dgm:pt>
    <dgm:pt modelId="{4C593E25-DC51-4F48-B568-C976A4190CB0}" type="pres">
      <dgm:prSet presAssocID="{4FF6E803-6FD7-472D-9E8C-40F75410AE9A}" presName="spaceBetweenRectangles" presStyleCnt="0"/>
      <dgm:spPr/>
    </dgm:pt>
    <dgm:pt modelId="{5CD82D92-D099-4989-8B78-04B8D229504A}" type="pres">
      <dgm:prSet presAssocID="{BAE3EA96-BDE2-4B3F-8583-8C5A368E9F0F}" presName="composite" presStyleCnt="0"/>
      <dgm:spPr/>
    </dgm:pt>
    <dgm:pt modelId="{08CCECA0-1FE1-4495-B90B-76E16E5BA4E8}" type="pres">
      <dgm:prSet presAssocID="{BAE3EA96-BDE2-4B3F-8583-8C5A368E9F0F}" presName="Parent1" presStyleLbl="node1" presStyleIdx="2" presStyleCnt="4">
        <dgm:presLayoutVars>
          <dgm:chMax val="1"/>
          <dgm:chPref val="1"/>
          <dgm:bulletEnabled val="1"/>
        </dgm:presLayoutVars>
      </dgm:prSet>
      <dgm:spPr/>
    </dgm:pt>
    <dgm:pt modelId="{26B1CA82-7A58-4812-A11A-F3CB23F7A7FA}" type="pres">
      <dgm:prSet presAssocID="{BAE3EA96-BDE2-4B3F-8583-8C5A368E9F0F}" presName="Childtext1" presStyleLbl="revTx" presStyleIdx="1" presStyleCnt="2">
        <dgm:presLayoutVars>
          <dgm:chMax val="0"/>
          <dgm:chPref val="0"/>
          <dgm:bulletEnabled val="1"/>
        </dgm:presLayoutVars>
      </dgm:prSet>
      <dgm:spPr/>
    </dgm:pt>
    <dgm:pt modelId="{D836A722-D60F-47CC-86EC-1A23F75E4953}" type="pres">
      <dgm:prSet presAssocID="{BAE3EA96-BDE2-4B3F-8583-8C5A368E9F0F}" presName="BalanceSpacing" presStyleCnt="0"/>
      <dgm:spPr/>
    </dgm:pt>
    <dgm:pt modelId="{99F3BF44-AE8B-455E-B386-6B69363A1D6C}" type="pres">
      <dgm:prSet presAssocID="{BAE3EA96-BDE2-4B3F-8583-8C5A368E9F0F}" presName="BalanceSpacing1" presStyleCnt="0"/>
      <dgm:spPr/>
    </dgm:pt>
    <dgm:pt modelId="{B76F6411-F599-40A6-B8A1-352937671FE9}" type="pres">
      <dgm:prSet presAssocID="{0B9C8051-DA6D-47B8-B247-2EBC12E5083B}" presName="Accent1Text" presStyleLbl="node1" presStyleIdx="3" presStyleCnt="4"/>
      <dgm:spPr/>
    </dgm:pt>
  </dgm:ptLst>
  <dgm:cxnLst>
    <dgm:cxn modelId="{08874006-D9A7-44CF-8E5C-B6225E464126}" srcId="{16EEF498-C467-4AEE-A93A-93DC71A4BF7B}" destId="{BAE3EA96-BDE2-4B3F-8583-8C5A368E9F0F}" srcOrd="1" destOrd="0" parTransId="{7A7D9930-3C73-4647-AC1F-F6EF551F31FC}" sibTransId="{0B9C8051-DA6D-47B8-B247-2EBC12E5083B}"/>
    <dgm:cxn modelId="{F037FA0A-CF9E-40CA-8884-0153FEF7E80B}" srcId="{16EEF498-C467-4AEE-A93A-93DC71A4BF7B}" destId="{BDFF32B4-D482-4FDB-A733-517FB612846B}" srcOrd="0" destOrd="0" parTransId="{56F3FE07-1BAD-426B-BA5C-424B4FC5060C}" sibTransId="{4FF6E803-6FD7-472D-9E8C-40F75410AE9A}"/>
    <dgm:cxn modelId="{DBDEC831-2526-476C-A736-6E315F00EC18}" type="presOf" srcId="{BDFF32B4-D482-4FDB-A733-517FB612846B}" destId="{62893992-A4CF-4F54-A726-7230B8FD6E46}" srcOrd="0" destOrd="0" presId="urn:microsoft.com/office/officeart/2008/layout/AlternatingHexagons"/>
    <dgm:cxn modelId="{32939B33-1476-49B8-8FA3-830B976599B1}" type="presOf" srcId="{0B9C8051-DA6D-47B8-B247-2EBC12E5083B}" destId="{B76F6411-F599-40A6-B8A1-352937671FE9}" srcOrd="0" destOrd="0" presId="urn:microsoft.com/office/officeart/2008/layout/AlternatingHexagons"/>
    <dgm:cxn modelId="{2DF09D90-11F9-4E44-9DDD-0E611889399C}" type="presOf" srcId="{4FF6E803-6FD7-472D-9E8C-40F75410AE9A}" destId="{EE4AFB34-0AB2-4A66-B516-257C40873436}" srcOrd="0" destOrd="0" presId="urn:microsoft.com/office/officeart/2008/layout/AlternatingHexagons"/>
    <dgm:cxn modelId="{00C637F7-C587-4D6D-BB2D-2C18F3EC07E5}" type="presOf" srcId="{BAE3EA96-BDE2-4B3F-8583-8C5A368E9F0F}" destId="{08CCECA0-1FE1-4495-B90B-76E16E5BA4E8}" srcOrd="0" destOrd="0" presId="urn:microsoft.com/office/officeart/2008/layout/AlternatingHexagons"/>
    <dgm:cxn modelId="{D48A22FC-272E-4109-82AD-80DD1490BC70}" type="presOf" srcId="{16EEF498-C467-4AEE-A93A-93DC71A4BF7B}" destId="{72DEC314-946D-4A53-9005-5C0B97D367EA}" srcOrd="0" destOrd="0" presId="urn:microsoft.com/office/officeart/2008/layout/AlternatingHexagons"/>
    <dgm:cxn modelId="{FE6A99C5-FF87-4C36-83A0-6C40E32F4D80}" type="presParOf" srcId="{72DEC314-946D-4A53-9005-5C0B97D367EA}" destId="{05F3E0C2-76CA-4CAC-B873-97E4F9BB6725}" srcOrd="0" destOrd="0" presId="urn:microsoft.com/office/officeart/2008/layout/AlternatingHexagons"/>
    <dgm:cxn modelId="{7FF0322E-4823-49CB-AA77-CCB7783CAFA9}" type="presParOf" srcId="{05F3E0C2-76CA-4CAC-B873-97E4F9BB6725}" destId="{62893992-A4CF-4F54-A726-7230B8FD6E46}" srcOrd="0" destOrd="0" presId="urn:microsoft.com/office/officeart/2008/layout/AlternatingHexagons"/>
    <dgm:cxn modelId="{986FF694-1DD8-4F42-B14C-70DB6CA5360C}" type="presParOf" srcId="{05F3E0C2-76CA-4CAC-B873-97E4F9BB6725}" destId="{00998B79-4936-4EFA-8637-5560458CEAC1}" srcOrd="1" destOrd="0" presId="urn:microsoft.com/office/officeart/2008/layout/AlternatingHexagons"/>
    <dgm:cxn modelId="{AE2D0622-3E32-4562-96C2-BF122CBB34FF}" type="presParOf" srcId="{05F3E0C2-76CA-4CAC-B873-97E4F9BB6725}" destId="{F62FEFEF-6E9F-47FA-917D-3DBB60DCC502}" srcOrd="2" destOrd="0" presId="urn:microsoft.com/office/officeart/2008/layout/AlternatingHexagons"/>
    <dgm:cxn modelId="{95820819-57E4-4CC3-8636-7CA8338EACCA}" type="presParOf" srcId="{05F3E0C2-76CA-4CAC-B873-97E4F9BB6725}" destId="{5CB9E6F4-112D-483B-9780-D881E092DC4F}" srcOrd="3" destOrd="0" presId="urn:microsoft.com/office/officeart/2008/layout/AlternatingHexagons"/>
    <dgm:cxn modelId="{0192CE8A-66AA-455E-9D9A-FBCFCDC1A4FC}" type="presParOf" srcId="{05F3E0C2-76CA-4CAC-B873-97E4F9BB6725}" destId="{EE4AFB34-0AB2-4A66-B516-257C40873436}" srcOrd="4" destOrd="0" presId="urn:microsoft.com/office/officeart/2008/layout/AlternatingHexagons"/>
    <dgm:cxn modelId="{49A18F15-7270-4EC9-BA83-2AB986EE2F3C}" type="presParOf" srcId="{72DEC314-946D-4A53-9005-5C0B97D367EA}" destId="{4C593E25-DC51-4F48-B568-C976A4190CB0}" srcOrd="1" destOrd="0" presId="urn:microsoft.com/office/officeart/2008/layout/AlternatingHexagons"/>
    <dgm:cxn modelId="{2E75E7F7-1A78-48B7-AAF6-46E762DF7E4D}" type="presParOf" srcId="{72DEC314-946D-4A53-9005-5C0B97D367EA}" destId="{5CD82D92-D099-4989-8B78-04B8D229504A}" srcOrd="2" destOrd="0" presId="urn:microsoft.com/office/officeart/2008/layout/AlternatingHexagons"/>
    <dgm:cxn modelId="{AEE0FEF9-C964-4969-90FC-D77CD7660DC4}" type="presParOf" srcId="{5CD82D92-D099-4989-8B78-04B8D229504A}" destId="{08CCECA0-1FE1-4495-B90B-76E16E5BA4E8}" srcOrd="0" destOrd="0" presId="urn:microsoft.com/office/officeart/2008/layout/AlternatingHexagons"/>
    <dgm:cxn modelId="{9B36DCAC-171C-4203-BA6E-D58FFAC6003F}" type="presParOf" srcId="{5CD82D92-D099-4989-8B78-04B8D229504A}" destId="{26B1CA82-7A58-4812-A11A-F3CB23F7A7FA}" srcOrd="1" destOrd="0" presId="urn:microsoft.com/office/officeart/2008/layout/AlternatingHexagons"/>
    <dgm:cxn modelId="{9CC2A147-D55F-4B22-B625-2FCA464D2F1E}" type="presParOf" srcId="{5CD82D92-D099-4989-8B78-04B8D229504A}" destId="{D836A722-D60F-47CC-86EC-1A23F75E4953}" srcOrd="2" destOrd="0" presId="urn:microsoft.com/office/officeart/2008/layout/AlternatingHexagons"/>
    <dgm:cxn modelId="{5BDE6EE2-23C1-4019-AE1B-0D8E23176C22}" type="presParOf" srcId="{5CD82D92-D099-4989-8B78-04B8D229504A}" destId="{99F3BF44-AE8B-455E-B386-6B69363A1D6C}" srcOrd="3" destOrd="0" presId="urn:microsoft.com/office/officeart/2008/layout/AlternatingHexagons"/>
    <dgm:cxn modelId="{316A7264-E4FC-44C0-9663-66EB67D9B26A}" type="presParOf" srcId="{5CD82D92-D099-4989-8B78-04B8D229504A}" destId="{B76F6411-F599-40A6-B8A1-352937671FE9}"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FBDBB0D-7A85-4C76-B68C-7DF89925994F}" type="doc">
      <dgm:prSet loTypeId="urn:microsoft.com/office/officeart/2005/8/layout/process1" loCatId="process" qsTypeId="urn:microsoft.com/office/officeart/2005/8/quickstyle/simple1" qsCatId="simple" csTypeId="urn:microsoft.com/office/officeart/2005/8/colors/accent1_2" csCatId="accent1" phldr="1"/>
      <dgm:spPr/>
    </dgm:pt>
    <dgm:pt modelId="{BB83321E-7788-4203-AD90-15C6362B85A4}">
      <dgm:prSet phldrT="[Text]"/>
      <dgm:spPr>
        <a:solidFill>
          <a:schemeClr val="tx1"/>
        </a:solidFill>
      </dgm:spPr>
      <dgm:t>
        <a:bodyPr/>
        <a:lstStyle/>
        <a:p>
          <a:r>
            <a:rPr lang="en-GB" dirty="0"/>
            <a:t>Quant Quiz (online)</a:t>
          </a:r>
        </a:p>
      </dgm:t>
    </dgm:pt>
    <dgm:pt modelId="{5F9E4DF7-0A8B-4966-9A14-205D6980DBF5}" type="parTrans" cxnId="{E8D81F49-AFFB-4B15-AE5F-AEEF4668F08A}">
      <dgm:prSet/>
      <dgm:spPr/>
      <dgm:t>
        <a:bodyPr/>
        <a:lstStyle/>
        <a:p>
          <a:endParaRPr lang="en-GB"/>
        </a:p>
      </dgm:t>
    </dgm:pt>
    <dgm:pt modelId="{DEB8B770-054B-4A9F-B4F9-1A809C054FFC}" type="sibTrans" cxnId="{E8D81F49-AFFB-4B15-AE5F-AEEF4668F08A}">
      <dgm:prSet/>
      <dgm:spPr/>
      <dgm:t>
        <a:bodyPr/>
        <a:lstStyle/>
        <a:p>
          <a:endParaRPr lang="en-GB"/>
        </a:p>
      </dgm:t>
    </dgm:pt>
    <dgm:pt modelId="{A7E8CB68-58B8-46F8-AC34-45643563F4A9}">
      <dgm:prSet phldrT="[Text]"/>
      <dgm:spPr>
        <a:solidFill>
          <a:schemeClr val="tx1"/>
        </a:solidFill>
      </dgm:spPr>
      <dgm:t>
        <a:bodyPr/>
        <a:lstStyle/>
        <a:p>
          <a:r>
            <a:rPr lang="en-GB" dirty="0"/>
            <a:t>Triage interview</a:t>
          </a:r>
        </a:p>
      </dgm:t>
    </dgm:pt>
    <dgm:pt modelId="{5D5D5737-25F2-4501-83EE-C4C1BFA22C72}" type="parTrans" cxnId="{B2C136E7-F63A-4D4A-AABE-5A00FB00A396}">
      <dgm:prSet/>
      <dgm:spPr/>
      <dgm:t>
        <a:bodyPr/>
        <a:lstStyle/>
        <a:p>
          <a:endParaRPr lang="en-GB"/>
        </a:p>
      </dgm:t>
    </dgm:pt>
    <dgm:pt modelId="{066AF590-5794-4DA2-99A2-5CE96CCBF9C6}" type="sibTrans" cxnId="{B2C136E7-F63A-4D4A-AABE-5A00FB00A396}">
      <dgm:prSet/>
      <dgm:spPr/>
      <dgm:t>
        <a:bodyPr/>
        <a:lstStyle/>
        <a:p>
          <a:endParaRPr lang="en-GB"/>
        </a:p>
      </dgm:t>
    </dgm:pt>
    <dgm:pt modelId="{89E7692F-1FBA-41E7-878A-402B32F405A4}">
      <dgm:prSet phldrT="[Text]"/>
      <dgm:spPr>
        <a:solidFill>
          <a:schemeClr val="tx1"/>
        </a:solidFill>
      </dgm:spPr>
      <dgm:t>
        <a:bodyPr/>
        <a:lstStyle/>
        <a:p>
          <a:r>
            <a:rPr lang="en-GB" dirty="0"/>
            <a:t>Mentor technical interview x3</a:t>
          </a:r>
        </a:p>
      </dgm:t>
    </dgm:pt>
    <dgm:pt modelId="{5F72DD20-CD01-4CC1-9C2E-E19B5CB3402F}" type="parTrans" cxnId="{FF41063D-347E-4BAE-95AE-2A72C450A9FC}">
      <dgm:prSet/>
      <dgm:spPr/>
      <dgm:t>
        <a:bodyPr/>
        <a:lstStyle/>
        <a:p>
          <a:endParaRPr lang="en-GB"/>
        </a:p>
      </dgm:t>
    </dgm:pt>
    <dgm:pt modelId="{B26FE006-0986-4104-8B84-9F9FE768D48C}" type="sibTrans" cxnId="{FF41063D-347E-4BAE-95AE-2A72C450A9FC}">
      <dgm:prSet/>
      <dgm:spPr/>
      <dgm:t>
        <a:bodyPr/>
        <a:lstStyle/>
        <a:p>
          <a:endParaRPr lang="en-GB"/>
        </a:p>
      </dgm:t>
    </dgm:pt>
    <dgm:pt modelId="{C6A55A9C-77C5-466E-907D-441C3F59965A}">
      <dgm:prSet/>
      <dgm:spPr>
        <a:solidFill>
          <a:schemeClr val="tx1"/>
        </a:solidFill>
      </dgm:spPr>
      <dgm:t>
        <a:bodyPr/>
        <a:lstStyle/>
        <a:p>
          <a:r>
            <a:rPr lang="en-GB" dirty="0"/>
            <a:t>Interview with Deputy Head of Research</a:t>
          </a:r>
        </a:p>
      </dgm:t>
    </dgm:pt>
    <dgm:pt modelId="{8636918F-EB8F-4AA7-9A38-DD907FC28C30}" type="parTrans" cxnId="{629EFBF1-BD1D-45FB-9AEF-77541D853B90}">
      <dgm:prSet/>
      <dgm:spPr/>
      <dgm:t>
        <a:bodyPr/>
        <a:lstStyle/>
        <a:p>
          <a:endParaRPr lang="en-GB"/>
        </a:p>
      </dgm:t>
    </dgm:pt>
    <dgm:pt modelId="{4BB5CBF9-AC86-48E9-9B84-1E277FA253B5}" type="sibTrans" cxnId="{629EFBF1-BD1D-45FB-9AEF-77541D853B90}">
      <dgm:prSet/>
      <dgm:spPr/>
      <dgm:t>
        <a:bodyPr/>
        <a:lstStyle/>
        <a:p>
          <a:endParaRPr lang="en-GB"/>
        </a:p>
      </dgm:t>
    </dgm:pt>
    <dgm:pt modelId="{67C9A64D-DCF6-44B2-8B9F-70074A2943D1}" type="pres">
      <dgm:prSet presAssocID="{DFBDBB0D-7A85-4C76-B68C-7DF89925994F}" presName="Name0" presStyleCnt="0">
        <dgm:presLayoutVars>
          <dgm:dir/>
          <dgm:resizeHandles val="exact"/>
        </dgm:presLayoutVars>
      </dgm:prSet>
      <dgm:spPr/>
    </dgm:pt>
    <dgm:pt modelId="{81E4584C-ADA4-4277-A3C1-479F9984C836}" type="pres">
      <dgm:prSet presAssocID="{BB83321E-7788-4203-AD90-15C6362B85A4}" presName="node" presStyleLbl="node1" presStyleIdx="0" presStyleCnt="4">
        <dgm:presLayoutVars>
          <dgm:bulletEnabled val="1"/>
        </dgm:presLayoutVars>
      </dgm:prSet>
      <dgm:spPr/>
    </dgm:pt>
    <dgm:pt modelId="{8FA07883-86B1-4CC3-B551-F5314FD5880B}" type="pres">
      <dgm:prSet presAssocID="{DEB8B770-054B-4A9F-B4F9-1A809C054FFC}" presName="sibTrans" presStyleLbl="sibTrans2D1" presStyleIdx="0" presStyleCnt="3"/>
      <dgm:spPr/>
    </dgm:pt>
    <dgm:pt modelId="{5F60C62D-4BFC-4E1C-8EEA-5C465188B146}" type="pres">
      <dgm:prSet presAssocID="{DEB8B770-054B-4A9F-B4F9-1A809C054FFC}" presName="connectorText" presStyleLbl="sibTrans2D1" presStyleIdx="0" presStyleCnt="3"/>
      <dgm:spPr/>
    </dgm:pt>
    <dgm:pt modelId="{10228ABE-8079-4295-8751-35E8CF96EE0B}" type="pres">
      <dgm:prSet presAssocID="{A7E8CB68-58B8-46F8-AC34-45643563F4A9}" presName="node" presStyleLbl="node1" presStyleIdx="1" presStyleCnt="4">
        <dgm:presLayoutVars>
          <dgm:bulletEnabled val="1"/>
        </dgm:presLayoutVars>
      </dgm:prSet>
      <dgm:spPr/>
    </dgm:pt>
    <dgm:pt modelId="{C71176FC-FEE7-4651-B4BF-82F74918EF13}" type="pres">
      <dgm:prSet presAssocID="{066AF590-5794-4DA2-99A2-5CE96CCBF9C6}" presName="sibTrans" presStyleLbl="sibTrans2D1" presStyleIdx="1" presStyleCnt="3"/>
      <dgm:spPr/>
    </dgm:pt>
    <dgm:pt modelId="{5DAAADCE-6CE3-4B53-B8F0-6F781EBC7528}" type="pres">
      <dgm:prSet presAssocID="{066AF590-5794-4DA2-99A2-5CE96CCBF9C6}" presName="connectorText" presStyleLbl="sibTrans2D1" presStyleIdx="1" presStyleCnt="3"/>
      <dgm:spPr/>
    </dgm:pt>
    <dgm:pt modelId="{9860F557-B6E6-4A33-AAB6-D6EC12897EF1}" type="pres">
      <dgm:prSet presAssocID="{89E7692F-1FBA-41E7-878A-402B32F405A4}" presName="node" presStyleLbl="node1" presStyleIdx="2" presStyleCnt="4">
        <dgm:presLayoutVars>
          <dgm:bulletEnabled val="1"/>
        </dgm:presLayoutVars>
      </dgm:prSet>
      <dgm:spPr/>
    </dgm:pt>
    <dgm:pt modelId="{61FA29AE-B7FE-4FE7-AAAC-83CD119F4D4C}" type="pres">
      <dgm:prSet presAssocID="{B26FE006-0986-4104-8B84-9F9FE768D48C}" presName="sibTrans" presStyleLbl="sibTrans2D1" presStyleIdx="2" presStyleCnt="3"/>
      <dgm:spPr/>
    </dgm:pt>
    <dgm:pt modelId="{8E784016-FDA7-4783-855A-7895B3A8E8C5}" type="pres">
      <dgm:prSet presAssocID="{B26FE006-0986-4104-8B84-9F9FE768D48C}" presName="connectorText" presStyleLbl="sibTrans2D1" presStyleIdx="2" presStyleCnt="3"/>
      <dgm:spPr/>
    </dgm:pt>
    <dgm:pt modelId="{C7659D67-AC1B-4E0B-A409-594D83F3E65D}" type="pres">
      <dgm:prSet presAssocID="{C6A55A9C-77C5-466E-907D-441C3F59965A}" presName="node" presStyleLbl="node1" presStyleIdx="3" presStyleCnt="4">
        <dgm:presLayoutVars>
          <dgm:bulletEnabled val="1"/>
        </dgm:presLayoutVars>
      </dgm:prSet>
      <dgm:spPr/>
    </dgm:pt>
  </dgm:ptLst>
  <dgm:cxnLst>
    <dgm:cxn modelId="{D5248E07-CEE7-4DE1-B5DE-E46681CDDA23}" type="presOf" srcId="{066AF590-5794-4DA2-99A2-5CE96CCBF9C6}" destId="{5DAAADCE-6CE3-4B53-B8F0-6F781EBC7528}" srcOrd="1" destOrd="0" presId="urn:microsoft.com/office/officeart/2005/8/layout/process1"/>
    <dgm:cxn modelId="{1E78101F-162F-468C-B133-2E5468FB255E}" type="presOf" srcId="{A7E8CB68-58B8-46F8-AC34-45643563F4A9}" destId="{10228ABE-8079-4295-8751-35E8CF96EE0B}" srcOrd="0" destOrd="0" presId="urn:microsoft.com/office/officeart/2005/8/layout/process1"/>
    <dgm:cxn modelId="{DA75D822-E43A-4F3F-833F-73BCA1061DE6}" type="presOf" srcId="{B26FE006-0986-4104-8B84-9F9FE768D48C}" destId="{8E784016-FDA7-4783-855A-7895B3A8E8C5}" srcOrd="1" destOrd="0" presId="urn:microsoft.com/office/officeart/2005/8/layout/process1"/>
    <dgm:cxn modelId="{5A2D6034-DB6D-4E59-8666-7D928132C2FF}" type="presOf" srcId="{066AF590-5794-4DA2-99A2-5CE96CCBF9C6}" destId="{C71176FC-FEE7-4651-B4BF-82F74918EF13}" srcOrd="0" destOrd="0" presId="urn:microsoft.com/office/officeart/2005/8/layout/process1"/>
    <dgm:cxn modelId="{8EA5EC37-7EC6-42C8-8CEE-87C823E62A99}" type="presOf" srcId="{DEB8B770-054B-4A9F-B4F9-1A809C054FFC}" destId="{5F60C62D-4BFC-4E1C-8EEA-5C465188B146}" srcOrd="1" destOrd="0" presId="urn:microsoft.com/office/officeart/2005/8/layout/process1"/>
    <dgm:cxn modelId="{FF41063D-347E-4BAE-95AE-2A72C450A9FC}" srcId="{DFBDBB0D-7A85-4C76-B68C-7DF89925994F}" destId="{89E7692F-1FBA-41E7-878A-402B32F405A4}" srcOrd="2" destOrd="0" parTransId="{5F72DD20-CD01-4CC1-9C2E-E19B5CB3402F}" sibTransId="{B26FE006-0986-4104-8B84-9F9FE768D48C}"/>
    <dgm:cxn modelId="{E8D81F49-AFFB-4B15-AE5F-AEEF4668F08A}" srcId="{DFBDBB0D-7A85-4C76-B68C-7DF89925994F}" destId="{BB83321E-7788-4203-AD90-15C6362B85A4}" srcOrd="0" destOrd="0" parTransId="{5F9E4DF7-0A8B-4966-9A14-205D6980DBF5}" sibTransId="{DEB8B770-054B-4A9F-B4F9-1A809C054FFC}"/>
    <dgm:cxn modelId="{64227A59-7327-4002-B6E2-FE40F1F2E338}" type="presOf" srcId="{C6A55A9C-77C5-466E-907D-441C3F59965A}" destId="{C7659D67-AC1B-4E0B-A409-594D83F3E65D}" srcOrd="0" destOrd="0" presId="urn:microsoft.com/office/officeart/2005/8/layout/process1"/>
    <dgm:cxn modelId="{ACB93F83-DC7D-45B4-B23F-85E528009ED9}" type="presOf" srcId="{BB83321E-7788-4203-AD90-15C6362B85A4}" destId="{81E4584C-ADA4-4277-A3C1-479F9984C836}" srcOrd="0" destOrd="0" presId="urn:microsoft.com/office/officeart/2005/8/layout/process1"/>
    <dgm:cxn modelId="{7BBCC383-CA95-471B-9701-2B17B194ECF2}" type="presOf" srcId="{89E7692F-1FBA-41E7-878A-402B32F405A4}" destId="{9860F557-B6E6-4A33-AAB6-D6EC12897EF1}" srcOrd="0" destOrd="0" presId="urn:microsoft.com/office/officeart/2005/8/layout/process1"/>
    <dgm:cxn modelId="{41B1F996-2679-4B24-B5C0-BABEA9856F04}" type="presOf" srcId="{DEB8B770-054B-4A9F-B4F9-1A809C054FFC}" destId="{8FA07883-86B1-4CC3-B551-F5314FD5880B}" srcOrd="0" destOrd="0" presId="urn:microsoft.com/office/officeart/2005/8/layout/process1"/>
    <dgm:cxn modelId="{47A444AA-7C2C-4042-A6AD-69C0B52D33B9}" type="presOf" srcId="{B26FE006-0986-4104-8B84-9F9FE768D48C}" destId="{61FA29AE-B7FE-4FE7-AAAC-83CD119F4D4C}" srcOrd="0" destOrd="0" presId="urn:microsoft.com/office/officeart/2005/8/layout/process1"/>
    <dgm:cxn modelId="{D016EBCE-6CCC-474B-AC72-1E2AFF63E4BE}" type="presOf" srcId="{DFBDBB0D-7A85-4C76-B68C-7DF89925994F}" destId="{67C9A64D-DCF6-44B2-8B9F-70074A2943D1}" srcOrd="0" destOrd="0" presId="urn:microsoft.com/office/officeart/2005/8/layout/process1"/>
    <dgm:cxn modelId="{B2C136E7-F63A-4D4A-AABE-5A00FB00A396}" srcId="{DFBDBB0D-7A85-4C76-B68C-7DF89925994F}" destId="{A7E8CB68-58B8-46F8-AC34-45643563F4A9}" srcOrd="1" destOrd="0" parTransId="{5D5D5737-25F2-4501-83EE-C4C1BFA22C72}" sibTransId="{066AF590-5794-4DA2-99A2-5CE96CCBF9C6}"/>
    <dgm:cxn modelId="{629EFBF1-BD1D-45FB-9AEF-77541D853B90}" srcId="{DFBDBB0D-7A85-4C76-B68C-7DF89925994F}" destId="{C6A55A9C-77C5-466E-907D-441C3F59965A}" srcOrd="3" destOrd="0" parTransId="{8636918F-EB8F-4AA7-9A38-DD907FC28C30}" sibTransId="{4BB5CBF9-AC86-48E9-9B84-1E277FA253B5}"/>
    <dgm:cxn modelId="{0E76E112-AEF7-44FB-96A8-3BDF8F9128A2}" type="presParOf" srcId="{67C9A64D-DCF6-44B2-8B9F-70074A2943D1}" destId="{81E4584C-ADA4-4277-A3C1-479F9984C836}" srcOrd="0" destOrd="0" presId="urn:microsoft.com/office/officeart/2005/8/layout/process1"/>
    <dgm:cxn modelId="{27D78861-39BD-4E48-929B-FBE4EF7C6CE6}" type="presParOf" srcId="{67C9A64D-DCF6-44B2-8B9F-70074A2943D1}" destId="{8FA07883-86B1-4CC3-B551-F5314FD5880B}" srcOrd="1" destOrd="0" presId="urn:microsoft.com/office/officeart/2005/8/layout/process1"/>
    <dgm:cxn modelId="{D3C559E7-A5E8-429C-8345-BFC4822F0280}" type="presParOf" srcId="{8FA07883-86B1-4CC3-B551-F5314FD5880B}" destId="{5F60C62D-4BFC-4E1C-8EEA-5C465188B146}" srcOrd="0" destOrd="0" presId="urn:microsoft.com/office/officeart/2005/8/layout/process1"/>
    <dgm:cxn modelId="{00C88225-D0C2-40FC-94C6-7A97F9CDF5C4}" type="presParOf" srcId="{67C9A64D-DCF6-44B2-8B9F-70074A2943D1}" destId="{10228ABE-8079-4295-8751-35E8CF96EE0B}" srcOrd="2" destOrd="0" presId="urn:microsoft.com/office/officeart/2005/8/layout/process1"/>
    <dgm:cxn modelId="{718B14A4-02E6-4F48-858C-ABCF1B42F2C0}" type="presParOf" srcId="{67C9A64D-DCF6-44B2-8B9F-70074A2943D1}" destId="{C71176FC-FEE7-4651-B4BF-82F74918EF13}" srcOrd="3" destOrd="0" presId="urn:microsoft.com/office/officeart/2005/8/layout/process1"/>
    <dgm:cxn modelId="{EC3926B6-C298-4EB8-B448-64A968167A26}" type="presParOf" srcId="{C71176FC-FEE7-4651-B4BF-82F74918EF13}" destId="{5DAAADCE-6CE3-4B53-B8F0-6F781EBC7528}" srcOrd="0" destOrd="0" presId="urn:microsoft.com/office/officeart/2005/8/layout/process1"/>
    <dgm:cxn modelId="{BFD18A87-B1F7-4DB4-8FBA-E238602D3036}" type="presParOf" srcId="{67C9A64D-DCF6-44B2-8B9F-70074A2943D1}" destId="{9860F557-B6E6-4A33-AAB6-D6EC12897EF1}" srcOrd="4" destOrd="0" presId="urn:microsoft.com/office/officeart/2005/8/layout/process1"/>
    <dgm:cxn modelId="{BF3F620E-33E8-45DC-AEF2-C73C01A59F2D}" type="presParOf" srcId="{67C9A64D-DCF6-44B2-8B9F-70074A2943D1}" destId="{61FA29AE-B7FE-4FE7-AAAC-83CD119F4D4C}" srcOrd="5" destOrd="0" presId="urn:microsoft.com/office/officeart/2005/8/layout/process1"/>
    <dgm:cxn modelId="{4D40B495-C531-4425-95E6-408EB516FD82}" type="presParOf" srcId="{61FA29AE-B7FE-4FE7-AAAC-83CD119F4D4C}" destId="{8E784016-FDA7-4783-855A-7895B3A8E8C5}" srcOrd="0" destOrd="0" presId="urn:microsoft.com/office/officeart/2005/8/layout/process1"/>
    <dgm:cxn modelId="{F76D66FB-EA4A-4D0A-A2E3-259F935567AD}" type="presParOf" srcId="{67C9A64D-DCF6-44B2-8B9F-70074A2943D1}" destId="{C7659D67-AC1B-4E0B-A409-594D83F3E65D}"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FBDBB0D-7A85-4C76-B68C-7DF89925994F}"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GB"/>
        </a:p>
      </dgm:t>
    </dgm:pt>
    <dgm:pt modelId="{BB83321E-7788-4203-AD90-15C6362B85A4}">
      <dgm:prSet phldrT="[Text]"/>
      <dgm:spPr>
        <a:solidFill>
          <a:schemeClr val="tx1"/>
        </a:solidFill>
      </dgm:spPr>
      <dgm:t>
        <a:bodyPr/>
        <a:lstStyle/>
        <a:p>
          <a:r>
            <a:rPr lang="en-GB" dirty="0"/>
            <a:t>Quiz (online)</a:t>
          </a:r>
        </a:p>
      </dgm:t>
    </dgm:pt>
    <dgm:pt modelId="{5F9E4DF7-0A8B-4966-9A14-205D6980DBF5}" type="parTrans" cxnId="{E8D81F49-AFFB-4B15-AE5F-AEEF4668F08A}">
      <dgm:prSet/>
      <dgm:spPr/>
      <dgm:t>
        <a:bodyPr/>
        <a:lstStyle/>
        <a:p>
          <a:endParaRPr lang="en-GB"/>
        </a:p>
      </dgm:t>
    </dgm:pt>
    <dgm:pt modelId="{DEB8B770-054B-4A9F-B4F9-1A809C054FFC}" type="sibTrans" cxnId="{E8D81F49-AFFB-4B15-AE5F-AEEF4668F08A}">
      <dgm:prSet/>
      <dgm:spPr/>
      <dgm:t>
        <a:bodyPr/>
        <a:lstStyle/>
        <a:p>
          <a:endParaRPr lang="en-GB"/>
        </a:p>
      </dgm:t>
    </dgm:pt>
    <dgm:pt modelId="{A7E8CB68-58B8-46F8-AC34-45643563F4A9}">
      <dgm:prSet phldrT="[Text]"/>
      <dgm:spPr>
        <a:solidFill>
          <a:schemeClr val="tx1"/>
        </a:solidFill>
      </dgm:spPr>
      <dgm:t>
        <a:bodyPr/>
        <a:lstStyle/>
        <a:p>
          <a:r>
            <a:rPr lang="en-GB" dirty="0"/>
            <a:t>Triage interview</a:t>
          </a:r>
        </a:p>
      </dgm:t>
    </dgm:pt>
    <dgm:pt modelId="{5D5D5737-25F2-4501-83EE-C4C1BFA22C72}" type="parTrans" cxnId="{B2C136E7-F63A-4D4A-AABE-5A00FB00A396}">
      <dgm:prSet/>
      <dgm:spPr/>
      <dgm:t>
        <a:bodyPr/>
        <a:lstStyle/>
        <a:p>
          <a:endParaRPr lang="en-GB"/>
        </a:p>
      </dgm:t>
    </dgm:pt>
    <dgm:pt modelId="{066AF590-5794-4DA2-99A2-5CE96CCBF9C6}" type="sibTrans" cxnId="{B2C136E7-F63A-4D4A-AABE-5A00FB00A396}">
      <dgm:prSet/>
      <dgm:spPr/>
      <dgm:t>
        <a:bodyPr/>
        <a:lstStyle/>
        <a:p>
          <a:endParaRPr lang="en-GB"/>
        </a:p>
      </dgm:t>
    </dgm:pt>
    <dgm:pt modelId="{89E7692F-1FBA-41E7-878A-402B32F405A4}">
      <dgm:prSet phldrT="[Text]"/>
      <dgm:spPr>
        <a:solidFill>
          <a:schemeClr val="tx1"/>
        </a:solidFill>
      </dgm:spPr>
      <dgm:t>
        <a:bodyPr/>
        <a:lstStyle/>
        <a:p>
          <a:r>
            <a:rPr lang="en-GB" dirty="0"/>
            <a:t>Technical interviews (choice of 3 out of 4 )</a:t>
          </a:r>
        </a:p>
      </dgm:t>
    </dgm:pt>
    <dgm:pt modelId="{5F72DD20-CD01-4CC1-9C2E-E19B5CB3402F}" type="parTrans" cxnId="{FF41063D-347E-4BAE-95AE-2A72C450A9FC}">
      <dgm:prSet/>
      <dgm:spPr/>
      <dgm:t>
        <a:bodyPr/>
        <a:lstStyle/>
        <a:p>
          <a:endParaRPr lang="en-GB"/>
        </a:p>
      </dgm:t>
    </dgm:pt>
    <dgm:pt modelId="{B26FE006-0986-4104-8B84-9F9FE768D48C}" type="sibTrans" cxnId="{FF41063D-347E-4BAE-95AE-2A72C450A9FC}">
      <dgm:prSet/>
      <dgm:spPr/>
      <dgm:t>
        <a:bodyPr/>
        <a:lstStyle/>
        <a:p>
          <a:endParaRPr lang="en-GB"/>
        </a:p>
      </dgm:t>
    </dgm:pt>
    <dgm:pt modelId="{C6A55A9C-77C5-466E-907D-441C3F59965A}">
      <dgm:prSet/>
      <dgm:spPr>
        <a:solidFill>
          <a:schemeClr val="tx1"/>
        </a:solidFill>
      </dgm:spPr>
      <dgm:t>
        <a:bodyPr/>
        <a:lstStyle/>
        <a:p>
          <a:r>
            <a:rPr lang="en-GB" dirty="0"/>
            <a:t>Interview with Hiring manager</a:t>
          </a:r>
        </a:p>
      </dgm:t>
    </dgm:pt>
    <dgm:pt modelId="{8636918F-EB8F-4AA7-9A38-DD907FC28C30}" type="parTrans" cxnId="{629EFBF1-BD1D-45FB-9AEF-77541D853B90}">
      <dgm:prSet/>
      <dgm:spPr/>
      <dgm:t>
        <a:bodyPr/>
        <a:lstStyle/>
        <a:p>
          <a:endParaRPr lang="en-GB"/>
        </a:p>
      </dgm:t>
    </dgm:pt>
    <dgm:pt modelId="{4BB5CBF9-AC86-48E9-9B84-1E277FA253B5}" type="sibTrans" cxnId="{629EFBF1-BD1D-45FB-9AEF-77541D853B90}">
      <dgm:prSet/>
      <dgm:spPr/>
      <dgm:t>
        <a:bodyPr/>
        <a:lstStyle/>
        <a:p>
          <a:endParaRPr lang="en-GB"/>
        </a:p>
      </dgm:t>
    </dgm:pt>
    <dgm:pt modelId="{67C9A64D-DCF6-44B2-8B9F-70074A2943D1}" type="pres">
      <dgm:prSet presAssocID="{DFBDBB0D-7A85-4C76-B68C-7DF89925994F}" presName="Name0" presStyleCnt="0">
        <dgm:presLayoutVars>
          <dgm:dir/>
          <dgm:resizeHandles val="exact"/>
        </dgm:presLayoutVars>
      </dgm:prSet>
      <dgm:spPr/>
    </dgm:pt>
    <dgm:pt modelId="{81E4584C-ADA4-4277-A3C1-479F9984C836}" type="pres">
      <dgm:prSet presAssocID="{BB83321E-7788-4203-AD90-15C6362B85A4}" presName="node" presStyleLbl="node1" presStyleIdx="0" presStyleCnt="4">
        <dgm:presLayoutVars>
          <dgm:bulletEnabled val="1"/>
        </dgm:presLayoutVars>
      </dgm:prSet>
      <dgm:spPr/>
    </dgm:pt>
    <dgm:pt modelId="{8FA07883-86B1-4CC3-B551-F5314FD5880B}" type="pres">
      <dgm:prSet presAssocID="{DEB8B770-054B-4A9F-B4F9-1A809C054FFC}" presName="sibTrans" presStyleLbl="sibTrans2D1" presStyleIdx="0" presStyleCnt="3"/>
      <dgm:spPr/>
    </dgm:pt>
    <dgm:pt modelId="{5F60C62D-4BFC-4E1C-8EEA-5C465188B146}" type="pres">
      <dgm:prSet presAssocID="{DEB8B770-054B-4A9F-B4F9-1A809C054FFC}" presName="connectorText" presStyleLbl="sibTrans2D1" presStyleIdx="0" presStyleCnt="3"/>
      <dgm:spPr/>
    </dgm:pt>
    <dgm:pt modelId="{10228ABE-8079-4295-8751-35E8CF96EE0B}" type="pres">
      <dgm:prSet presAssocID="{A7E8CB68-58B8-46F8-AC34-45643563F4A9}" presName="node" presStyleLbl="node1" presStyleIdx="1" presStyleCnt="4">
        <dgm:presLayoutVars>
          <dgm:bulletEnabled val="1"/>
        </dgm:presLayoutVars>
      </dgm:prSet>
      <dgm:spPr/>
    </dgm:pt>
    <dgm:pt modelId="{C71176FC-FEE7-4651-B4BF-82F74918EF13}" type="pres">
      <dgm:prSet presAssocID="{066AF590-5794-4DA2-99A2-5CE96CCBF9C6}" presName="sibTrans" presStyleLbl="sibTrans2D1" presStyleIdx="1" presStyleCnt="3"/>
      <dgm:spPr/>
    </dgm:pt>
    <dgm:pt modelId="{5DAAADCE-6CE3-4B53-B8F0-6F781EBC7528}" type="pres">
      <dgm:prSet presAssocID="{066AF590-5794-4DA2-99A2-5CE96CCBF9C6}" presName="connectorText" presStyleLbl="sibTrans2D1" presStyleIdx="1" presStyleCnt="3"/>
      <dgm:spPr/>
    </dgm:pt>
    <dgm:pt modelId="{9860F557-B6E6-4A33-AAB6-D6EC12897EF1}" type="pres">
      <dgm:prSet presAssocID="{89E7692F-1FBA-41E7-878A-402B32F405A4}" presName="node" presStyleLbl="node1" presStyleIdx="2" presStyleCnt="4">
        <dgm:presLayoutVars>
          <dgm:bulletEnabled val="1"/>
        </dgm:presLayoutVars>
      </dgm:prSet>
      <dgm:spPr/>
    </dgm:pt>
    <dgm:pt modelId="{61FA29AE-B7FE-4FE7-AAAC-83CD119F4D4C}" type="pres">
      <dgm:prSet presAssocID="{B26FE006-0986-4104-8B84-9F9FE768D48C}" presName="sibTrans" presStyleLbl="sibTrans2D1" presStyleIdx="2" presStyleCnt="3"/>
      <dgm:spPr/>
    </dgm:pt>
    <dgm:pt modelId="{8E784016-FDA7-4783-855A-7895B3A8E8C5}" type="pres">
      <dgm:prSet presAssocID="{B26FE006-0986-4104-8B84-9F9FE768D48C}" presName="connectorText" presStyleLbl="sibTrans2D1" presStyleIdx="2" presStyleCnt="3"/>
      <dgm:spPr/>
    </dgm:pt>
    <dgm:pt modelId="{C7659D67-AC1B-4E0B-A409-594D83F3E65D}" type="pres">
      <dgm:prSet presAssocID="{C6A55A9C-77C5-466E-907D-441C3F59965A}" presName="node" presStyleLbl="node1" presStyleIdx="3" presStyleCnt="4">
        <dgm:presLayoutVars>
          <dgm:bulletEnabled val="1"/>
        </dgm:presLayoutVars>
      </dgm:prSet>
      <dgm:spPr/>
    </dgm:pt>
  </dgm:ptLst>
  <dgm:cxnLst>
    <dgm:cxn modelId="{D5248E07-CEE7-4DE1-B5DE-E46681CDDA23}" type="presOf" srcId="{066AF590-5794-4DA2-99A2-5CE96CCBF9C6}" destId="{5DAAADCE-6CE3-4B53-B8F0-6F781EBC7528}" srcOrd="1" destOrd="0" presId="urn:microsoft.com/office/officeart/2005/8/layout/process1"/>
    <dgm:cxn modelId="{1E78101F-162F-468C-B133-2E5468FB255E}" type="presOf" srcId="{A7E8CB68-58B8-46F8-AC34-45643563F4A9}" destId="{10228ABE-8079-4295-8751-35E8CF96EE0B}" srcOrd="0" destOrd="0" presId="urn:microsoft.com/office/officeart/2005/8/layout/process1"/>
    <dgm:cxn modelId="{DA75D822-E43A-4F3F-833F-73BCA1061DE6}" type="presOf" srcId="{B26FE006-0986-4104-8B84-9F9FE768D48C}" destId="{8E784016-FDA7-4783-855A-7895B3A8E8C5}" srcOrd="1" destOrd="0" presId="urn:microsoft.com/office/officeart/2005/8/layout/process1"/>
    <dgm:cxn modelId="{5A2D6034-DB6D-4E59-8666-7D928132C2FF}" type="presOf" srcId="{066AF590-5794-4DA2-99A2-5CE96CCBF9C6}" destId="{C71176FC-FEE7-4651-B4BF-82F74918EF13}" srcOrd="0" destOrd="0" presId="urn:microsoft.com/office/officeart/2005/8/layout/process1"/>
    <dgm:cxn modelId="{8EA5EC37-7EC6-42C8-8CEE-87C823E62A99}" type="presOf" srcId="{DEB8B770-054B-4A9F-B4F9-1A809C054FFC}" destId="{5F60C62D-4BFC-4E1C-8EEA-5C465188B146}" srcOrd="1" destOrd="0" presId="urn:microsoft.com/office/officeart/2005/8/layout/process1"/>
    <dgm:cxn modelId="{FF41063D-347E-4BAE-95AE-2A72C450A9FC}" srcId="{DFBDBB0D-7A85-4C76-B68C-7DF89925994F}" destId="{89E7692F-1FBA-41E7-878A-402B32F405A4}" srcOrd="2" destOrd="0" parTransId="{5F72DD20-CD01-4CC1-9C2E-E19B5CB3402F}" sibTransId="{B26FE006-0986-4104-8B84-9F9FE768D48C}"/>
    <dgm:cxn modelId="{E8D81F49-AFFB-4B15-AE5F-AEEF4668F08A}" srcId="{DFBDBB0D-7A85-4C76-B68C-7DF89925994F}" destId="{BB83321E-7788-4203-AD90-15C6362B85A4}" srcOrd="0" destOrd="0" parTransId="{5F9E4DF7-0A8B-4966-9A14-205D6980DBF5}" sibTransId="{DEB8B770-054B-4A9F-B4F9-1A809C054FFC}"/>
    <dgm:cxn modelId="{64227A59-7327-4002-B6E2-FE40F1F2E338}" type="presOf" srcId="{C6A55A9C-77C5-466E-907D-441C3F59965A}" destId="{C7659D67-AC1B-4E0B-A409-594D83F3E65D}" srcOrd="0" destOrd="0" presId="urn:microsoft.com/office/officeart/2005/8/layout/process1"/>
    <dgm:cxn modelId="{ACB93F83-DC7D-45B4-B23F-85E528009ED9}" type="presOf" srcId="{BB83321E-7788-4203-AD90-15C6362B85A4}" destId="{81E4584C-ADA4-4277-A3C1-479F9984C836}" srcOrd="0" destOrd="0" presId="urn:microsoft.com/office/officeart/2005/8/layout/process1"/>
    <dgm:cxn modelId="{7BBCC383-CA95-471B-9701-2B17B194ECF2}" type="presOf" srcId="{89E7692F-1FBA-41E7-878A-402B32F405A4}" destId="{9860F557-B6E6-4A33-AAB6-D6EC12897EF1}" srcOrd="0" destOrd="0" presId="urn:microsoft.com/office/officeart/2005/8/layout/process1"/>
    <dgm:cxn modelId="{41B1F996-2679-4B24-B5C0-BABEA9856F04}" type="presOf" srcId="{DEB8B770-054B-4A9F-B4F9-1A809C054FFC}" destId="{8FA07883-86B1-4CC3-B551-F5314FD5880B}" srcOrd="0" destOrd="0" presId="urn:microsoft.com/office/officeart/2005/8/layout/process1"/>
    <dgm:cxn modelId="{47A444AA-7C2C-4042-A6AD-69C0B52D33B9}" type="presOf" srcId="{B26FE006-0986-4104-8B84-9F9FE768D48C}" destId="{61FA29AE-B7FE-4FE7-AAAC-83CD119F4D4C}" srcOrd="0" destOrd="0" presId="urn:microsoft.com/office/officeart/2005/8/layout/process1"/>
    <dgm:cxn modelId="{D016EBCE-6CCC-474B-AC72-1E2AFF63E4BE}" type="presOf" srcId="{DFBDBB0D-7A85-4C76-B68C-7DF89925994F}" destId="{67C9A64D-DCF6-44B2-8B9F-70074A2943D1}" srcOrd="0" destOrd="0" presId="urn:microsoft.com/office/officeart/2005/8/layout/process1"/>
    <dgm:cxn modelId="{B2C136E7-F63A-4D4A-AABE-5A00FB00A396}" srcId="{DFBDBB0D-7A85-4C76-B68C-7DF89925994F}" destId="{A7E8CB68-58B8-46F8-AC34-45643563F4A9}" srcOrd="1" destOrd="0" parTransId="{5D5D5737-25F2-4501-83EE-C4C1BFA22C72}" sibTransId="{066AF590-5794-4DA2-99A2-5CE96CCBF9C6}"/>
    <dgm:cxn modelId="{629EFBF1-BD1D-45FB-9AEF-77541D853B90}" srcId="{DFBDBB0D-7A85-4C76-B68C-7DF89925994F}" destId="{C6A55A9C-77C5-466E-907D-441C3F59965A}" srcOrd="3" destOrd="0" parTransId="{8636918F-EB8F-4AA7-9A38-DD907FC28C30}" sibTransId="{4BB5CBF9-AC86-48E9-9B84-1E277FA253B5}"/>
    <dgm:cxn modelId="{0E76E112-AEF7-44FB-96A8-3BDF8F9128A2}" type="presParOf" srcId="{67C9A64D-DCF6-44B2-8B9F-70074A2943D1}" destId="{81E4584C-ADA4-4277-A3C1-479F9984C836}" srcOrd="0" destOrd="0" presId="urn:microsoft.com/office/officeart/2005/8/layout/process1"/>
    <dgm:cxn modelId="{27D78861-39BD-4E48-929B-FBE4EF7C6CE6}" type="presParOf" srcId="{67C9A64D-DCF6-44B2-8B9F-70074A2943D1}" destId="{8FA07883-86B1-4CC3-B551-F5314FD5880B}" srcOrd="1" destOrd="0" presId="urn:microsoft.com/office/officeart/2005/8/layout/process1"/>
    <dgm:cxn modelId="{D3C559E7-A5E8-429C-8345-BFC4822F0280}" type="presParOf" srcId="{8FA07883-86B1-4CC3-B551-F5314FD5880B}" destId="{5F60C62D-4BFC-4E1C-8EEA-5C465188B146}" srcOrd="0" destOrd="0" presId="urn:microsoft.com/office/officeart/2005/8/layout/process1"/>
    <dgm:cxn modelId="{00C88225-D0C2-40FC-94C6-7A97F9CDF5C4}" type="presParOf" srcId="{67C9A64D-DCF6-44B2-8B9F-70074A2943D1}" destId="{10228ABE-8079-4295-8751-35E8CF96EE0B}" srcOrd="2" destOrd="0" presId="urn:microsoft.com/office/officeart/2005/8/layout/process1"/>
    <dgm:cxn modelId="{718B14A4-02E6-4F48-858C-ABCF1B42F2C0}" type="presParOf" srcId="{67C9A64D-DCF6-44B2-8B9F-70074A2943D1}" destId="{C71176FC-FEE7-4651-B4BF-82F74918EF13}" srcOrd="3" destOrd="0" presId="urn:microsoft.com/office/officeart/2005/8/layout/process1"/>
    <dgm:cxn modelId="{EC3926B6-C298-4EB8-B448-64A968167A26}" type="presParOf" srcId="{C71176FC-FEE7-4651-B4BF-82F74918EF13}" destId="{5DAAADCE-6CE3-4B53-B8F0-6F781EBC7528}" srcOrd="0" destOrd="0" presId="urn:microsoft.com/office/officeart/2005/8/layout/process1"/>
    <dgm:cxn modelId="{BFD18A87-B1F7-4DB4-8FBA-E238602D3036}" type="presParOf" srcId="{67C9A64D-DCF6-44B2-8B9F-70074A2943D1}" destId="{9860F557-B6E6-4A33-AAB6-D6EC12897EF1}" srcOrd="4" destOrd="0" presId="urn:microsoft.com/office/officeart/2005/8/layout/process1"/>
    <dgm:cxn modelId="{BF3F620E-33E8-45DC-AEF2-C73C01A59F2D}" type="presParOf" srcId="{67C9A64D-DCF6-44B2-8B9F-70074A2943D1}" destId="{61FA29AE-B7FE-4FE7-AAAC-83CD119F4D4C}" srcOrd="5" destOrd="0" presId="urn:microsoft.com/office/officeart/2005/8/layout/process1"/>
    <dgm:cxn modelId="{4D40B495-C531-4425-95E6-408EB516FD82}" type="presParOf" srcId="{61FA29AE-B7FE-4FE7-AAAC-83CD119F4D4C}" destId="{8E784016-FDA7-4783-855A-7895B3A8E8C5}" srcOrd="0" destOrd="0" presId="urn:microsoft.com/office/officeart/2005/8/layout/process1"/>
    <dgm:cxn modelId="{F76D66FB-EA4A-4D0A-A2E3-259F935567AD}" type="presParOf" srcId="{67C9A64D-DCF6-44B2-8B9F-70074A2943D1}" destId="{C7659D67-AC1B-4E0B-A409-594D83F3E65D}" srcOrd="6"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DFBDBB0D-7A85-4C76-B68C-7DF89925994F}"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GB"/>
        </a:p>
      </dgm:t>
    </dgm:pt>
    <dgm:pt modelId="{A7E8CB68-58B8-46F8-AC34-45643563F4A9}">
      <dgm:prSet phldrT="[Text]"/>
      <dgm:spPr>
        <a:solidFill>
          <a:schemeClr val="tx1"/>
        </a:solidFill>
      </dgm:spPr>
      <dgm:t>
        <a:bodyPr/>
        <a:lstStyle/>
        <a:p>
          <a:r>
            <a:rPr lang="en-GB" dirty="0"/>
            <a:t>Interview with Head of Research</a:t>
          </a:r>
        </a:p>
      </dgm:t>
    </dgm:pt>
    <dgm:pt modelId="{5D5D5737-25F2-4501-83EE-C4C1BFA22C72}" type="parTrans" cxnId="{B2C136E7-F63A-4D4A-AABE-5A00FB00A396}">
      <dgm:prSet/>
      <dgm:spPr/>
      <dgm:t>
        <a:bodyPr/>
        <a:lstStyle/>
        <a:p>
          <a:endParaRPr lang="en-GB"/>
        </a:p>
      </dgm:t>
    </dgm:pt>
    <dgm:pt modelId="{066AF590-5794-4DA2-99A2-5CE96CCBF9C6}" type="sibTrans" cxnId="{B2C136E7-F63A-4D4A-AABE-5A00FB00A396}">
      <dgm:prSet/>
      <dgm:spPr/>
      <dgm:t>
        <a:bodyPr/>
        <a:lstStyle/>
        <a:p>
          <a:endParaRPr lang="en-GB"/>
        </a:p>
      </dgm:t>
    </dgm:pt>
    <dgm:pt modelId="{89E7692F-1FBA-41E7-878A-402B32F405A4}">
      <dgm:prSet phldrT="[Text]"/>
      <dgm:spPr>
        <a:solidFill>
          <a:schemeClr val="tx1"/>
        </a:solidFill>
      </dgm:spPr>
      <dgm:t>
        <a:bodyPr/>
        <a:lstStyle/>
        <a:p>
          <a:r>
            <a:rPr lang="en-GB" dirty="0"/>
            <a:t>Interview with CEO</a:t>
          </a:r>
        </a:p>
      </dgm:t>
    </dgm:pt>
    <dgm:pt modelId="{5F72DD20-CD01-4CC1-9C2E-E19B5CB3402F}" type="parTrans" cxnId="{FF41063D-347E-4BAE-95AE-2A72C450A9FC}">
      <dgm:prSet/>
      <dgm:spPr/>
      <dgm:t>
        <a:bodyPr/>
        <a:lstStyle/>
        <a:p>
          <a:endParaRPr lang="en-GB"/>
        </a:p>
      </dgm:t>
    </dgm:pt>
    <dgm:pt modelId="{B26FE006-0986-4104-8B84-9F9FE768D48C}" type="sibTrans" cxnId="{FF41063D-347E-4BAE-95AE-2A72C450A9FC}">
      <dgm:prSet/>
      <dgm:spPr/>
      <dgm:t>
        <a:bodyPr/>
        <a:lstStyle/>
        <a:p>
          <a:endParaRPr lang="en-GB"/>
        </a:p>
      </dgm:t>
    </dgm:pt>
    <dgm:pt modelId="{67C9A64D-DCF6-44B2-8B9F-70074A2943D1}" type="pres">
      <dgm:prSet presAssocID="{DFBDBB0D-7A85-4C76-B68C-7DF89925994F}" presName="Name0" presStyleCnt="0">
        <dgm:presLayoutVars>
          <dgm:dir/>
          <dgm:resizeHandles val="exact"/>
        </dgm:presLayoutVars>
      </dgm:prSet>
      <dgm:spPr/>
    </dgm:pt>
    <dgm:pt modelId="{10228ABE-8079-4295-8751-35E8CF96EE0B}" type="pres">
      <dgm:prSet presAssocID="{A7E8CB68-58B8-46F8-AC34-45643563F4A9}" presName="node" presStyleLbl="node1" presStyleIdx="0" presStyleCnt="2">
        <dgm:presLayoutVars>
          <dgm:bulletEnabled val="1"/>
        </dgm:presLayoutVars>
      </dgm:prSet>
      <dgm:spPr/>
    </dgm:pt>
    <dgm:pt modelId="{C71176FC-FEE7-4651-B4BF-82F74918EF13}" type="pres">
      <dgm:prSet presAssocID="{066AF590-5794-4DA2-99A2-5CE96CCBF9C6}" presName="sibTrans" presStyleLbl="sibTrans2D1" presStyleIdx="0" presStyleCnt="1"/>
      <dgm:spPr/>
    </dgm:pt>
    <dgm:pt modelId="{5DAAADCE-6CE3-4B53-B8F0-6F781EBC7528}" type="pres">
      <dgm:prSet presAssocID="{066AF590-5794-4DA2-99A2-5CE96CCBF9C6}" presName="connectorText" presStyleLbl="sibTrans2D1" presStyleIdx="0" presStyleCnt="1"/>
      <dgm:spPr/>
    </dgm:pt>
    <dgm:pt modelId="{9860F557-B6E6-4A33-AAB6-D6EC12897EF1}" type="pres">
      <dgm:prSet presAssocID="{89E7692F-1FBA-41E7-878A-402B32F405A4}" presName="node" presStyleLbl="node1" presStyleIdx="1" presStyleCnt="2">
        <dgm:presLayoutVars>
          <dgm:bulletEnabled val="1"/>
        </dgm:presLayoutVars>
      </dgm:prSet>
      <dgm:spPr/>
    </dgm:pt>
  </dgm:ptLst>
  <dgm:cxnLst>
    <dgm:cxn modelId="{D5248E07-CEE7-4DE1-B5DE-E46681CDDA23}" type="presOf" srcId="{066AF590-5794-4DA2-99A2-5CE96CCBF9C6}" destId="{5DAAADCE-6CE3-4B53-B8F0-6F781EBC7528}" srcOrd="1" destOrd="0" presId="urn:microsoft.com/office/officeart/2005/8/layout/process1"/>
    <dgm:cxn modelId="{1E78101F-162F-468C-B133-2E5468FB255E}" type="presOf" srcId="{A7E8CB68-58B8-46F8-AC34-45643563F4A9}" destId="{10228ABE-8079-4295-8751-35E8CF96EE0B}" srcOrd="0" destOrd="0" presId="urn:microsoft.com/office/officeart/2005/8/layout/process1"/>
    <dgm:cxn modelId="{5A2D6034-DB6D-4E59-8666-7D928132C2FF}" type="presOf" srcId="{066AF590-5794-4DA2-99A2-5CE96CCBF9C6}" destId="{C71176FC-FEE7-4651-B4BF-82F74918EF13}" srcOrd="0" destOrd="0" presId="urn:microsoft.com/office/officeart/2005/8/layout/process1"/>
    <dgm:cxn modelId="{FF41063D-347E-4BAE-95AE-2A72C450A9FC}" srcId="{DFBDBB0D-7A85-4C76-B68C-7DF89925994F}" destId="{89E7692F-1FBA-41E7-878A-402B32F405A4}" srcOrd="1" destOrd="0" parTransId="{5F72DD20-CD01-4CC1-9C2E-E19B5CB3402F}" sibTransId="{B26FE006-0986-4104-8B84-9F9FE768D48C}"/>
    <dgm:cxn modelId="{7BBCC383-CA95-471B-9701-2B17B194ECF2}" type="presOf" srcId="{89E7692F-1FBA-41E7-878A-402B32F405A4}" destId="{9860F557-B6E6-4A33-AAB6-D6EC12897EF1}" srcOrd="0" destOrd="0" presId="urn:microsoft.com/office/officeart/2005/8/layout/process1"/>
    <dgm:cxn modelId="{D016EBCE-6CCC-474B-AC72-1E2AFF63E4BE}" type="presOf" srcId="{DFBDBB0D-7A85-4C76-B68C-7DF89925994F}" destId="{67C9A64D-DCF6-44B2-8B9F-70074A2943D1}" srcOrd="0" destOrd="0" presId="urn:microsoft.com/office/officeart/2005/8/layout/process1"/>
    <dgm:cxn modelId="{B2C136E7-F63A-4D4A-AABE-5A00FB00A396}" srcId="{DFBDBB0D-7A85-4C76-B68C-7DF89925994F}" destId="{A7E8CB68-58B8-46F8-AC34-45643563F4A9}" srcOrd="0" destOrd="0" parTransId="{5D5D5737-25F2-4501-83EE-C4C1BFA22C72}" sibTransId="{066AF590-5794-4DA2-99A2-5CE96CCBF9C6}"/>
    <dgm:cxn modelId="{00C88225-D0C2-40FC-94C6-7A97F9CDF5C4}" type="presParOf" srcId="{67C9A64D-DCF6-44B2-8B9F-70074A2943D1}" destId="{10228ABE-8079-4295-8751-35E8CF96EE0B}" srcOrd="0" destOrd="0" presId="urn:microsoft.com/office/officeart/2005/8/layout/process1"/>
    <dgm:cxn modelId="{718B14A4-02E6-4F48-858C-ABCF1B42F2C0}" type="presParOf" srcId="{67C9A64D-DCF6-44B2-8B9F-70074A2943D1}" destId="{C71176FC-FEE7-4651-B4BF-82F74918EF13}" srcOrd="1" destOrd="0" presId="urn:microsoft.com/office/officeart/2005/8/layout/process1"/>
    <dgm:cxn modelId="{EC3926B6-C298-4EB8-B448-64A968167A26}" type="presParOf" srcId="{C71176FC-FEE7-4651-B4BF-82F74918EF13}" destId="{5DAAADCE-6CE3-4B53-B8F0-6F781EBC7528}" srcOrd="0" destOrd="0" presId="urn:microsoft.com/office/officeart/2005/8/layout/process1"/>
    <dgm:cxn modelId="{BFD18A87-B1F7-4DB4-8FBA-E238602D3036}" type="presParOf" srcId="{67C9A64D-DCF6-44B2-8B9F-70074A2943D1}" destId="{9860F557-B6E6-4A33-AAB6-D6EC12897EF1}" srcOrd="2" destOrd="0" presId="urn:microsoft.com/office/officeart/2005/8/layout/process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8DBEE3-A8E8-4968-899E-EF167217B8B2}">
      <dsp:nvSpPr>
        <dsp:cNvPr id="0" name=""/>
        <dsp:cNvSpPr/>
      </dsp:nvSpPr>
      <dsp:spPr>
        <a:xfrm rot="5400000">
          <a:off x="4003520" y="133484"/>
          <a:ext cx="2006425" cy="1745590"/>
        </a:xfrm>
        <a:prstGeom prst="hexagon">
          <a:avLst>
            <a:gd name="adj" fmla="val 25000"/>
            <a:gd name="vf" fmla="val 11547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dirty="0"/>
            <a:t>Forecasting Returns</a:t>
          </a:r>
        </a:p>
      </dsp:txBody>
      <dsp:txXfrm rot="-5400000">
        <a:off x="4405958" y="315735"/>
        <a:ext cx="1201548" cy="1381089"/>
      </dsp:txXfrm>
    </dsp:sp>
    <dsp:sp modelId="{519CCE27-B8FA-4CF6-9FF3-A3F6FAB90E5A}">
      <dsp:nvSpPr>
        <dsp:cNvPr id="0" name=""/>
        <dsp:cNvSpPr/>
      </dsp:nvSpPr>
      <dsp:spPr>
        <a:xfrm>
          <a:off x="5932498" y="404351"/>
          <a:ext cx="2239171" cy="1203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kern="1200" dirty="0"/>
            <a:t>Market Data, Signal Reconciliation</a:t>
          </a:r>
        </a:p>
      </dsp:txBody>
      <dsp:txXfrm>
        <a:off x="5932498" y="404351"/>
        <a:ext cx="2239171" cy="1203855"/>
      </dsp:txXfrm>
    </dsp:sp>
    <dsp:sp modelId="{9F4FB92A-6850-4C4C-9402-70C0882D21F0}">
      <dsp:nvSpPr>
        <dsp:cNvPr id="0" name=""/>
        <dsp:cNvSpPr/>
      </dsp:nvSpPr>
      <dsp:spPr>
        <a:xfrm rot="5400000">
          <a:off x="2118283" y="133484"/>
          <a:ext cx="2006425" cy="1745590"/>
        </a:xfrm>
        <a:prstGeom prst="hexagon">
          <a:avLst>
            <a:gd name="adj" fmla="val 25000"/>
            <a:gd name="vf" fmla="val 115470"/>
          </a:avLst>
        </a:prstGeom>
        <a:blipFill rotWithShape="0">
          <a:blip xmlns:r="http://schemas.openxmlformats.org/officeDocument/2006/relationships" r:embed="rId1"/>
          <a:srcRect/>
          <a:stretch>
            <a:fillRect t="-4000" b="-4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GB" sz="3600" kern="1200"/>
        </a:p>
      </dsp:txBody>
      <dsp:txXfrm rot="-5400000">
        <a:off x="2520721" y="315735"/>
        <a:ext cx="1201548" cy="1381089"/>
      </dsp:txXfrm>
    </dsp:sp>
    <dsp:sp modelId="{8F5CC692-D3C2-48E6-9748-A1D724386821}">
      <dsp:nvSpPr>
        <dsp:cNvPr id="0" name=""/>
        <dsp:cNvSpPr/>
      </dsp:nvSpPr>
      <dsp:spPr>
        <a:xfrm rot="5400000">
          <a:off x="4941882" y="1853873"/>
          <a:ext cx="2006425" cy="1745590"/>
        </a:xfrm>
        <a:prstGeom prst="hexagon">
          <a:avLst>
            <a:gd name="adj" fmla="val 25000"/>
            <a:gd name="vf" fmla="val 11547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dirty="0"/>
            <a:t>Portfolio and Optimisation</a:t>
          </a:r>
        </a:p>
      </dsp:txBody>
      <dsp:txXfrm rot="-5400000">
        <a:off x="5344320" y="2036124"/>
        <a:ext cx="1201548" cy="1381089"/>
      </dsp:txXfrm>
    </dsp:sp>
    <dsp:sp modelId="{85E042A1-4730-4C87-AF95-B3A2B49E7D72}">
      <dsp:nvSpPr>
        <dsp:cNvPr id="0" name=""/>
        <dsp:cNvSpPr/>
      </dsp:nvSpPr>
      <dsp:spPr>
        <a:xfrm>
          <a:off x="6920200" y="2113858"/>
          <a:ext cx="2107413" cy="1203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kern="1200" dirty="0"/>
            <a:t>Optimisation, Mathematical Modelling</a:t>
          </a:r>
        </a:p>
      </dsp:txBody>
      <dsp:txXfrm>
        <a:off x="6920200" y="2113858"/>
        <a:ext cx="2107413" cy="1203855"/>
      </dsp:txXfrm>
    </dsp:sp>
    <dsp:sp modelId="{41BFA3C7-48B2-44FE-B3B9-5462CA80B96F}">
      <dsp:nvSpPr>
        <dsp:cNvPr id="0" name=""/>
        <dsp:cNvSpPr/>
      </dsp:nvSpPr>
      <dsp:spPr>
        <a:xfrm rot="5400000">
          <a:off x="3063696" y="1853873"/>
          <a:ext cx="2006425" cy="1745590"/>
        </a:xfrm>
        <a:prstGeom prst="hexagon">
          <a:avLst>
            <a:gd name="adj" fmla="val 25000"/>
            <a:gd name="vf" fmla="val 115470"/>
          </a:avLst>
        </a:prstGeom>
        <a:blipFill rotWithShape="0">
          <a:blip xmlns:r="http://schemas.openxmlformats.org/officeDocument/2006/relationships" r:embed="rId2"/>
          <a:srcRect/>
          <a:stretch>
            <a:fillRect t="-2000" b="-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GB" sz="3600" kern="1200"/>
        </a:p>
      </dsp:txBody>
      <dsp:txXfrm rot="-5400000">
        <a:off x="3466134" y="2036124"/>
        <a:ext cx="1201548" cy="1381089"/>
      </dsp:txXfrm>
    </dsp:sp>
    <dsp:sp modelId="{7B5F1EBD-B595-4471-85E0-FD0E18BFDEC2}">
      <dsp:nvSpPr>
        <dsp:cNvPr id="0" name=""/>
        <dsp:cNvSpPr/>
      </dsp:nvSpPr>
      <dsp:spPr>
        <a:xfrm rot="5400000">
          <a:off x="4003520" y="3539592"/>
          <a:ext cx="2006425" cy="1745590"/>
        </a:xfrm>
        <a:prstGeom prst="hexagon">
          <a:avLst>
            <a:gd name="adj" fmla="val 25000"/>
            <a:gd name="vf" fmla="val 11547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dirty="0"/>
            <a:t>Execution</a:t>
          </a:r>
        </a:p>
      </dsp:txBody>
      <dsp:txXfrm rot="-5400000">
        <a:off x="4405958" y="3721843"/>
        <a:ext cx="1201548" cy="1381089"/>
      </dsp:txXfrm>
    </dsp:sp>
    <dsp:sp modelId="{31F8A40C-F4CA-4C59-AAC0-D703BA97F621}">
      <dsp:nvSpPr>
        <dsp:cNvPr id="0" name=""/>
        <dsp:cNvSpPr/>
      </dsp:nvSpPr>
      <dsp:spPr>
        <a:xfrm>
          <a:off x="5932498" y="3810459"/>
          <a:ext cx="2239171" cy="1203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GB" sz="1600" kern="1200" dirty="0"/>
            <a:t>Optimisation, Mathematical Modelling</a:t>
          </a:r>
        </a:p>
      </dsp:txBody>
      <dsp:txXfrm>
        <a:off x="5932498" y="3810459"/>
        <a:ext cx="2239171" cy="1203855"/>
      </dsp:txXfrm>
    </dsp:sp>
    <dsp:sp modelId="{6715E421-A31B-4BDA-9963-40BE03316BF1}">
      <dsp:nvSpPr>
        <dsp:cNvPr id="0" name=""/>
        <dsp:cNvSpPr/>
      </dsp:nvSpPr>
      <dsp:spPr>
        <a:xfrm rot="5400000">
          <a:off x="2118283" y="3539592"/>
          <a:ext cx="2006425" cy="1745590"/>
        </a:xfrm>
        <a:prstGeom prst="hexagon">
          <a:avLst>
            <a:gd name="adj" fmla="val 25000"/>
            <a:gd name="vf" fmla="val 115470"/>
          </a:avLst>
        </a:prstGeom>
        <a:blipFill rotWithShape="0">
          <a:blip xmlns:r="http://schemas.openxmlformats.org/officeDocument/2006/relationships" r:embed="rId3"/>
          <a:srcRect/>
          <a:stretch>
            <a:fillRect t="-2000" b="-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GB" sz="3600" kern="1200"/>
        </a:p>
      </dsp:txBody>
      <dsp:txXfrm rot="-5400000">
        <a:off x="2520721" y="3721843"/>
        <a:ext cx="1201548" cy="138108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C4D71-F81D-48E8-9AFD-BAE34EAD87E0}">
      <dsp:nvSpPr>
        <dsp:cNvPr id="0" name=""/>
        <dsp:cNvSpPr/>
      </dsp:nvSpPr>
      <dsp:spPr>
        <a:xfrm rot="5400000">
          <a:off x="3506806" y="130656"/>
          <a:ext cx="2008628" cy="1747506"/>
        </a:xfrm>
        <a:prstGeom prst="hexagon">
          <a:avLst>
            <a:gd name="adj" fmla="val 25000"/>
            <a:gd name="vf" fmla="val 11547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dirty="0"/>
            <a:t>Autonomy within your research projects</a:t>
          </a:r>
        </a:p>
      </dsp:txBody>
      <dsp:txXfrm rot="-5400000">
        <a:off x="3909687" y="313106"/>
        <a:ext cx="1202866" cy="1382606"/>
      </dsp:txXfrm>
    </dsp:sp>
    <dsp:sp modelId="{BFCEE00C-50F0-477E-8A63-C7926FEB5B77}">
      <dsp:nvSpPr>
        <dsp:cNvPr id="0" name=""/>
        <dsp:cNvSpPr/>
      </dsp:nvSpPr>
      <dsp:spPr>
        <a:xfrm>
          <a:off x="5437901" y="401821"/>
          <a:ext cx="2241629" cy="1205177"/>
        </a:xfrm>
        <a:prstGeom prst="rect">
          <a:avLst/>
        </a:prstGeom>
        <a:noFill/>
        <a:ln>
          <a:noFill/>
        </a:ln>
        <a:effectLst/>
      </dsp:spPr>
      <dsp:style>
        <a:lnRef idx="0">
          <a:scrgbClr r="0" g="0" b="0"/>
        </a:lnRef>
        <a:fillRef idx="0">
          <a:scrgbClr r="0" g="0" b="0"/>
        </a:fillRef>
        <a:effectRef idx="0">
          <a:scrgbClr r="0" g="0" b="0"/>
        </a:effectRef>
        <a:fontRef idx="minor"/>
      </dsp:style>
    </dsp:sp>
    <dsp:sp modelId="{9C8FF7CB-2B65-4B31-84D3-E89F0E98EA4C}">
      <dsp:nvSpPr>
        <dsp:cNvPr id="0" name=""/>
        <dsp:cNvSpPr/>
      </dsp:nvSpPr>
      <dsp:spPr>
        <a:xfrm rot="5400000">
          <a:off x="1619499" y="130656"/>
          <a:ext cx="2008628" cy="1747506"/>
        </a:xfrm>
        <a:prstGeom prst="hexagon">
          <a:avLst>
            <a:gd name="adj" fmla="val 25000"/>
            <a:gd name="vf" fmla="val 115470"/>
          </a:avLst>
        </a:prstGeom>
        <a:blipFill rotWithShape="0">
          <a:blip xmlns:r="http://schemas.openxmlformats.org/officeDocument/2006/relationships" r:embed="rId1"/>
          <a:srcRect/>
          <a:stretch>
            <a:fillRect l="-6000" r="-6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GB" sz="3600" kern="1200"/>
        </a:p>
      </dsp:txBody>
      <dsp:txXfrm rot="-5400000">
        <a:off x="2022380" y="313106"/>
        <a:ext cx="1202866" cy="1382606"/>
      </dsp:txXfrm>
    </dsp:sp>
    <dsp:sp modelId="{59E81294-4026-4086-A321-BB2D27101C0C}">
      <dsp:nvSpPr>
        <dsp:cNvPr id="0" name=""/>
        <dsp:cNvSpPr/>
      </dsp:nvSpPr>
      <dsp:spPr>
        <a:xfrm rot="5400000">
          <a:off x="2559537" y="1835580"/>
          <a:ext cx="2008628" cy="1747506"/>
        </a:xfrm>
        <a:prstGeom prst="hexagon">
          <a:avLst>
            <a:gd name="adj" fmla="val 25000"/>
            <a:gd name="vf" fmla="val 11547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dirty="0"/>
            <a:t>Managerial direction and support</a:t>
          </a:r>
        </a:p>
      </dsp:txBody>
      <dsp:txXfrm rot="-5400000">
        <a:off x="2962418" y="2018030"/>
        <a:ext cx="1202866" cy="1382606"/>
      </dsp:txXfrm>
    </dsp:sp>
    <dsp:sp modelId="{162E28A6-1B91-4B7A-AEAE-FA4164AFB9BB}">
      <dsp:nvSpPr>
        <dsp:cNvPr id="0" name=""/>
        <dsp:cNvSpPr/>
      </dsp:nvSpPr>
      <dsp:spPr>
        <a:xfrm>
          <a:off x="448468" y="2106744"/>
          <a:ext cx="2169318" cy="1205177"/>
        </a:xfrm>
        <a:prstGeom prst="rect">
          <a:avLst/>
        </a:prstGeom>
        <a:noFill/>
        <a:ln>
          <a:noFill/>
        </a:ln>
        <a:effectLst/>
      </dsp:spPr>
      <dsp:style>
        <a:lnRef idx="0">
          <a:scrgbClr r="0" g="0" b="0"/>
        </a:lnRef>
        <a:fillRef idx="0">
          <a:scrgbClr r="0" g="0" b="0"/>
        </a:fillRef>
        <a:effectRef idx="0">
          <a:scrgbClr r="0" g="0" b="0"/>
        </a:effectRef>
        <a:fontRef idx="minor"/>
      </dsp:style>
    </dsp:sp>
    <dsp:sp modelId="{17F8FA2F-C700-4B52-87A8-FEF01873FA93}">
      <dsp:nvSpPr>
        <dsp:cNvPr id="0" name=""/>
        <dsp:cNvSpPr/>
      </dsp:nvSpPr>
      <dsp:spPr>
        <a:xfrm rot="5400000">
          <a:off x="4446844" y="1835580"/>
          <a:ext cx="2008628" cy="1747506"/>
        </a:xfrm>
        <a:prstGeom prst="hexagon">
          <a:avLst>
            <a:gd name="adj" fmla="val 25000"/>
            <a:gd name="vf" fmla="val 115470"/>
          </a:avLst>
        </a:prstGeom>
        <a:blipFill rotWithShape="0">
          <a:blip xmlns:r="http://schemas.openxmlformats.org/officeDocument/2006/relationships" r:embed="rId2"/>
          <a:srcRect/>
          <a:stretch>
            <a:fillRect l="-4000" r="-4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GB" sz="3600" kern="1200"/>
        </a:p>
      </dsp:txBody>
      <dsp:txXfrm rot="-5400000">
        <a:off x="4849725" y="2018030"/>
        <a:ext cx="1202866" cy="1382606"/>
      </dsp:txXfrm>
    </dsp:sp>
    <dsp:sp modelId="{DA7123C3-5DBD-4F9A-8B4F-25018FA629F0}">
      <dsp:nvSpPr>
        <dsp:cNvPr id="0" name=""/>
        <dsp:cNvSpPr/>
      </dsp:nvSpPr>
      <dsp:spPr>
        <a:xfrm rot="5400000">
          <a:off x="3506806" y="3540503"/>
          <a:ext cx="2008628" cy="1747506"/>
        </a:xfrm>
        <a:prstGeom prst="hexagon">
          <a:avLst>
            <a:gd name="adj" fmla="val 25000"/>
            <a:gd name="vf" fmla="val 11547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kern="1200" dirty="0"/>
            <a:t>Collegiate, collaborative environment</a:t>
          </a:r>
        </a:p>
      </dsp:txBody>
      <dsp:txXfrm rot="-5400000">
        <a:off x="3909687" y="3722953"/>
        <a:ext cx="1202866" cy="1382606"/>
      </dsp:txXfrm>
    </dsp:sp>
    <dsp:sp modelId="{11C65D5E-3BEC-49E3-ADBB-C6989976B9A5}">
      <dsp:nvSpPr>
        <dsp:cNvPr id="0" name=""/>
        <dsp:cNvSpPr/>
      </dsp:nvSpPr>
      <dsp:spPr>
        <a:xfrm>
          <a:off x="5437901" y="3811668"/>
          <a:ext cx="2241629" cy="1205177"/>
        </a:xfrm>
        <a:prstGeom prst="rect">
          <a:avLst/>
        </a:prstGeom>
        <a:noFill/>
        <a:ln>
          <a:noFill/>
        </a:ln>
        <a:effectLst/>
      </dsp:spPr>
      <dsp:style>
        <a:lnRef idx="0">
          <a:scrgbClr r="0" g="0" b="0"/>
        </a:lnRef>
        <a:fillRef idx="0">
          <a:scrgbClr r="0" g="0" b="0"/>
        </a:fillRef>
        <a:effectRef idx="0">
          <a:scrgbClr r="0" g="0" b="0"/>
        </a:effectRef>
        <a:fontRef idx="minor"/>
      </dsp:style>
    </dsp:sp>
    <dsp:sp modelId="{5C9A8B60-146B-4F7A-AA92-00DE88290E0F}">
      <dsp:nvSpPr>
        <dsp:cNvPr id="0" name=""/>
        <dsp:cNvSpPr/>
      </dsp:nvSpPr>
      <dsp:spPr>
        <a:xfrm rot="5400000">
          <a:off x="1619499" y="3540503"/>
          <a:ext cx="2008628" cy="1747506"/>
        </a:xfrm>
        <a:prstGeom prst="hexagon">
          <a:avLst>
            <a:gd name="adj" fmla="val 25000"/>
            <a:gd name="vf" fmla="val 115470"/>
          </a:avLst>
        </a:prstGeom>
        <a:blipFill rotWithShape="0">
          <a:blip xmlns:r="http://schemas.openxmlformats.org/officeDocument/2006/relationships" r:embed="rId3"/>
          <a:srcRect/>
          <a:stretch>
            <a:fillRect l="-12000" r="-1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GB" sz="3600" kern="1200"/>
        </a:p>
      </dsp:txBody>
      <dsp:txXfrm rot="-5400000">
        <a:off x="2022380" y="3722953"/>
        <a:ext cx="1202866" cy="13826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C4D71-F81D-48E8-9AFD-BAE34EAD87E0}">
      <dsp:nvSpPr>
        <dsp:cNvPr id="0" name=""/>
        <dsp:cNvSpPr/>
      </dsp:nvSpPr>
      <dsp:spPr>
        <a:xfrm rot="5400000">
          <a:off x="3506806" y="130656"/>
          <a:ext cx="2008628" cy="1747506"/>
        </a:xfrm>
        <a:prstGeom prst="hexagon">
          <a:avLst>
            <a:gd name="adj" fmla="val 25000"/>
            <a:gd name="vf" fmla="val 11547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Structured development</a:t>
          </a:r>
        </a:p>
      </dsp:txBody>
      <dsp:txXfrm rot="-5400000">
        <a:off x="3909687" y="313106"/>
        <a:ext cx="1202866" cy="1382606"/>
      </dsp:txXfrm>
    </dsp:sp>
    <dsp:sp modelId="{BFCEE00C-50F0-477E-8A63-C7926FEB5B77}">
      <dsp:nvSpPr>
        <dsp:cNvPr id="0" name=""/>
        <dsp:cNvSpPr/>
      </dsp:nvSpPr>
      <dsp:spPr>
        <a:xfrm>
          <a:off x="5437901" y="401821"/>
          <a:ext cx="2241629" cy="1205177"/>
        </a:xfrm>
        <a:prstGeom prst="rect">
          <a:avLst/>
        </a:prstGeom>
        <a:noFill/>
        <a:ln>
          <a:noFill/>
        </a:ln>
        <a:effectLst/>
      </dsp:spPr>
      <dsp:style>
        <a:lnRef idx="0">
          <a:scrgbClr r="0" g="0" b="0"/>
        </a:lnRef>
        <a:fillRef idx="0">
          <a:scrgbClr r="0" g="0" b="0"/>
        </a:fillRef>
        <a:effectRef idx="0">
          <a:scrgbClr r="0" g="0" b="0"/>
        </a:effectRef>
        <a:fontRef idx="minor"/>
      </dsp:style>
    </dsp:sp>
    <dsp:sp modelId="{9C8FF7CB-2B65-4B31-84D3-E89F0E98EA4C}">
      <dsp:nvSpPr>
        <dsp:cNvPr id="0" name=""/>
        <dsp:cNvSpPr/>
      </dsp:nvSpPr>
      <dsp:spPr>
        <a:xfrm rot="5400000">
          <a:off x="1619499" y="130656"/>
          <a:ext cx="2008628" cy="1747506"/>
        </a:xfrm>
        <a:prstGeom prst="hexagon">
          <a:avLst>
            <a:gd name="adj" fmla="val 25000"/>
            <a:gd name="vf" fmla="val 115470"/>
          </a:avLst>
        </a:prstGeom>
        <a:blipFill rotWithShape="0">
          <a:blip xmlns:r="http://schemas.openxmlformats.org/officeDocument/2006/relationships" r:embed="rId1"/>
          <a:srcRect/>
          <a:stretch>
            <a:fillRect t="-5000" b="-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GB" sz="3600" kern="1200"/>
        </a:p>
      </dsp:txBody>
      <dsp:txXfrm rot="-5400000">
        <a:off x="2022380" y="313106"/>
        <a:ext cx="1202866" cy="1382606"/>
      </dsp:txXfrm>
    </dsp:sp>
    <dsp:sp modelId="{59E81294-4026-4086-A321-BB2D27101C0C}">
      <dsp:nvSpPr>
        <dsp:cNvPr id="0" name=""/>
        <dsp:cNvSpPr/>
      </dsp:nvSpPr>
      <dsp:spPr>
        <a:xfrm rot="5400000">
          <a:off x="2559537" y="1835580"/>
          <a:ext cx="2008628" cy="1747506"/>
        </a:xfrm>
        <a:prstGeom prst="hexagon">
          <a:avLst>
            <a:gd name="adj" fmla="val 25000"/>
            <a:gd name="vf" fmla="val 11547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Long term nurturing, no short term pressure</a:t>
          </a:r>
        </a:p>
      </dsp:txBody>
      <dsp:txXfrm rot="-5400000">
        <a:off x="2962418" y="2018030"/>
        <a:ext cx="1202866" cy="1382606"/>
      </dsp:txXfrm>
    </dsp:sp>
    <dsp:sp modelId="{162E28A6-1B91-4B7A-AEAE-FA4164AFB9BB}">
      <dsp:nvSpPr>
        <dsp:cNvPr id="0" name=""/>
        <dsp:cNvSpPr/>
      </dsp:nvSpPr>
      <dsp:spPr>
        <a:xfrm>
          <a:off x="448468" y="2106744"/>
          <a:ext cx="2169318" cy="1205177"/>
        </a:xfrm>
        <a:prstGeom prst="rect">
          <a:avLst/>
        </a:prstGeom>
        <a:noFill/>
        <a:ln>
          <a:noFill/>
        </a:ln>
        <a:effectLst/>
      </dsp:spPr>
      <dsp:style>
        <a:lnRef idx="0">
          <a:scrgbClr r="0" g="0" b="0"/>
        </a:lnRef>
        <a:fillRef idx="0">
          <a:scrgbClr r="0" g="0" b="0"/>
        </a:fillRef>
        <a:effectRef idx="0">
          <a:scrgbClr r="0" g="0" b="0"/>
        </a:effectRef>
        <a:fontRef idx="minor"/>
      </dsp:style>
    </dsp:sp>
    <dsp:sp modelId="{17F8FA2F-C700-4B52-87A8-FEF01873FA93}">
      <dsp:nvSpPr>
        <dsp:cNvPr id="0" name=""/>
        <dsp:cNvSpPr/>
      </dsp:nvSpPr>
      <dsp:spPr>
        <a:xfrm rot="5400000">
          <a:off x="4446844" y="1835580"/>
          <a:ext cx="2008628" cy="1747506"/>
        </a:xfrm>
        <a:prstGeom prst="hexagon">
          <a:avLst>
            <a:gd name="adj" fmla="val 25000"/>
            <a:gd name="vf" fmla="val 115470"/>
          </a:avLst>
        </a:prstGeom>
        <a:blipFill rotWithShape="0">
          <a:blip xmlns:r="http://schemas.openxmlformats.org/officeDocument/2006/relationships" r:embed="rId2"/>
          <a:srcRect/>
          <a:stretch>
            <a:fillRect t="-2000" b="-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GB" sz="3600" kern="1200"/>
        </a:p>
      </dsp:txBody>
      <dsp:txXfrm rot="-5400000">
        <a:off x="4849725" y="2018030"/>
        <a:ext cx="1202866" cy="1382606"/>
      </dsp:txXfrm>
    </dsp:sp>
    <dsp:sp modelId="{DA7123C3-5DBD-4F9A-8B4F-25018FA629F0}">
      <dsp:nvSpPr>
        <dsp:cNvPr id="0" name=""/>
        <dsp:cNvSpPr/>
      </dsp:nvSpPr>
      <dsp:spPr>
        <a:xfrm rot="5400000">
          <a:off x="3506806" y="3540503"/>
          <a:ext cx="2008628" cy="1747506"/>
        </a:xfrm>
        <a:prstGeom prst="hexagon">
          <a:avLst>
            <a:gd name="adj" fmla="val 25000"/>
            <a:gd name="vf" fmla="val 115470"/>
          </a:avLst>
        </a:prstGeom>
        <a:solidFill>
          <a:schemeClr val="tx2"/>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Low turnover, low stress</a:t>
          </a:r>
        </a:p>
      </dsp:txBody>
      <dsp:txXfrm rot="-5400000">
        <a:off x="3909687" y="3722953"/>
        <a:ext cx="1202866" cy="1382606"/>
      </dsp:txXfrm>
    </dsp:sp>
    <dsp:sp modelId="{11C65D5E-3BEC-49E3-ADBB-C6989976B9A5}">
      <dsp:nvSpPr>
        <dsp:cNvPr id="0" name=""/>
        <dsp:cNvSpPr/>
      </dsp:nvSpPr>
      <dsp:spPr>
        <a:xfrm>
          <a:off x="5437901" y="3811668"/>
          <a:ext cx="2241629" cy="1205177"/>
        </a:xfrm>
        <a:prstGeom prst="rect">
          <a:avLst/>
        </a:prstGeom>
        <a:noFill/>
        <a:ln>
          <a:noFill/>
        </a:ln>
        <a:effectLst/>
      </dsp:spPr>
      <dsp:style>
        <a:lnRef idx="0">
          <a:scrgbClr r="0" g="0" b="0"/>
        </a:lnRef>
        <a:fillRef idx="0">
          <a:scrgbClr r="0" g="0" b="0"/>
        </a:fillRef>
        <a:effectRef idx="0">
          <a:scrgbClr r="0" g="0" b="0"/>
        </a:effectRef>
        <a:fontRef idx="minor"/>
      </dsp:style>
    </dsp:sp>
    <dsp:sp modelId="{5C9A8B60-146B-4F7A-AA92-00DE88290E0F}">
      <dsp:nvSpPr>
        <dsp:cNvPr id="0" name=""/>
        <dsp:cNvSpPr/>
      </dsp:nvSpPr>
      <dsp:spPr>
        <a:xfrm rot="5400000">
          <a:off x="1619499" y="3540503"/>
          <a:ext cx="2008628" cy="1747506"/>
        </a:xfrm>
        <a:prstGeom prst="hexagon">
          <a:avLst>
            <a:gd name="adj" fmla="val 25000"/>
            <a:gd name="vf" fmla="val 115470"/>
          </a:avLst>
        </a:prstGeom>
        <a:blipFill rotWithShape="0">
          <a:blip xmlns:r="http://schemas.openxmlformats.org/officeDocument/2006/relationships" r:embed="rId3"/>
          <a:srcRect/>
          <a:stretch>
            <a:fillRect l="-2000" r="-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GB" sz="3600" kern="1200"/>
        </a:p>
      </dsp:txBody>
      <dsp:txXfrm rot="-5400000">
        <a:off x="2022380" y="3722953"/>
        <a:ext cx="1202866" cy="13826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893992-A4CF-4F54-A726-7230B8FD6E46}">
      <dsp:nvSpPr>
        <dsp:cNvPr id="0" name=""/>
        <dsp:cNvSpPr/>
      </dsp:nvSpPr>
      <dsp:spPr>
        <a:xfrm rot="5400000">
          <a:off x="2726519" y="909832"/>
          <a:ext cx="1790699" cy="1557909"/>
        </a:xfrm>
        <a:prstGeom prst="hexagon">
          <a:avLst>
            <a:gd name="adj" fmla="val 25000"/>
            <a:gd name="vf" fmla="val 11547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kern="1200" dirty="0"/>
            <a:t>15</a:t>
          </a:r>
          <a:r>
            <a:rPr lang="en-GB" sz="1300" kern="1200" baseline="30000" dirty="0"/>
            <a:t>th</a:t>
          </a:r>
          <a:r>
            <a:rPr lang="en-GB" sz="1300" kern="1200" dirty="0"/>
            <a:t> April to 19</a:t>
          </a:r>
          <a:r>
            <a:rPr lang="en-GB" sz="1300" kern="1200" baseline="30000" dirty="0"/>
            <a:t>th</a:t>
          </a:r>
          <a:r>
            <a:rPr lang="en-GB" sz="1300" kern="1200" dirty="0"/>
            <a:t> April 2024</a:t>
          </a:r>
        </a:p>
      </dsp:txBody>
      <dsp:txXfrm rot="-5400000">
        <a:off x="3085688" y="1072488"/>
        <a:ext cx="1072361" cy="1232597"/>
      </dsp:txXfrm>
    </dsp:sp>
    <dsp:sp modelId="{00998B79-4936-4EFA-8637-5560458CEAC1}">
      <dsp:nvSpPr>
        <dsp:cNvPr id="0" name=""/>
        <dsp:cNvSpPr/>
      </dsp:nvSpPr>
      <dsp:spPr>
        <a:xfrm>
          <a:off x="4448098" y="1151576"/>
          <a:ext cx="1998421" cy="1074420"/>
        </a:xfrm>
        <a:prstGeom prst="rect">
          <a:avLst/>
        </a:prstGeom>
        <a:noFill/>
        <a:ln>
          <a:noFill/>
        </a:ln>
        <a:effectLst/>
      </dsp:spPr>
      <dsp:style>
        <a:lnRef idx="0">
          <a:scrgbClr r="0" g="0" b="0"/>
        </a:lnRef>
        <a:fillRef idx="0">
          <a:scrgbClr r="0" g="0" b="0"/>
        </a:fillRef>
        <a:effectRef idx="0">
          <a:scrgbClr r="0" g="0" b="0"/>
        </a:effectRef>
        <a:fontRef idx="minor"/>
      </dsp:style>
    </dsp:sp>
    <dsp:sp modelId="{EE4AFB34-0AB2-4A66-B516-257C40873436}">
      <dsp:nvSpPr>
        <dsp:cNvPr id="0" name=""/>
        <dsp:cNvSpPr/>
      </dsp:nvSpPr>
      <dsp:spPr>
        <a:xfrm rot="5400000">
          <a:off x="1050879" y="898157"/>
          <a:ext cx="1790699" cy="1557909"/>
        </a:xfrm>
        <a:prstGeom prst="hexagon">
          <a:avLst>
            <a:gd name="adj" fmla="val 25000"/>
            <a:gd name="vf" fmla="val 115470"/>
          </a:avLst>
        </a:prstGeom>
        <a:blipFill rotWithShape="0">
          <a:blip xmlns:r="http://schemas.openxmlformats.org/officeDocument/2006/relationships" r:embed="rId1"/>
          <a:srcRect/>
          <a:stretch>
            <a:fillRect l="-34000" r="-34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GB" sz="3600" kern="1200"/>
        </a:p>
      </dsp:txBody>
      <dsp:txXfrm rot="-5400000">
        <a:off x="1410048" y="1060813"/>
        <a:ext cx="1072361" cy="1232597"/>
      </dsp:txXfrm>
    </dsp:sp>
    <dsp:sp modelId="{08CCECA0-1FE1-4495-B90B-76E16E5BA4E8}">
      <dsp:nvSpPr>
        <dsp:cNvPr id="0" name=""/>
        <dsp:cNvSpPr/>
      </dsp:nvSpPr>
      <dsp:spPr>
        <a:xfrm rot="5400000">
          <a:off x="1882025" y="2429778"/>
          <a:ext cx="1790699" cy="1557909"/>
        </a:xfrm>
        <a:prstGeom prst="hexagon">
          <a:avLst>
            <a:gd name="adj" fmla="val 25000"/>
            <a:gd name="vf" fmla="val 11547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GB" sz="1300" kern="1200" dirty="0"/>
            <a:t>Aimed at 2024 graduates and Masters PhD 2025 graduates</a:t>
          </a:r>
        </a:p>
      </dsp:txBody>
      <dsp:txXfrm rot="-5400000">
        <a:off x="2241194" y="2592434"/>
        <a:ext cx="1072361" cy="1232597"/>
      </dsp:txXfrm>
    </dsp:sp>
    <dsp:sp modelId="{26B1CA82-7A58-4812-A11A-F3CB23F7A7FA}">
      <dsp:nvSpPr>
        <dsp:cNvPr id="0" name=""/>
        <dsp:cNvSpPr/>
      </dsp:nvSpPr>
      <dsp:spPr>
        <a:xfrm>
          <a:off x="0" y="2671523"/>
          <a:ext cx="1933956" cy="1074420"/>
        </a:xfrm>
        <a:prstGeom prst="rect">
          <a:avLst/>
        </a:prstGeom>
        <a:noFill/>
        <a:ln>
          <a:noFill/>
        </a:ln>
        <a:effectLst/>
      </dsp:spPr>
      <dsp:style>
        <a:lnRef idx="0">
          <a:scrgbClr r="0" g="0" b="0"/>
        </a:lnRef>
        <a:fillRef idx="0">
          <a:scrgbClr r="0" g="0" b="0"/>
        </a:fillRef>
        <a:effectRef idx="0">
          <a:scrgbClr r="0" g="0" b="0"/>
        </a:effectRef>
        <a:fontRef idx="minor"/>
      </dsp:style>
    </dsp:sp>
    <dsp:sp modelId="{B76F6411-F599-40A6-B8A1-352937671FE9}">
      <dsp:nvSpPr>
        <dsp:cNvPr id="0" name=""/>
        <dsp:cNvSpPr/>
      </dsp:nvSpPr>
      <dsp:spPr>
        <a:xfrm rot="5400000">
          <a:off x="3564567" y="2429778"/>
          <a:ext cx="1790699" cy="1557909"/>
        </a:xfrm>
        <a:prstGeom prst="hexagon">
          <a:avLst>
            <a:gd name="adj" fmla="val 25000"/>
            <a:gd name="vf" fmla="val 115470"/>
          </a:avLst>
        </a:prstGeom>
        <a:blipFill rotWithShape="0">
          <a:blip xmlns:r="http://schemas.openxmlformats.org/officeDocument/2006/relationships" r:embed="rId2"/>
          <a:srcRect/>
          <a:stretch>
            <a:fillRect l="-35000" r="-35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GB" sz="3600" kern="1200"/>
        </a:p>
      </dsp:txBody>
      <dsp:txXfrm rot="-5400000">
        <a:off x="3923736" y="2592434"/>
        <a:ext cx="1072361" cy="123259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E4584C-ADA4-4277-A3C1-479F9984C836}">
      <dsp:nvSpPr>
        <dsp:cNvPr id="0" name=""/>
        <dsp:cNvSpPr/>
      </dsp:nvSpPr>
      <dsp:spPr>
        <a:xfrm>
          <a:off x="1885" y="1708002"/>
          <a:ext cx="4020782" cy="2412469"/>
        </a:xfrm>
        <a:prstGeom prst="roundRect">
          <a:avLst>
            <a:gd name="adj" fmla="val 1000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r>
            <a:rPr lang="en-GB" sz="5400" kern="1200" dirty="0"/>
            <a:t>Quant Quiz (online)</a:t>
          </a:r>
        </a:p>
      </dsp:txBody>
      <dsp:txXfrm>
        <a:off x="72544" y="1778661"/>
        <a:ext cx="3879464" cy="2271151"/>
      </dsp:txXfrm>
    </dsp:sp>
    <dsp:sp modelId="{8FA07883-86B1-4CC3-B551-F5314FD5880B}">
      <dsp:nvSpPr>
        <dsp:cNvPr id="0" name=""/>
        <dsp:cNvSpPr/>
      </dsp:nvSpPr>
      <dsp:spPr>
        <a:xfrm>
          <a:off x="4424746" y="2415660"/>
          <a:ext cx="852405" cy="99715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866900">
            <a:lnSpc>
              <a:spcPct val="90000"/>
            </a:lnSpc>
            <a:spcBef>
              <a:spcPct val="0"/>
            </a:spcBef>
            <a:spcAft>
              <a:spcPct val="35000"/>
            </a:spcAft>
            <a:buNone/>
          </a:pPr>
          <a:endParaRPr lang="en-GB" sz="4200" kern="1200"/>
        </a:p>
      </dsp:txBody>
      <dsp:txXfrm>
        <a:off x="4424746" y="2615091"/>
        <a:ext cx="596684" cy="598292"/>
      </dsp:txXfrm>
    </dsp:sp>
    <dsp:sp modelId="{10228ABE-8079-4295-8751-35E8CF96EE0B}">
      <dsp:nvSpPr>
        <dsp:cNvPr id="0" name=""/>
        <dsp:cNvSpPr/>
      </dsp:nvSpPr>
      <dsp:spPr>
        <a:xfrm>
          <a:off x="5630981" y="1708002"/>
          <a:ext cx="4020782" cy="2412469"/>
        </a:xfrm>
        <a:prstGeom prst="roundRect">
          <a:avLst>
            <a:gd name="adj" fmla="val 1000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5740" tIns="205740" rIns="205740" bIns="205740" numCol="1" spcCol="1270" anchor="ctr" anchorCtr="0">
          <a:noAutofit/>
        </a:bodyPr>
        <a:lstStyle/>
        <a:p>
          <a:pPr marL="0" lvl="0" indent="0" algn="ctr" defTabSz="2400300">
            <a:lnSpc>
              <a:spcPct val="90000"/>
            </a:lnSpc>
            <a:spcBef>
              <a:spcPct val="0"/>
            </a:spcBef>
            <a:spcAft>
              <a:spcPct val="35000"/>
            </a:spcAft>
            <a:buNone/>
          </a:pPr>
          <a:r>
            <a:rPr lang="en-GB" sz="5400" kern="1200" dirty="0"/>
            <a:t>Verification call (15 min)</a:t>
          </a:r>
        </a:p>
      </dsp:txBody>
      <dsp:txXfrm>
        <a:off x="5701640" y="1778661"/>
        <a:ext cx="3879464" cy="227115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893992-A4CF-4F54-A726-7230B8FD6E46}">
      <dsp:nvSpPr>
        <dsp:cNvPr id="0" name=""/>
        <dsp:cNvSpPr/>
      </dsp:nvSpPr>
      <dsp:spPr>
        <a:xfrm rot="5400000">
          <a:off x="2726519" y="909832"/>
          <a:ext cx="1790699" cy="1557909"/>
        </a:xfrm>
        <a:prstGeom prst="hexagon">
          <a:avLst>
            <a:gd name="adj" fmla="val 25000"/>
            <a:gd name="vf" fmla="val 11547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t>10 week programme 24th June – 30th August 2024</a:t>
          </a:r>
        </a:p>
      </dsp:txBody>
      <dsp:txXfrm rot="-5400000">
        <a:off x="3085688" y="1072488"/>
        <a:ext cx="1072361" cy="1232597"/>
      </dsp:txXfrm>
    </dsp:sp>
    <dsp:sp modelId="{00998B79-4936-4EFA-8637-5560458CEAC1}">
      <dsp:nvSpPr>
        <dsp:cNvPr id="0" name=""/>
        <dsp:cNvSpPr/>
      </dsp:nvSpPr>
      <dsp:spPr>
        <a:xfrm>
          <a:off x="4448098" y="1151576"/>
          <a:ext cx="1998421" cy="1074420"/>
        </a:xfrm>
        <a:prstGeom prst="rect">
          <a:avLst/>
        </a:prstGeom>
        <a:noFill/>
        <a:ln>
          <a:noFill/>
        </a:ln>
        <a:effectLst/>
      </dsp:spPr>
      <dsp:style>
        <a:lnRef idx="0">
          <a:scrgbClr r="0" g="0" b="0"/>
        </a:lnRef>
        <a:fillRef idx="0">
          <a:scrgbClr r="0" g="0" b="0"/>
        </a:fillRef>
        <a:effectRef idx="0">
          <a:scrgbClr r="0" g="0" b="0"/>
        </a:effectRef>
        <a:fontRef idx="minor"/>
      </dsp:style>
    </dsp:sp>
    <dsp:sp modelId="{EE4AFB34-0AB2-4A66-B516-257C40873436}">
      <dsp:nvSpPr>
        <dsp:cNvPr id="0" name=""/>
        <dsp:cNvSpPr/>
      </dsp:nvSpPr>
      <dsp:spPr>
        <a:xfrm rot="5400000">
          <a:off x="1050879" y="898157"/>
          <a:ext cx="1790699" cy="1557909"/>
        </a:xfrm>
        <a:prstGeom prst="hexagon">
          <a:avLst>
            <a:gd name="adj" fmla="val 25000"/>
            <a:gd name="vf" fmla="val 115470"/>
          </a:avLst>
        </a:prstGeom>
        <a:blipFill rotWithShape="0">
          <a:blip xmlns:r="http://schemas.openxmlformats.org/officeDocument/2006/relationships" r:embed="rId1"/>
          <a:srcRect/>
          <a:stretch>
            <a:fillRect t="-11000" b="-11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GB" sz="3600" kern="1200"/>
        </a:p>
      </dsp:txBody>
      <dsp:txXfrm rot="-5400000">
        <a:off x="1410048" y="1060813"/>
        <a:ext cx="1072361" cy="1232597"/>
      </dsp:txXfrm>
    </dsp:sp>
    <dsp:sp modelId="{08CCECA0-1FE1-4495-B90B-76E16E5BA4E8}">
      <dsp:nvSpPr>
        <dsp:cNvPr id="0" name=""/>
        <dsp:cNvSpPr/>
      </dsp:nvSpPr>
      <dsp:spPr>
        <a:xfrm rot="5400000">
          <a:off x="1882025" y="2429778"/>
          <a:ext cx="1790699" cy="1557909"/>
        </a:xfrm>
        <a:prstGeom prst="hexagon">
          <a:avLst>
            <a:gd name="adj" fmla="val 25000"/>
            <a:gd name="vf" fmla="val 11547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t>Aimed at 2025 PhD/Masters graduates </a:t>
          </a:r>
        </a:p>
      </dsp:txBody>
      <dsp:txXfrm rot="-5400000">
        <a:off x="2241194" y="2592434"/>
        <a:ext cx="1072361" cy="1232597"/>
      </dsp:txXfrm>
    </dsp:sp>
    <dsp:sp modelId="{26B1CA82-7A58-4812-A11A-F3CB23F7A7FA}">
      <dsp:nvSpPr>
        <dsp:cNvPr id="0" name=""/>
        <dsp:cNvSpPr/>
      </dsp:nvSpPr>
      <dsp:spPr>
        <a:xfrm>
          <a:off x="0" y="2671523"/>
          <a:ext cx="1933956" cy="1074420"/>
        </a:xfrm>
        <a:prstGeom prst="rect">
          <a:avLst/>
        </a:prstGeom>
        <a:noFill/>
        <a:ln>
          <a:noFill/>
        </a:ln>
        <a:effectLst/>
      </dsp:spPr>
      <dsp:style>
        <a:lnRef idx="0">
          <a:scrgbClr r="0" g="0" b="0"/>
        </a:lnRef>
        <a:fillRef idx="0">
          <a:scrgbClr r="0" g="0" b="0"/>
        </a:fillRef>
        <a:effectRef idx="0">
          <a:scrgbClr r="0" g="0" b="0"/>
        </a:effectRef>
        <a:fontRef idx="minor"/>
      </dsp:style>
    </dsp:sp>
    <dsp:sp modelId="{B76F6411-F599-40A6-B8A1-352937671FE9}">
      <dsp:nvSpPr>
        <dsp:cNvPr id="0" name=""/>
        <dsp:cNvSpPr/>
      </dsp:nvSpPr>
      <dsp:spPr>
        <a:xfrm rot="5400000">
          <a:off x="3564567" y="2429778"/>
          <a:ext cx="1790699" cy="1557909"/>
        </a:xfrm>
        <a:prstGeom prst="hexagon">
          <a:avLst>
            <a:gd name="adj" fmla="val 25000"/>
            <a:gd name="vf" fmla="val 115470"/>
          </a:avLst>
        </a:prstGeom>
        <a:blipFill rotWithShape="0">
          <a:blip xmlns:r="http://schemas.openxmlformats.org/officeDocument/2006/relationships" r:embed="rId2"/>
          <a:srcRect/>
          <a:stretch>
            <a:fillRect t="-2000" b="-2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600200">
            <a:lnSpc>
              <a:spcPct val="90000"/>
            </a:lnSpc>
            <a:spcBef>
              <a:spcPct val="0"/>
            </a:spcBef>
            <a:spcAft>
              <a:spcPct val="35000"/>
            </a:spcAft>
            <a:buNone/>
          </a:pPr>
          <a:endParaRPr lang="en-GB" sz="3600" kern="1200"/>
        </a:p>
      </dsp:txBody>
      <dsp:txXfrm rot="-5400000">
        <a:off x="3923736" y="2592434"/>
        <a:ext cx="1072361" cy="123259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E4584C-ADA4-4277-A3C1-479F9984C836}">
      <dsp:nvSpPr>
        <dsp:cNvPr id="0" name=""/>
        <dsp:cNvSpPr/>
      </dsp:nvSpPr>
      <dsp:spPr>
        <a:xfrm>
          <a:off x="4242" y="2357785"/>
          <a:ext cx="1854839" cy="1112903"/>
        </a:xfrm>
        <a:prstGeom prst="roundRect">
          <a:avLst>
            <a:gd name="adj" fmla="val 1000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dirty="0"/>
            <a:t>Quant Quiz (online)</a:t>
          </a:r>
        </a:p>
      </dsp:txBody>
      <dsp:txXfrm>
        <a:off x="36838" y="2390381"/>
        <a:ext cx="1789647" cy="1047711"/>
      </dsp:txXfrm>
    </dsp:sp>
    <dsp:sp modelId="{8FA07883-86B1-4CC3-B551-F5314FD5880B}">
      <dsp:nvSpPr>
        <dsp:cNvPr id="0" name=""/>
        <dsp:cNvSpPr/>
      </dsp:nvSpPr>
      <dsp:spPr>
        <a:xfrm>
          <a:off x="2044565" y="2684237"/>
          <a:ext cx="393225" cy="4600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GB" sz="1700" kern="1200"/>
        </a:p>
      </dsp:txBody>
      <dsp:txXfrm>
        <a:off x="2044565" y="2776237"/>
        <a:ext cx="275258" cy="276000"/>
      </dsp:txXfrm>
    </dsp:sp>
    <dsp:sp modelId="{10228ABE-8079-4295-8751-35E8CF96EE0B}">
      <dsp:nvSpPr>
        <dsp:cNvPr id="0" name=""/>
        <dsp:cNvSpPr/>
      </dsp:nvSpPr>
      <dsp:spPr>
        <a:xfrm>
          <a:off x="2601017" y="2357785"/>
          <a:ext cx="1854839" cy="1112903"/>
        </a:xfrm>
        <a:prstGeom prst="roundRect">
          <a:avLst>
            <a:gd name="adj" fmla="val 1000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dirty="0"/>
            <a:t>Triage interview</a:t>
          </a:r>
        </a:p>
      </dsp:txBody>
      <dsp:txXfrm>
        <a:off x="2633613" y="2390381"/>
        <a:ext cx="1789647" cy="1047711"/>
      </dsp:txXfrm>
    </dsp:sp>
    <dsp:sp modelId="{C71176FC-FEE7-4651-B4BF-82F74918EF13}">
      <dsp:nvSpPr>
        <dsp:cNvPr id="0" name=""/>
        <dsp:cNvSpPr/>
      </dsp:nvSpPr>
      <dsp:spPr>
        <a:xfrm>
          <a:off x="4641340" y="2684237"/>
          <a:ext cx="393225" cy="4600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GB" sz="1700" kern="1200"/>
        </a:p>
      </dsp:txBody>
      <dsp:txXfrm>
        <a:off x="4641340" y="2776237"/>
        <a:ext cx="275258" cy="276000"/>
      </dsp:txXfrm>
    </dsp:sp>
    <dsp:sp modelId="{9860F557-B6E6-4A33-AAB6-D6EC12897EF1}">
      <dsp:nvSpPr>
        <dsp:cNvPr id="0" name=""/>
        <dsp:cNvSpPr/>
      </dsp:nvSpPr>
      <dsp:spPr>
        <a:xfrm>
          <a:off x="5197792" y="2357785"/>
          <a:ext cx="1854839" cy="1112903"/>
        </a:xfrm>
        <a:prstGeom prst="roundRect">
          <a:avLst>
            <a:gd name="adj" fmla="val 1000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dirty="0"/>
            <a:t>Mentor technical interview x3</a:t>
          </a:r>
        </a:p>
      </dsp:txBody>
      <dsp:txXfrm>
        <a:off x="5230388" y="2390381"/>
        <a:ext cx="1789647" cy="1047711"/>
      </dsp:txXfrm>
    </dsp:sp>
    <dsp:sp modelId="{61FA29AE-B7FE-4FE7-AAAC-83CD119F4D4C}">
      <dsp:nvSpPr>
        <dsp:cNvPr id="0" name=""/>
        <dsp:cNvSpPr/>
      </dsp:nvSpPr>
      <dsp:spPr>
        <a:xfrm>
          <a:off x="7238115" y="2684237"/>
          <a:ext cx="393225" cy="4600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GB" sz="1700" kern="1200"/>
        </a:p>
      </dsp:txBody>
      <dsp:txXfrm>
        <a:off x="7238115" y="2776237"/>
        <a:ext cx="275258" cy="276000"/>
      </dsp:txXfrm>
    </dsp:sp>
    <dsp:sp modelId="{C7659D67-AC1B-4E0B-A409-594D83F3E65D}">
      <dsp:nvSpPr>
        <dsp:cNvPr id="0" name=""/>
        <dsp:cNvSpPr/>
      </dsp:nvSpPr>
      <dsp:spPr>
        <a:xfrm>
          <a:off x="7794567" y="2357785"/>
          <a:ext cx="1854839" cy="1112903"/>
        </a:xfrm>
        <a:prstGeom prst="roundRect">
          <a:avLst>
            <a:gd name="adj" fmla="val 1000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dirty="0"/>
            <a:t>Interview with Deputy Head of Research</a:t>
          </a:r>
        </a:p>
      </dsp:txBody>
      <dsp:txXfrm>
        <a:off x="7827163" y="2390381"/>
        <a:ext cx="1789647" cy="104771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E4584C-ADA4-4277-A3C1-479F9984C836}">
      <dsp:nvSpPr>
        <dsp:cNvPr id="0" name=""/>
        <dsp:cNvSpPr/>
      </dsp:nvSpPr>
      <dsp:spPr>
        <a:xfrm>
          <a:off x="4242" y="1229502"/>
          <a:ext cx="1854839" cy="1217238"/>
        </a:xfrm>
        <a:prstGeom prst="roundRect">
          <a:avLst>
            <a:gd name="adj" fmla="val 1000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Quiz (online)</a:t>
          </a:r>
        </a:p>
      </dsp:txBody>
      <dsp:txXfrm>
        <a:off x="39894" y="1265154"/>
        <a:ext cx="1783535" cy="1145934"/>
      </dsp:txXfrm>
    </dsp:sp>
    <dsp:sp modelId="{8FA07883-86B1-4CC3-B551-F5314FD5880B}">
      <dsp:nvSpPr>
        <dsp:cNvPr id="0" name=""/>
        <dsp:cNvSpPr/>
      </dsp:nvSpPr>
      <dsp:spPr>
        <a:xfrm>
          <a:off x="2044565" y="1608121"/>
          <a:ext cx="393225" cy="4600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2044565" y="1700121"/>
        <a:ext cx="275258" cy="276000"/>
      </dsp:txXfrm>
    </dsp:sp>
    <dsp:sp modelId="{10228ABE-8079-4295-8751-35E8CF96EE0B}">
      <dsp:nvSpPr>
        <dsp:cNvPr id="0" name=""/>
        <dsp:cNvSpPr/>
      </dsp:nvSpPr>
      <dsp:spPr>
        <a:xfrm>
          <a:off x="2601017" y="1229502"/>
          <a:ext cx="1854839" cy="1217238"/>
        </a:xfrm>
        <a:prstGeom prst="roundRect">
          <a:avLst>
            <a:gd name="adj" fmla="val 1000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Triage interview</a:t>
          </a:r>
        </a:p>
      </dsp:txBody>
      <dsp:txXfrm>
        <a:off x="2636669" y="1265154"/>
        <a:ext cx="1783535" cy="1145934"/>
      </dsp:txXfrm>
    </dsp:sp>
    <dsp:sp modelId="{C71176FC-FEE7-4651-B4BF-82F74918EF13}">
      <dsp:nvSpPr>
        <dsp:cNvPr id="0" name=""/>
        <dsp:cNvSpPr/>
      </dsp:nvSpPr>
      <dsp:spPr>
        <a:xfrm>
          <a:off x="4641340" y="1608121"/>
          <a:ext cx="393225" cy="4600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4641340" y="1700121"/>
        <a:ext cx="275258" cy="276000"/>
      </dsp:txXfrm>
    </dsp:sp>
    <dsp:sp modelId="{9860F557-B6E6-4A33-AAB6-D6EC12897EF1}">
      <dsp:nvSpPr>
        <dsp:cNvPr id="0" name=""/>
        <dsp:cNvSpPr/>
      </dsp:nvSpPr>
      <dsp:spPr>
        <a:xfrm>
          <a:off x="5197792" y="1229502"/>
          <a:ext cx="1854839" cy="1217238"/>
        </a:xfrm>
        <a:prstGeom prst="roundRect">
          <a:avLst>
            <a:gd name="adj" fmla="val 1000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Technical interviews (choice of 3 out of 4 )</a:t>
          </a:r>
        </a:p>
      </dsp:txBody>
      <dsp:txXfrm>
        <a:off x="5233444" y="1265154"/>
        <a:ext cx="1783535" cy="1145934"/>
      </dsp:txXfrm>
    </dsp:sp>
    <dsp:sp modelId="{61FA29AE-B7FE-4FE7-AAAC-83CD119F4D4C}">
      <dsp:nvSpPr>
        <dsp:cNvPr id="0" name=""/>
        <dsp:cNvSpPr/>
      </dsp:nvSpPr>
      <dsp:spPr>
        <a:xfrm>
          <a:off x="7238115" y="1608121"/>
          <a:ext cx="393225" cy="4600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GB" sz="1400" kern="1200"/>
        </a:p>
      </dsp:txBody>
      <dsp:txXfrm>
        <a:off x="7238115" y="1700121"/>
        <a:ext cx="275258" cy="276000"/>
      </dsp:txXfrm>
    </dsp:sp>
    <dsp:sp modelId="{C7659D67-AC1B-4E0B-A409-594D83F3E65D}">
      <dsp:nvSpPr>
        <dsp:cNvPr id="0" name=""/>
        <dsp:cNvSpPr/>
      </dsp:nvSpPr>
      <dsp:spPr>
        <a:xfrm>
          <a:off x="7794567" y="1229502"/>
          <a:ext cx="1854839" cy="1217238"/>
        </a:xfrm>
        <a:prstGeom prst="roundRect">
          <a:avLst>
            <a:gd name="adj" fmla="val 1000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GB" sz="1800" kern="1200" dirty="0"/>
            <a:t>Interview with Hiring manager</a:t>
          </a:r>
        </a:p>
      </dsp:txBody>
      <dsp:txXfrm>
        <a:off x="7830219" y="1265154"/>
        <a:ext cx="1783535" cy="114593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228ABE-8079-4295-8751-35E8CF96EE0B}">
      <dsp:nvSpPr>
        <dsp:cNvPr id="0" name=""/>
        <dsp:cNvSpPr/>
      </dsp:nvSpPr>
      <dsp:spPr>
        <a:xfrm>
          <a:off x="893" y="204564"/>
          <a:ext cx="1905557" cy="1143334"/>
        </a:xfrm>
        <a:prstGeom prst="roundRect">
          <a:avLst>
            <a:gd name="adj" fmla="val 1000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dirty="0"/>
            <a:t>Interview with Head of Research</a:t>
          </a:r>
        </a:p>
      </dsp:txBody>
      <dsp:txXfrm>
        <a:off x="34380" y="238051"/>
        <a:ext cx="1838583" cy="1076360"/>
      </dsp:txXfrm>
    </dsp:sp>
    <dsp:sp modelId="{C71176FC-FEE7-4651-B4BF-82F74918EF13}">
      <dsp:nvSpPr>
        <dsp:cNvPr id="0" name=""/>
        <dsp:cNvSpPr/>
      </dsp:nvSpPr>
      <dsp:spPr>
        <a:xfrm>
          <a:off x="2097006" y="539942"/>
          <a:ext cx="403978" cy="472578"/>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GB" sz="1700" kern="1200"/>
        </a:p>
      </dsp:txBody>
      <dsp:txXfrm>
        <a:off x="2097006" y="634458"/>
        <a:ext cx="282785" cy="283546"/>
      </dsp:txXfrm>
    </dsp:sp>
    <dsp:sp modelId="{9860F557-B6E6-4A33-AAB6-D6EC12897EF1}">
      <dsp:nvSpPr>
        <dsp:cNvPr id="0" name=""/>
        <dsp:cNvSpPr/>
      </dsp:nvSpPr>
      <dsp:spPr>
        <a:xfrm>
          <a:off x="2668673" y="204564"/>
          <a:ext cx="1905557" cy="1143334"/>
        </a:xfrm>
        <a:prstGeom prst="roundRect">
          <a:avLst>
            <a:gd name="adj" fmla="val 10000"/>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GB" sz="2100" kern="1200" dirty="0"/>
            <a:t>Interview with CEO</a:t>
          </a:r>
        </a:p>
      </dsp:txBody>
      <dsp:txXfrm>
        <a:off x="2702160" y="238051"/>
        <a:ext cx="1838583" cy="1076360"/>
      </dsp:txXfrm>
    </dsp:sp>
  </dsp:spTree>
</dsp:drawing>
</file>

<file path=ppt/diagrams/layout1.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702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48645" y="0"/>
            <a:ext cx="2944283" cy="497020"/>
          </a:xfrm>
          <a:prstGeom prst="rect">
            <a:avLst/>
          </a:prstGeom>
        </p:spPr>
        <p:txBody>
          <a:bodyPr vert="horz" lIns="91440" tIns="45720" rIns="91440" bIns="45720" rtlCol="0"/>
          <a:lstStyle>
            <a:lvl1pPr algn="r">
              <a:defRPr sz="1200"/>
            </a:lvl1pPr>
          </a:lstStyle>
          <a:p>
            <a:fld id="{67B61219-2C51-46B5-9BA1-74E5FB074923}" type="datetimeFigureOut">
              <a:rPr lang="en-GB" smtClean="0"/>
              <a:t>28/10/2023</a:t>
            </a:fld>
            <a:endParaRPr lang="en-GB"/>
          </a:p>
        </p:txBody>
      </p:sp>
      <p:sp>
        <p:nvSpPr>
          <p:cNvPr id="4" name="Footer Placeholder 3"/>
          <p:cNvSpPr>
            <a:spLocks noGrp="1"/>
          </p:cNvSpPr>
          <p:nvPr>
            <p:ph type="ftr" sz="quarter" idx="2"/>
          </p:nvPr>
        </p:nvSpPr>
        <p:spPr>
          <a:xfrm>
            <a:off x="0" y="9408981"/>
            <a:ext cx="2944283" cy="497019"/>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48645" y="9408981"/>
            <a:ext cx="2944283" cy="497019"/>
          </a:xfrm>
          <a:prstGeom prst="rect">
            <a:avLst/>
          </a:prstGeom>
        </p:spPr>
        <p:txBody>
          <a:bodyPr vert="horz" lIns="91440" tIns="45720" rIns="91440" bIns="45720" rtlCol="0" anchor="b"/>
          <a:lstStyle>
            <a:lvl1pPr algn="r">
              <a:defRPr sz="1200"/>
            </a:lvl1pPr>
          </a:lstStyle>
          <a:p>
            <a:fld id="{2006BDC4-9258-484D-8BD7-958D6F8299F3}" type="slidenum">
              <a:rPr lang="en-GB" smtClean="0"/>
              <a:t>‹#›</a:t>
            </a:fld>
            <a:endParaRPr lang="en-GB"/>
          </a:p>
        </p:txBody>
      </p:sp>
    </p:spTree>
    <p:extLst>
      <p:ext uri="{BB962C8B-B14F-4D97-AF65-F5344CB8AC3E}">
        <p14:creationId xmlns:p14="http://schemas.microsoft.com/office/powerpoint/2010/main" val="2490313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4283" cy="4953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48645" y="0"/>
            <a:ext cx="2944283" cy="495300"/>
          </a:xfrm>
          <a:prstGeom prst="rect">
            <a:avLst/>
          </a:prstGeom>
        </p:spPr>
        <p:txBody>
          <a:bodyPr vert="horz" lIns="91440" tIns="45720" rIns="91440" bIns="45720" rtlCol="0"/>
          <a:lstStyle>
            <a:lvl1pPr algn="r">
              <a:defRPr sz="1200"/>
            </a:lvl1pPr>
          </a:lstStyle>
          <a:p>
            <a:fld id="{82CF713C-2849-D742-A2C3-6AABFFFB8675}" type="datetimeFigureOut">
              <a:rPr lang="en-US" smtClean="0"/>
              <a:t>10/28/2023</a:t>
            </a:fld>
            <a:endParaRPr lang="en-US"/>
          </a:p>
        </p:txBody>
      </p:sp>
      <p:sp>
        <p:nvSpPr>
          <p:cNvPr id="4" name="Slide Image Placeholder 3"/>
          <p:cNvSpPr>
            <a:spLocks noGrp="1" noRot="1" noChangeAspect="1"/>
          </p:cNvSpPr>
          <p:nvPr>
            <p:ph type="sldImg" idx="2"/>
          </p:nvPr>
        </p:nvSpPr>
        <p:spPr>
          <a:xfrm>
            <a:off x="95250" y="742950"/>
            <a:ext cx="6604000" cy="3714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450" y="4705350"/>
            <a:ext cx="5435600" cy="44577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9408981"/>
            <a:ext cx="2944283" cy="4953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48645" y="9408981"/>
            <a:ext cx="2944283" cy="495300"/>
          </a:xfrm>
          <a:prstGeom prst="rect">
            <a:avLst/>
          </a:prstGeom>
        </p:spPr>
        <p:txBody>
          <a:bodyPr vert="horz" lIns="91440" tIns="45720" rIns="91440" bIns="45720" rtlCol="0" anchor="b"/>
          <a:lstStyle>
            <a:lvl1pPr algn="r">
              <a:defRPr sz="1200"/>
            </a:lvl1pPr>
          </a:lstStyle>
          <a:p>
            <a:fld id="{C3BD7312-8277-DA4B-82CD-626A887CF1A7}" type="slidenum">
              <a:rPr lang="en-US" smtClean="0"/>
              <a:t>‹#›</a:t>
            </a:fld>
            <a:endParaRPr lang="en-US"/>
          </a:p>
        </p:txBody>
      </p:sp>
    </p:spTree>
    <p:extLst>
      <p:ext uri="{BB962C8B-B14F-4D97-AF65-F5344CB8AC3E}">
        <p14:creationId xmlns:p14="http://schemas.microsoft.com/office/powerpoint/2010/main" val="69233116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3BD7312-8277-DA4B-82CD-626A887CF1A7}" type="slidenum">
              <a:rPr lang="en-US" smtClean="0"/>
              <a:t>1</a:t>
            </a:fld>
            <a:endParaRPr lang="en-US"/>
          </a:p>
        </p:txBody>
      </p:sp>
    </p:spTree>
    <p:extLst>
      <p:ext uri="{BB962C8B-B14F-4D97-AF65-F5344CB8AC3E}">
        <p14:creationId xmlns:p14="http://schemas.microsoft.com/office/powerpoint/2010/main" val="3294398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3BD7312-8277-DA4B-82CD-626A887CF1A7}" type="slidenum">
              <a:rPr lang="en-US" smtClean="0"/>
              <a:t>4</a:t>
            </a:fld>
            <a:endParaRPr lang="en-US"/>
          </a:p>
        </p:txBody>
      </p:sp>
    </p:spTree>
    <p:extLst>
      <p:ext uri="{BB962C8B-B14F-4D97-AF65-F5344CB8AC3E}">
        <p14:creationId xmlns:p14="http://schemas.microsoft.com/office/powerpoint/2010/main" val="164757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3BD7312-8277-DA4B-82CD-626A887CF1A7}" type="slidenum">
              <a:rPr lang="en-US" smtClean="0"/>
              <a:t>16</a:t>
            </a:fld>
            <a:endParaRPr lang="en-US"/>
          </a:p>
        </p:txBody>
      </p:sp>
    </p:spTree>
    <p:extLst>
      <p:ext uri="{BB962C8B-B14F-4D97-AF65-F5344CB8AC3E}">
        <p14:creationId xmlns:p14="http://schemas.microsoft.com/office/powerpoint/2010/main" val="11143042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C3BD7312-8277-DA4B-82CD-626A887CF1A7}" type="slidenum">
              <a:rPr lang="en-US" smtClean="0"/>
              <a:t>26</a:t>
            </a:fld>
            <a:endParaRPr lang="en-US"/>
          </a:p>
        </p:txBody>
      </p:sp>
    </p:spTree>
    <p:extLst>
      <p:ext uri="{BB962C8B-B14F-4D97-AF65-F5344CB8AC3E}">
        <p14:creationId xmlns:p14="http://schemas.microsoft.com/office/powerpoint/2010/main" val="23803145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5CE0E-5787-A244-BD92-00872DCF80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E328820-09F4-7D48-8E85-F36DA0A7810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0ECF2E-E8F9-0844-9266-267340B3A03D}"/>
              </a:ext>
            </a:extLst>
          </p:cNvPr>
          <p:cNvSpPr>
            <a:spLocks noGrp="1"/>
          </p:cNvSpPr>
          <p:nvPr>
            <p:ph type="dt" sz="half" idx="10"/>
          </p:nvPr>
        </p:nvSpPr>
        <p:spPr/>
        <p:txBody>
          <a:bodyPr/>
          <a:lstStyle/>
          <a:p>
            <a:fld id="{1FE5568D-CBDF-B448-8CD2-7B5FFC351AB6}" type="datetimeFigureOut">
              <a:rPr lang="en-US" smtClean="0"/>
              <a:t>10/28/2023</a:t>
            </a:fld>
            <a:endParaRPr lang="en-US"/>
          </a:p>
        </p:txBody>
      </p:sp>
      <p:sp>
        <p:nvSpPr>
          <p:cNvPr id="5" name="Footer Placeholder 4">
            <a:extLst>
              <a:ext uri="{FF2B5EF4-FFF2-40B4-BE49-F238E27FC236}">
                <a16:creationId xmlns:a16="http://schemas.microsoft.com/office/drawing/2014/main" id="{6A29DD04-3319-1F43-B997-5C17C5F229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C9F0C3-8CDB-BA45-9ABF-35D74B344D54}"/>
              </a:ext>
            </a:extLst>
          </p:cNvPr>
          <p:cNvSpPr>
            <a:spLocks noGrp="1"/>
          </p:cNvSpPr>
          <p:nvPr>
            <p:ph type="sldNum" sz="quarter" idx="12"/>
          </p:nvPr>
        </p:nvSpPr>
        <p:spPr/>
        <p:txBody>
          <a:bodyPr/>
          <a:lstStyle/>
          <a:p>
            <a:fld id="{A4319E8A-9BB4-5D40-8A77-283107E5F611}" type="slidenum">
              <a:rPr lang="en-US" smtClean="0"/>
              <a:t>‹#›</a:t>
            </a:fld>
            <a:endParaRPr lang="en-US"/>
          </a:p>
        </p:txBody>
      </p:sp>
    </p:spTree>
    <p:extLst>
      <p:ext uri="{BB962C8B-B14F-4D97-AF65-F5344CB8AC3E}">
        <p14:creationId xmlns:p14="http://schemas.microsoft.com/office/powerpoint/2010/main" val="1671432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65844" y="-10426"/>
            <a:ext cx="9805595" cy="1325563"/>
          </a:xfrm>
        </p:spPr>
        <p:txBody>
          <a:bodyPr>
            <a:normAutofit/>
          </a:bodyPr>
          <a:lstStyle>
            <a:lvl1pPr>
              <a:defRPr sz="3600">
                <a:solidFill>
                  <a:srgbClr val="010F2E"/>
                </a:solidFill>
              </a:defRPr>
            </a:lvl1pPr>
          </a:lstStyle>
          <a:p>
            <a:r>
              <a:rPr lang="en-US"/>
              <a:t>Click to edit Master title style</a:t>
            </a:r>
            <a:endParaRPr lang="en-GB" dirty="0"/>
          </a:p>
        </p:txBody>
      </p:sp>
      <p:sp>
        <p:nvSpPr>
          <p:cNvPr id="3" name="Date Placeholder 2"/>
          <p:cNvSpPr>
            <a:spLocks noGrp="1"/>
          </p:cNvSpPr>
          <p:nvPr>
            <p:ph type="dt" sz="half" idx="10"/>
          </p:nvPr>
        </p:nvSpPr>
        <p:spPr/>
        <p:txBody>
          <a:bodyPr/>
          <a:lstStyle/>
          <a:p>
            <a:fld id="{1FE5568D-CBDF-B448-8CD2-7B5FFC351AB6}" type="datetimeFigureOut">
              <a:rPr lang="en-US" smtClean="0"/>
              <a:t>10/28/2023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319E8A-9BB4-5D40-8A77-283107E5F611}" type="slidenum">
              <a:rPr lang="en-US" smtClean="0"/>
              <a:t>‹#›</a:t>
            </a:fld>
            <a:endParaRPr lang="en-US"/>
          </a:p>
        </p:txBody>
      </p:sp>
      <p:cxnSp>
        <p:nvCxnSpPr>
          <p:cNvPr id="7" name="Straight Connector 6">
            <a:extLst>
              <a:ext uri="{FF2B5EF4-FFF2-40B4-BE49-F238E27FC236}">
                <a16:creationId xmlns:a16="http://schemas.microsoft.com/office/drawing/2014/main" id="{A583C198-4086-3047-A127-958F3B68C0A3}"/>
              </a:ext>
            </a:extLst>
          </p:cNvPr>
          <p:cNvCxnSpPr>
            <a:cxnSpLocks/>
          </p:cNvCxnSpPr>
          <p:nvPr userDrawn="1"/>
        </p:nvCxnSpPr>
        <p:spPr>
          <a:xfrm>
            <a:off x="672935" y="1045029"/>
            <a:ext cx="10450286" cy="0"/>
          </a:xfrm>
          <a:prstGeom prst="line">
            <a:avLst/>
          </a:prstGeom>
          <a:ln w="158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1389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9D84B35-21EB-8541-BAE1-ED590F9BDFDA}"/>
              </a:ext>
            </a:extLst>
          </p:cNvPr>
          <p:cNvSpPr>
            <a:spLocks noGrp="1"/>
          </p:cNvSpPr>
          <p:nvPr>
            <p:ph type="dt" sz="half" idx="10"/>
          </p:nvPr>
        </p:nvSpPr>
        <p:spPr/>
        <p:txBody>
          <a:bodyPr/>
          <a:lstStyle/>
          <a:p>
            <a:fld id="{1FE5568D-CBDF-B448-8CD2-7B5FFC351AB6}" type="datetimeFigureOut">
              <a:rPr lang="en-US" smtClean="0"/>
              <a:t>10/28/2023</a:t>
            </a:fld>
            <a:endParaRPr lang="en-US"/>
          </a:p>
        </p:txBody>
      </p:sp>
      <p:sp>
        <p:nvSpPr>
          <p:cNvPr id="5" name="Footer Placeholder 4">
            <a:extLst>
              <a:ext uri="{FF2B5EF4-FFF2-40B4-BE49-F238E27FC236}">
                <a16:creationId xmlns:a16="http://schemas.microsoft.com/office/drawing/2014/main" id="{43DAF103-EB5A-0642-8692-0587C448A4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986E10-B8BC-6741-9D5C-5F6311898465}"/>
              </a:ext>
            </a:extLst>
          </p:cNvPr>
          <p:cNvSpPr>
            <a:spLocks noGrp="1"/>
          </p:cNvSpPr>
          <p:nvPr>
            <p:ph type="sldNum" sz="quarter" idx="12"/>
          </p:nvPr>
        </p:nvSpPr>
        <p:spPr/>
        <p:txBody>
          <a:bodyPr/>
          <a:lstStyle/>
          <a:p>
            <a:fld id="{A4319E8A-9BB4-5D40-8A77-283107E5F611}" type="slidenum">
              <a:rPr lang="en-US" smtClean="0"/>
              <a:t>‹#›</a:t>
            </a:fld>
            <a:endParaRPr lang="en-US"/>
          </a:p>
        </p:txBody>
      </p:sp>
    </p:spTree>
    <p:extLst>
      <p:ext uri="{BB962C8B-B14F-4D97-AF65-F5344CB8AC3E}">
        <p14:creationId xmlns:p14="http://schemas.microsoft.com/office/powerpoint/2010/main" val="21867261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2A4F3F-D899-3444-BC4A-38ACF4B930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D77AA27-C472-D24F-ACF4-1326E80572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848134-011E-5449-8539-56BDA994CCB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E5568D-CBDF-B448-8CD2-7B5FFC351AB6}" type="datetimeFigureOut">
              <a:rPr lang="en-US" smtClean="0"/>
              <a:t>10/28/2023</a:t>
            </a:fld>
            <a:endParaRPr lang="en-US"/>
          </a:p>
        </p:txBody>
      </p:sp>
      <p:sp>
        <p:nvSpPr>
          <p:cNvPr id="5" name="Footer Placeholder 4">
            <a:extLst>
              <a:ext uri="{FF2B5EF4-FFF2-40B4-BE49-F238E27FC236}">
                <a16:creationId xmlns:a16="http://schemas.microsoft.com/office/drawing/2014/main" id="{CF854D74-296D-7E4B-9316-8EE5973E55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283B75D-BEE1-DB41-BDCC-3A641F2A07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319E8A-9BB4-5D40-8A77-283107E5F611}" type="slidenum">
              <a:rPr lang="en-US" smtClean="0"/>
              <a:t>‹#›</a:t>
            </a:fld>
            <a:endParaRPr lang="en-US"/>
          </a:p>
        </p:txBody>
      </p:sp>
    </p:spTree>
    <p:extLst>
      <p:ext uri="{BB962C8B-B14F-4D97-AF65-F5344CB8AC3E}">
        <p14:creationId xmlns:p14="http://schemas.microsoft.com/office/powerpoint/2010/main" val="831819574"/>
      </p:ext>
    </p:extLst>
  </p:cSld>
  <p:clrMap bg1="lt1" tx1="dk1" bg2="lt2" tx2="dk2" accent1="accent1" accent2="accent2" accent3="accent3" accent4="accent4" accent5="accent5" accent6="accent6" hlink="hlink" folHlink="folHlink"/>
  <p:sldLayoutIdLst>
    <p:sldLayoutId id="2147483673" r:id="rId1"/>
    <p:sldLayoutId id="2147483675" r:id="rId2"/>
    <p:sldLayoutId id="2147483674"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1.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1.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3.xml.rels><?xml version="1.0" encoding="UTF-8" standalone="yes"?>
<Relationships xmlns="http://schemas.openxmlformats.org/package/2006/relationships"><Relationship Id="rId2" Type="http://schemas.openxmlformats.org/officeDocument/2006/relationships/hyperlink" Target="http://www.gresearch.co.uk/join-us/quant-research/" TargetMode="Externa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8" Type="http://schemas.openxmlformats.org/officeDocument/2006/relationships/diagramLayout" Target="../diagrams/layout9.xml"/><Relationship Id="rId3" Type="http://schemas.openxmlformats.org/officeDocument/2006/relationships/diagramLayout" Target="../diagrams/layout8.xml"/><Relationship Id="rId7" Type="http://schemas.openxmlformats.org/officeDocument/2006/relationships/diagramData" Target="../diagrams/data9.xml"/><Relationship Id="rId2" Type="http://schemas.openxmlformats.org/officeDocument/2006/relationships/diagramData" Target="../diagrams/data8.xml"/><Relationship Id="rId1" Type="http://schemas.openxmlformats.org/officeDocument/2006/relationships/slideLayout" Target="../slideLayouts/slideLayout1.xml"/><Relationship Id="rId6" Type="http://schemas.microsoft.com/office/2007/relationships/diagramDrawing" Target="../diagrams/drawing8.xml"/><Relationship Id="rId11" Type="http://schemas.microsoft.com/office/2007/relationships/diagramDrawing" Target="../diagrams/drawing9.xml"/><Relationship Id="rId5" Type="http://schemas.openxmlformats.org/officeDocument/2006/relationships/diagramColors" Target="../diagrams/colors8.xml"/><Relationship Id="rId10" Type="http://schemas.openxmlformats.org/officeDocument/2006/relationships/diagramColors" Target="../diagrams/colors9.xml"/><Relationship Id="rId4" Type="http://schemas.openxmlformats.org/officeDocument/2006/relationships/diagramQuickStyle" Target="../diagrams/quickStyle8.xml"/><Relationship Id="rId9" Type="http://schemas.openxmlformats.org/officeDocument/2006/relationships/diagramQuickStyle" Target="../diagrams/quickStyle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hyperlink" Target="https://iucrc.nsf.gov/" TargetMode="External"/><Relationship Id="rId7" Type="http://schemas.openxmlformats.org/officeDocument/2006/relationships/hyperlink" Target="mailto:admin@gr-oss.io" TargetMode="External"/><Relationship Id="rId2" Type="http://schemas.openxmlformats.org/officeDocument/2006/relationships/hyperlink" Target="https://epic.berkeley.edu/" TargetMode="External"/><Relationship Id="rId1" Type="http://schemas.openxmlformats.org/officeDocument/2006/relationships/slideLayout" Target="../slideLayouts/slideLayout1.xml"/><Relationship Id="rId6" Type="http://schemas.openxmlformats.org/officeDocument/2006/relationships/hyperlink" Target="https://www.youtube.com/@oss-gr" TargetMode="External"/><Relationship Id="rId5" Type="http://schemas.openxmlformats.org/officeDocument/2006/relationships/hyperlink" Target="https://twitter.com/oss_gr" TargetMode="External"/><Relationship Id="rId4" Type="http://schemas.openxmlformats.org/officeDocument/2006/relationships/hyperlink" Target="https://opensource.gresearch.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010F2E"/>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rgbClr val="00A3A6"/>
              </a:solidFill>
            </a:endParaRPr>
          </a:p>
        </p:txBody>
      </p:sp>
      <p:pic>
        <p:nvPicPr>
          <p:cNvPr id="5" name="Picture 4">
            <a:extLst>
              <a:ext uri="{FF2B5EF4-FFF2-40B4-BE49-F238E27FC236}">
                <a16:creationId xmlns:a16="http://schemas.microsoft.com/office/drawing/2014/main" id="{8251C7D6-B617-1F49-B67D-4A78AE0D6BAD}"/>
              </a:ext>
            </a:extLst>
          </p:cNvPr>
          <p:cNvPicPr>
            <a:picLocks noChangeAspect="1"/>
          </p:cNvPicPr>
          <p:nvPr/>
        </p:nvPicPr>
        <p:blipFill>
          <a:blip r:embed="rId3">
            <a:alphaModFix amt="20000"/>
          </a:blip>
          <a:stretch>
            <a:fillRect/>
          </a:stretch>
        </p:blipFill>
        <p:spPr>
          <a:xfrm>
            <a:off x="-102143" y="1196688"/>
            <a:ext cx="6318004" cy="4464623"/>
          </a:xfrm>
          <a:prstGeom prst="rect">
            <a:avLst/>
          </a:prstGeom>
        </p:spPr>
      </p:pic>
      <p:sp>
        <p:nvSpPr>
          <p:cNvPr id="2" name="Title 1">
            <a:extLst>
              <a:ext uri="{FF2B5EF4-FFF2-40B4-BE49-F238E27FC236}">
                <a16:creationId xmlns:a16="http://schemas.microsoft.com/office/drawing/2014/main" id="{2BBBAF29-C440-9848-A64F-D10B18DDC19B}"/>
              </a:ext>
            </a:extLst>
          </p:cNvPr>
          <p:cNvSpPr>
            <a:spLocks noGrp="1"/>
          </p:cNvSpPr>
          <p:nvPr>
            <p:ph type="ctrTitle"/>
          </p:nvPr>
        </p:nvSpPr>
        <p:spPr>
          <a:xfrm>
            <a:off x="6166003" y="1777469"/>
            <a:ext cx="4892392" cy="2387600"/>
          </a:xfrm>
        </p:spPr>
        <p:txBody>
          <a:bodyPr lIns="0" rIns="0" bIns="0" anchor="t" anchorCtr="0">
            <a:normAutofit fontScale="90000"/>
          </a:bodyPr>
          <a:lstStyle/>
          <a:p>
            <a:pPr algn="l"/>
            <a:r>
              <a:rPr lang="en-GB" sz="4800" b="1" dirty="0">
                <a:solidFill>
                  <a:schemeClr val="bg1"/>
                </a:solidFill>
                <a:latin typeface="FS Albert" panose="02000503040000020004" pitchFamily="2" charset="77"/>
              </a:rPr>
              <a:t>Introduction to careers and challenges in Quantitative Finance</a:t>
            </a:r>
            <a:endParaRPr lang="en-US" sz="4800" b="1" dirty="0">
              <a:solidFill>
                <a:schemeClr val="bg1"/>
              </a:solidFill>
              <a:latin typeface="FS Albert" panose="02000503040000020004" pitchFamily="2" charset="77"/>
            </a:endParaRPr>
          </a:p>
        </p:txBody>
      </p:sp>
      <p:pic>
        <p:nvPicPr>
          <p:cNvPr id="7" name="Content Placeholder 4">
            <a:extLst>
              <a:ext uri="{FF2B5EF4-FFF2-40B4-BE49-F238E27FC236}">
                <a16:creationId xmlns:a16="http://schemas.microsoft.com/office/drawing/2014/main" id="{A1719C7C-6985-F946-84B2-1674AB6887D0}"/>
              </a:ext>
            </a:extLst>
          </p:cNvPr>
          <p:cNvPicPr>
            <a:picLocks noChangeAspect="1"/>
          </p:cNvPicPr>
          <p:nvPr/>
        </p:nvPicPr>
        <p:blipFill>
          <a:blip r:embed="rId4"/>
          <a:stretch>
            <a:fillRect/>
          </a:stretch>
        </p:blipFill>
        <p:spPr>
          <a:xfrm>
            <a:off x="1744132" y="2094447"/>
            <a:ext cx="2677739" cy="2677739"/>
          </a:xfrm>
          <a:prstGeom prst="rect">
            <a:avLst/>
          </a:prstGeom>
        </p:spPr>
      </p:pic>
      <p:sp>
        <p:nvSpPr>
          <p:cNvPr id="4" name="Subtitle 3">
            <a:extLst>
              <a:ext uri="{FF2B5EF4-FFF2-40B4-BE49-F238E27FC236}">
                <a16:creationId xmlns:a16="http://schemas.microsoft.com/office/drawing/2014/main" id="{01EEE8DB-26B5-EE63-AB5F-5EC4B7C989B9}"/>
              </a:ext>
            </a:extLst>
          </p:cNvPr>
          <p:cNvSpPr>
            <a:spLocks noGrp="1"/>
          </p:cNvSpPr>
          <p:nvPr>
            <p:ph type="subTitle" idx="1"/>
          </p:nvPr>
        </p:nvSpPr>
        <p:spPr>
          <a:xfrm>
            <a:off x="6096000" y="4603894"/>
            <a:ext cx="4962395" cy="1655762"/>
          </a:xfrm>
        </p:spPr>
        <p:txBody>
          <a:bodyPr/>
          <a:lstStyle/>
          <a:p>
            <a:pPr algn="l"/>
            <a:r>
              <a:rPr lang="en-GB" dirty="0">
                <a:solidFill>
                  <a:schemeClr val="bg1"/>
                </a:solidFill>
              </a:rPr>
              <a:t>Dr Charles Martinez</a:t>
            </a:r>
          </a:p>
          <a:p>
            <a:pPr algn="l"/>
            <a:r>
              <a:rPr lang="en-GB" dirty="0">
                <a:solidFill>
                  <a:schemeClr val="bg1"/>
                </a:solidFill>
              </a:rPr>
              <a:t>Charles.Martinez@gresearch.co.uk</a:t>
            </a:r>
          </a:p>
        </p:txBody>
      </p:sp>
    </p:spTree>
    <p:extLst>
      <p:ext uri="{BB962C8B-B14F-4D97-AF65-F5344CB8AC3E}">
        <p14:creationId xmlns:p14="http://schemas.microsoft.com/office/powerpoint/2010/main" val="3118504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BBBAF29-C440-9848-A64F-D10B18DDC19B}"/>
              </a:ext>
            </a:extLst>
          </p:cNvPr>
          <p:cNvSpPr>
            <a:spLocks noGrp="1"/>
          </p:cNvSpPr>
          <p:nvPr>
            <p:ph type="ctrTitle"/>
          </p:nvPr>
        </p:nvSpPr>
        <p:spPr>
          <a:xfrm>
            <a:off x="672935" y="387229"/>
            <a:ext cx="7847066" cy="1017706"/>
          </a:xfrm>
        </p:spPr>
        <p:txBody>
          <a:bodyPr lIns="0" tIns="0" rIns="0" bIns="0" anchor="t">
            <a:normAutofit/>
          </a:bodyPr>
          <a:lstStyle/>
          <a:p>
            <a:pPr algn="l"/>
            <a:r>
              <a:rPr lang="en-GB" sz="3600" dirty="0">
                <a:solidFill>
                  <a:srgbClr val="010F2E"/>
                </a:solidFill>
                <a:latin typeface="FS Albert" panose="02000503040000020004" pitchFamily="2" charset="77"/>
              </a:rPr>
              <a:t>The Typical Quant</a:t>
            </a:r>
            <a:br>
              <a:rPr lang="en-GB" sz="3600" b="1" dirty="0">
                <a:solidFill>
                  <a:srgbClr val="010F2E"/>
                </a:solidFill>
                <a:latin typeface="FS Albert" panose="02000503040000020004" pitchFamily="2" charset="77"/>
              </a:rPr>
            </a:br>
            <a:endParaRPr lang="en-US" sz="3600" b="1" dirty="0">
              <a:solidFill>
                <a:srgbClr val="010F2E"/>
              </a:solidFill>
              <a:latin typeface="FS Albert" panose="02000503040000020004" pitchFamily="2" charset="77"/>
            </a:endParaRPr>
          </a:p>
        </p:txBody>
      </p:sp>
      <p:cxnSp>
        <p:nvCxnSpPr>
          <p:cNvPr id="12" name="Straight Connector 11">
            <a:extLst>
              <a:ext uri="{FF2B5EF4-FFF2-40B4-BE49-F238E27FC236}">
                <a16:creationId xmlns:a16="http://schemas.microsoft.com/office/drawing/2014/main" id="{A583C198-4086-3047-A127-958F3B68C0A3}"/>
              </a:ext>
            </a:extLst>
          </p:cNvPr>
          <p:cNvCxnSpPr>
            <a:cxnSpLocks/>
          </p:cNvCxnSpPr>
          <p:nvPr/>
        </p:nvCxnSpPr>
        <p:spPr>
          <a:xfrm>
            <a:off x="672935" y="1045029"/>
            <a:ext cx="10450286" cy="0"/>
          </a:xfrm>
          <a:prstGeom prst="line">
            <a:avLst/>
          </a:prstGeom>
          <a:ln w="158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05823F53-9331-4F8A-B8CD-860B0322DA34}"/>
              </a:ext>
            </a:extLst>
          </p:cNvPr>
          <p:cNvSpPr/>
          <p:nvPr/>
        </p:nvSpPr>
        <p:spPr>
          <a:xfrm>
            <a:off x="672935" y="1729214"/>
            <a:ext cx="10450286" cy="4031873"/>
          </a:xfrm>
          <a:prstGeom prst="rect">
            <a:avLst/>
          </a:prstGeom>
        </p:spPr>
        <p:txBody>
          <a:bodyPr wrap="square" lIns="0" tIns="0" rIns="0" bIns="0">
            <a:spAutoFit/>
          </a:bodyPr>
          <a:lstStyle/>
          <a:p>
            <a:pPr marL="179388" indent="-179388">
              <a:spcAft>
                <a:spcPts val="1500"/>
              </a:spcAft>
              <a:buFont typeface="Arial"/>
              <a:buChar char="•"/>
            </a:pPr>
            <a:r>
              <a:rPr lang="en-US" dirty="0">
                <a:solidFill>
                  <a:schemeClr val="tx1">
                    <a:lumMod val="75000"/>
                    <a:lumOff val="25000"/>
                  </a:schemeClr>
                </a:solidFill>
              </a:rPr>
              <a:t>Is fresh from academia, in a </a:t>
            </a:r>
            <a:r>
              <a:rPr lang="en-US" dirty="0" err="1">
                <a:solidFill>
                  <a:schemeClr val="tx1">
                    <a:lumMod val="75000"/>
                    <a:lumOff val="25000"/>
                  </a:schemeClr>
                </a:solidFill>
              </a:rPr>
              <a:t>maths</a:t>
            </a:r>
            <a:r>
              <a:rPr lang="en-US" dirty="0">
                <a:solidFill>
                  <a:schemeClr val="tx1">
                    <a:lumMod val="75000"/>
                    <a:lumOff val="25000"/>
                  </a:schemeClr>
                </a:solidFill>
              </a:rPr>
              <a:t>, physics, stats, engineering or data science related field</a:t>
            </a:r>
          </a:p>
          <a:p>
            <a:pPr marL="179388" indent="-179388">
              <a:spcAft>
                <a:spcPts val="1500"/>
              </a:spcAft>
              <a:buFont typeface="Arial"/>
              <a:buChar char="•"/>
            </a:pPr>
            <a:r>
              <a:rPr lang="en-US" dirty="0">
                <a:solidFill>
                  <a:schemeClr val="tx1">
                    <a:lumMod val="75000"/>
                    <a:lumOff val="25000"/>
                  </a:schemeClr>
                </a:solidFill>
              </a:rPr>
              <a:t>Can articulate and test a hypothesis</a:t>
            </a:r>
          </a:p>
          <a:p>
            <a:pPr marL="179388" indent="-179388">
              <a:spcAft>
                <a:spcPts val="1500"/>
              </a:spcAft>
              <a:buFont typeface="Arial"/>
              <a:buChar char="•"/>
            </a:pPr>
            <a:r>
              <a:rPr lang="en-US" dirty="0">
                <a:solidFill>
                  <a:schemeClr val="tx1">
                    <a:lumMod val="75000"/>
                    <a:lumOff val="25000"/>
                  </a:schemeClr>
                </a:solidFill>
              </a:rPr>
              <a:t>Has experienced real-world messy data</a:t>
            </a:r>
          </a:p>
          <a:p>
            <a:pPr marL="179388" indent="-179388">
              <a:spcAft>
                <a:spcPts val="1500"/>
              </a:spcAft>
              <a:buFont typeface="Arial"/>
              <a:buChar char="•"/>
            </a:pPr>
            <a:r>
              <a:rPr lang="en-US" dirty="0">
                <a:solidFill>
                  <a:schemeClr val="tx1">
                    <a:lumMod val="75000"/>
                    <a:lumOff val="25000"/>
                  </a:schemeClr>
                </a:solidFill>
              </a:rPr>
              <a:t>Thinks creatively, is a problem solver</a:t>
            </a:r>
          </a:p>
          <a:p>
            <a:pPr marL="179388" indent="-179388">
              <a:spcAft>
                <a:spcPts val="1500"/>
              </a:spcAft>
              <a:buFont typeface="Arial"/>
              <a:buChar char="•"/>
            </a:pPr>
            <a:r>
              <a:rPr lang="en-US" dirty="0">
                <a:solidFill>
                  <a:schemeClr val="tx1">
                    <a:lumMod val="75000"/>
                    <a:lumOff val="25000"/>
                  </a:schemeClr>
                </a:solidFill>
              </a:rPr>
              <a:t>Is motivated and self directed</a:t>
            </a:r>
          </a:p>
          <a:p>
            <a:pPr marL="179388" indent="-179388">
              <a:spcAft>
                <a:spcPts val="1500"/>
              </a:spcAft>
              <a:buFont typeface="Arial"/>
              <a:buChar char="•"/>
            </a:pPr>
            <a:r>
              <a:rPr lang="en-US" dirty="0">
                <a:solidFill>
                  <a:schemeClr val="tx1">
                    <a:lumMod val="75000"/>
                    <a:lumOff val="25000"/>
                  </a:schemeClr>
                </a:solidFill>
              </a:rPr>
              <a:t>Has an aptitude for coding</a:t>
            </a:r>
          </a:p>
          <a:p>
            <a:pPr marL="179388" indent="-179388">
              <a:spcAft>
                <a:spcPts val="1500"/>
              </a:spcAft>
              <a:buFont typeface="Arial"/>
              <a:buChar char="•"/>
            </a:pPr>
            <a:r>
              <a:rPr lang="en-US" dirty="0">
                <a:solidFill>
                  <a:schemeClr val="tx1">
                    <a:lumMod val="75000"/>
                    <a:lumOff val="25000"/>
                  </a:schemeClr>
                </a:solidFill>
              </a:rPr>
              <a:t>Has very little finance knowledge</a:t>
            </a:r>
          </a:p>
          <a:p>
            <a:pPr marL="179388" indent="-179388">
              <a:spcAft>
                <a:spcPts val="1500"/>
              </a:spcAft>
              <a:buFont typeface="Arial"/>
              <a:buChar char="•"/>
            </a:pPr>
            <a:endParaRPr lang="en-US" dirty="0">
              <a:solidFill>
                <a:schemeClr val="tx1">
                  <a:lumMod val="75000"/>
                  <a:lumOff val="25000"/>
                </a:schemeClr>
              </a:solidFill>
            </a:endParaRPr>
          </a:p>
          <a:p>
            <a:pPr marL="636588" lvl="1" indent="-179388">
              <a:spcAft>
                <a:spcPts val="1500"/>
              </a:spcAft>
              <a:buFont typeface="Arial"/>
              <a:buChar char="•"/>
            </a:pPr>
            <a:endParaRPr lang="en-US" dirty="0">
              <a:solidFill>
                <a:schemeClr val="tx1">
                  <a:lumMod val="75000"/>
                  <a:lumOff val="25000"/>
                </a:schemeClr>
              </a:solidFill>
            </a:endParaRPr>
          </a:p>
        </p:txBody>
      </p:sp>
    </p:spTree>
    <p:extLst>
      <p:ext uri="{BB962C8B-B14F-4D97-AF65-F5344CB8AC3E}">
        <p14:creationId xmlns:p14="http://schemas.microsoft.com/office/powerpoint/2010/main" val="3091728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does a Quant look like?</a:t>
            </a:r>
            <a:br>
              <a:rPr lang="en-GB" dirty="0"/>
            </a:br>
            <a:endParaRPr lang="en-GB" dirty="0"/>
          </a:p>
        </p:txBody>
      </p:sp>
      <p:pic>
        <p:nvPicPr>
          <p:cNvPr id="4" name="Picture 3">
            <a:extLst>
              <a:ext uri="{FF2B5EF4-FFF2-40B4-BE49-F238E27FC236}">
                <a16:creationId xmlns:a16="http://schemas.microsoft.com/office/drawing/2014/main" id="{89A38AFD-5639-4AA7-9B4F-91E946736AEA}"/>
              </a:ext>
            </a:extLst>
          </p:cNvPr>
          <p:cNvPicPr>
            <a:picLocks noChangeAspect="1"/>
          </p:cNvPicPr>
          <p:nvPr/>
        </p:nvPicPr>
        <p:blipFill>
          <a:blip r:embed="rId2"/>
          <a:stretch>
            <a:fillRect/>
          </a:stretch>
        </p:blipFill>
        <p:spPr>
          <a:xfrm>
            <a:off x="2043594" y="1456903"/>
            <a:ext cx="7572375" cy="4638675"/>
          </a:xfrm>
          <a:prstGeom prst="rect">
            <a:avLst/>
          </a:prstGeom>
        </p:spPr>
      </p:pic>
      <p:sp>
        <p:nvSpPr>
          <p:cNvPr id="5" name="TextBox 4">
            <a:extLst>
              <a:ext uri="{FF2B5EF4-FFF2-40B4-BE49-F238E27FC236}">
                <a16:creationId xmlns:a16="http://schemas.microsoft.com/office/drawing/2014/main" id="{8AC56A85-239C-4C24-B94A-369919135098}"/>
              </a:ext>
            </a:extLst>
          </p:cNvPr>
          <p:cNvSpPr txBox="1"/>
          <p:nvPr/>
        </p:nvSpPr>
        <p:spPr>
          <a:xfrm>
            <a:off x="6881149" y="6219982"/>
            <a:ext cx="3185552" cy="369332"/>
          </a:xfrm>
          <a:prstGeom prst="rect">
            <a:avLst/>
          </a:prstGeom>
          <a:noFill/>
        </p:spPr>
        <p:txBody>
          <a:bodyPr wrap="none" rtlCol="0">
            <a:spAutoFit/>
          </a:bodyPr>
          <a:lstStyle/>
          <a:p>
            <a:r>
              <a:rPr lang="en-GB" dirty="0"/>
              <a:t>Extracted from </a:t>
            </a:r>
            <a:r>
              <a:rPr lang="en-GB" dirty="0" err="1"/>
              <a:t>SciVal</a:t>
            </a:r>
            <a:r>
              <a:rPr lang="en-GB" dirty="0"/>
              <a:t> database</a:t>
            </a:r>
          </a:p>
        </p:txBody>
      </p:sp>
    </p:spTree>
    <p:extLst>
      <p:ext uri="{BB962C8B-B14F-4D97-AF65-F5344CB8AC3E}">
        <p14:creationId xmlns:p14="http://schemas.microsoft.com/office/powerpoint/2010/main" val="1297104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does a Quant look like?</a:t>
            </a:r>
            <a:br>
              <a:rPr lang="en-GB" dirty="0"/>
            </a:br>
            <a:endParaRPr lang="en-GB" dirty="0"/>
          </a:p>
        </p:txBody>
      </p:sp>
      <p:pic>
        <p:nvPicPr>
          <p:cNvPr id="6" name="Picture 5">
            <a:extLst>
              <a:ext uri="{FF2B5EF4-FFF2-40B4-BE49-F238E27FC236}">
                <a16:creationId xmlns:a16="http://schemas.microsoft.com/office/drawing/2014/main" id="{DCE23DB1-7C52-46E4-B20D-F0127982247B}"/>
              </a:ext>
            </a:extLst>
          </p:cNvPr>
          <p:cNvPicPr>
            <a:picLocks noChangeAspect="1"/>
          </p:cNvPicPr>
          <p:nvPr/>
        </p:nvPicPr>
        <p:blipFill>
          <a:blip r:embed="rId2"/>
          <a:stretch>
            <a:fillRect/>
          </a:stretch>
        </p:blipFill>
        <p:spPr>
          <a:xfrm>
            <a:off x="387751" y="2384180"/>
            <a:ext cx="11509094" cy="2089640"/>
          </a:xfrm>
          <a:prstGeom prst="rect">
            <a:avLst/>
          </a:prstGeom>
        </p:spPr>
      </p:pic>
      <p:sp>
        <p:nvSpPr>
          <p:cNvPr id="8" name="TextBox 7">
            <a:extLst>
              <a:ext uri="{FF2B5EF4-FFF2-40B4-BE49-F238E27FC236}">
                <a16:creationId xmlns:a16="http://schemas.microsoft.com/office/drawing/2014/main" id="{2A112702-2C81-4FE1-B486-47A504DC885F}"/>
              </a:ext>
            </a:extLst>
          </p:cNvPr>
          <p:cNvSpPr txBox="1"/>
          <p:nvPr/>
        </p:nvSpPr>
        <p:spPr>
          <a:xfrm>
            <a:off x="7245752" y="5259284"/>
            <a:ext cx="3185552" cy="369332"/>
          </a:xfrm>
          <a:prstGeom prst="rect">
            <a:avLst/>
          </a:prstGeom>
          <a:noFill/>
        </p:spPr>
        <p:txBody>
          <a:bodyPr wrap="none" rtlCol="0">
            <a:spAutoFit/>
          </a:bodyPr>
          <a:lstStyle/>
          <a:p>
            <a:r>
              <a:rPr lang="en-GB" dirty="0"/>
              <a:t>Extracted from </a:t>
            </a:r>
            <a:r>
              <a:rPr lang="en-GB" dirty="0" err="1"/>
              <a:t>SciVal</a:t>
            </a:r>
            <a:r>
              <a:rPr lang="en-GB" dirty="0"/>
              <a:t> database</a:t>
            </a:r>
          </a:p>
        </p:txBody>
      </p:sp>
    </p:spTree>
    <p:extLst>
      <p:ext uri="{BB962C8B-B14F-4D97-AF65-F5344CB8AC3E}">
        <p14:creationId xmlns:p14="http://schemas.microsoft.com/office/powerpoint/2010/main" val="38626287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BBBAF29-C440-9848-A64F-D10B18DDC19B}"/>
              </a:ext>
            </a:extLst>
          </p:cNvPr>
          <p:cNvSpPr>
            <a:spLocks noGrp="1"/>
          </p:cNvSpPr>
          <p:nvPr>
            <p:ph type="ctrTitle"/>
          </p:nvPr>
        </p:nvSpPr>
        <p:spPr>
          <a:xfrm>
            <a:off x="672935" y="387229"/>
            <a:ext cx="7847066" cy="1017706"/>
          </a:xfrm>
        </p:spPr>
        <p:txBody>
          <a:bodyPr lIns="0" tIns="0" rIns="0" bIns="0" anchor="t">
            <a:normAutofit/>
          </a:bodyPr>
          <a:lstStyle/>
          <a:p>
            <a:pPr algn="l"/>
            <a:r>
              <a:rPr lang="en-GB" sz="3600" dirty="0">
                <a:solidFill>
                  <a:srgbClr val="010F2E"/>
                </a:solidFill>
                <a:latin typeface="FS Albert" panose="02000503040000020004" pitchFamily="2" charset="77"/>
              </a:rPr>
              <a:t>What is needed?</a:t>
            </a:r>
            <a:br>
              <a:rPr lang="en-GB" sz="3600" b="1" dirty="0">
                <a:solidFill>
                  <a:srgbClr val="010F2E"/>
                </a:solidFill>
                <a:latin typeface="FS Albert" panose="02000503040000020004" pitchFamily="2" charset="77"/>
              </a:rPr>
            </a:br>
            <a:endParaRPr lang="en-US" sz="3600" b="1" dirty="0">
              <a:solidFill>
                <a:srgbClr val="010F2E"/>
              </a:solidFill>
              <a:latin typeface="FS Albert" panose="02000503040000020004" pitchFamily="2" charset="77"/>
            </a:endParaRPr>
          </a:p>
        </p:txBody>
      </p:sp>
      <p:cxnSp>
        <p:nvCxnSpPr>
          <p:cNvPr id="12" name="Straight Connector 11">
            <a:extLst>
              <a:ext uri="{FF2B5EF4-FFF2-40B4-BE49-F238E27FC236}">
                <a16:creationId xmlns:a16="http://schemas.microsoft.com/office/drawing/2014/main" id="{A583C198-4086-3047-A127-958F3B68C0A3}"/>
              </a:ext>
            </a:extLst>
          </p:cNvPr>
          <p:cNvCxnSpPr>
            <a:cxnSpLocks/>
          </p:cNvCxnSpPr>
          <p:nvPr/>
        </p:nvCxnSpPr>
        <p:spPr>
          <a:xfrm>
            <a:off x="672935" y="1045029"/>
            <a:ext cx="10450286" cy="0"/>
          </a:xfrm>
          <a:prstGeom prst="line">
            <a:avLst/>
          </a:prstGeom>
          <a:ln w="158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05823F53-9331-4F8A-B8CD-860B0322DA34}"/>
              </a:ext>
            </a:extLst>
          </p:cNvPr>
          <p:cNvSpPr/>
          <p:nvPr/>
        </p:nvSpPr>
        <p:spPr>
          <a:xfrm>
            <a:off x="672935" y="1729214"/>
            <a:ext cx="10450286" cy="746358"/>
          </a:xfrm>
          <a:prstGeom prst="rect">
            <a:avLst/>
          </a:prstGeom>
        </p:spPr>
        <p:txBody>
          <a:bodyPr wrap="square" lIns="0" tIns="0" rIns="0" bIns="0">
            <a:spAutoFit/>
          </a:bodyPr>
          <a:lstStyle/>
          <a:p>
            <a:pPr marL="179388" indent="-179388">
              <a:spcAft>
                <a:spcPts val="1500"/>
              </a:spcAft>
              <a:buFont typeface="Arial"/>
              <a:buChar char="•"/>
            </a:pPr>
            <a:endParaRPr lang="en-US" dirty="0">
              <a:solidFill>
                <a:schemeClr val="tx1">
                  <a:lumMod val="75000"/>
                  <a:lumOff val="25000"/>
                </a:schemeClr>
              </a:solidFill>
            </a:endParaRPr>
          </a:p>
          <a:p>
            <a:pPr marL="636588" lvl="1" indent="-179388">
              <a:spcAft>
                <a:spcPts val="1500"/>
              </a:spcAft>
              <a:buFont typeface="Arial"/>
              <a:buChar char="•"/>
            </a:pPr>
            <a:endParaRPr lang="en-US" dirty="0">
              <a:solidFill>
                <a:schemeClr val="tx1">
                  <a:lumMod val="75000"/>
                  <a:lumOff val="25000"/>
                </a:schemeClr>
              </a:solidFill>
            </a:endParaRPr>
          </a:p>
        </p:txBody>
      </p:sp>
      <p:sp>
        <p:nvSpPr>
          <p:cNvPr id="5" name="Rectangle 4">
            <a:extLst>
              <a:ext uri="{FF2B5EF4-FFF2-40B4-BE49-F238E27FC236}">
                <a16:creationId xmlns:a16="http://schemas.microsoft.com/office/drawing/2014/main" id="{05823F53-9331-4F8A-B8CD-860B0322DA34}"/>
              </a:ext>
            </a:extLst>
          </p:cNvPr>
          <p:cNvSpPr/>
          <p:nvPr/>
        </p:nvSpPr>
        <p:spPr>
          <a:xfrm>
            <a:off x="672935" y="1729214"/>
            <a:ext cx="10450286" cy="4501232"/>
          </a:xfrm>
          <a:prstGeom prst="rect">
            <a:avLst/>
          </a:prstGeom>
        </p:spPr>
        <p:txBody>
          <a:bodyPr wrap="square" lIns="0" tIns="0" rIns="0" bIns="0">
            <a:spAutoFit/>
          </a:bodyPr>
          <a:lstStyle/>
          <a:p>
            <a:pPr marL="179388" indent="-179388">
              <a:spcAft>
                <a:spcPts val="1500"/>
              </a:spcAft>
              <a:buFont typeface="Arial"/>
              <a:buChar char="•"/>
            </a:pPr>
            <a:r>
              <a:rPr lang="en-US" dirty="0">
                <a:solidFill>
                  <a:schemeClr val="tx1">
                    <a:lumMod val="75000"/>
                    <a:lumOff val="25000"/>
                  </a:schemeClr>
                </a:solidFill>
              </a:rPr>
              <a:t>Strong </a:t>
            </a:r>
            <a:r>
              <a:rPr lang="en-US" dirty="0" err="1">
                <a:solidFill>
                  <a:schemeClr val="tx1">
                    <a:lumMod val="75000"/>
                    <a:lumOff val="25000"/>
                  </a:schemeClr>
                </a:solidFill>
              </a:rPr>
              <a:t>maths</a:t>
            </a:r>
            <a:r>
              <a:rPr lang="en-US" dirty="0">
                <a:solidFill>
                  <a:schemeClr val="tx1">
                    <a:lumMod val="75000"/>
                    <a:lumOff val="25000"/>
                  </a:schemeClr>
                </a:solidFill>
              </a:rPr>
              <a:t> foundation</a:t>
            </a:r>
          </a:p>
          <a:p>
            <a:pPr lvl="1">
              <a:spcAft>
                <a:spcPts val="1500"/>
              </a:spcAft>
            </a:pPr>
            <a:r>
              <a:rPr lang="en-US" dirty="0">
                <a:solidFill>
                  <a:schemeClr val="tx1">
                    <a:lumMod val="75000"/>
                    <a:lumOff val="25000"/>
                  </a:schemeClr>
                </a:solidFill>
              </a:rPr>
              <a:t>Calculus, Linear Algebra, Probability and Statistics</a:t>
            </a:r>
          </a:p>
          <a:p>
            <a:pPr marL="285750" indent="-285750">
              <a:spcAft>
                <a:spcPts val="1500"/>
              </a:spcAft>
              <a:buFont typeface="Arial" panose="020B0604020202020204" pitchFamily="34" charset="0"/>
              <a:buChar char="•"/>
            </a:pPr>
            <a:r>
              <a:rPr lang="en-US" dirty="0">
                <a:solidFill>
                  <a:schemeClr val="tx1">
                    <a:lumMod val="75000"/>
                    <a:lumOff val="25000"/>
                  </a:schemeClr>
                </a:solidFill>
              </a:rPr>
              <a:t>Advanced programming skills</a:t>
            </a:r>
          </a:p>
          <a:p>
            <a:pPr lvl="1">
              <a:spcAft>
                <a:spcPts val="1500"/>
              </a:spcAft>
            </a:pPr>
            <a:r>
              <a:rPr lang="en-US" dirty="0">
                <a:solidFill>
                  <a:schemeClr val="tx1">
                    <a:lumMod val="75000"/>
                    <a:lumOff val="25000"/>
                  </a:schemeClr>
                </a:solidFill>
              </a:rPr>
              <a:t>Python </a:t>
            </a:r>
            <a:r>
              <a:rPr lang="en-US" dirty="0" err="1">
                <a:solidFill>
                  <a:schemeClr val="tx1">
                    <a:lumMod val="75000"/>
                    <a:lumOff val="25000"/>
                  </a:schemeClr>
                </a:solidFill>
              </a:rPr>
              <a:t>inc</a:t>
            </a:r>
            <a:r>
              <a:rPr lang="en-US" dirty="0">
                <a:solidFill>
                  <a:schemeClr val="tx1">
                    <a:lumMod val="75000"/>
                    <a:lumOff val="25000"/>
                  </a:schemeClr>
                </a:solidFill>
              </a:rPr>
              <a:t> libraries such as </a:t>
            </a:r>
            <a:r>
              <a:rPr lang="en-US" dirty="0" err="1">
                <a:solidFill>
                  <a:schemeClr val="tx1">
                    <a:lumMod val="75000"/>
                    <a:lumOff val="25000"/>
                  </a:schemeClr>
                </a:solidFill>
              </a:rPr>
              <a:t>Numpy</a:t>
            </a:r>
            <a:r>
              <a:rPr lang="en-US" dirty="0">
                <a:solidFill>
                  <a:schemeClr val="tx1">
                    <a:lumMod val="75000"/>
                    <a:lumOff val="25000"/>
                  </a:schemeClr>
                </a:solidFill>
              </a:rPr>
              <a:t>, pandas</a:t>
            </a:r>
          </a:p>
          <a:p>
            <a:pPr marL="285750" indent="-285750">
              <a:spcAft>
                <a:spcPts val="1500"/>
              </a:spcAft>
              <a:buFont typeface="Arial" panose="020B0604020202020204" pitchFamily="34" charset="0"/>
              <a:buChar char="•"/>
            </a:pPr>
            <a:r>
              <a:rPr lang="en-US" dirty="0">
                <a:solidFill>
                  <a:schemeClr val="tx1">
                    <a:lumMod val="75000"/>
                    <a:lumOff val="25000"/>
                  </a:schemeClr>
                </a:solidFill>
              </a:rPr>
              <a:t>Data analysis techniques</a:t>
            </a:r>
          </a:p>
          <a:p>
            <a:pPr lvl="1">
              <a:spcAft>
                <a:spcPts val="1500"/>
              </a:spcAft>
            </a:pPr>
            <a:r>
              <a:rPr lang="en-US" dirty="0">
                <a:solidFill>
                  <a:schemeClr val="tx1">
                    <a:lumMod val="75000"/>
                    <a:lumOff val="25000"/>
                  </a:schemeClr>
                </a:solidFill>
              </a:rPr>
              <a:t>Time series analysis, Machine learning, Data manipulation</a:t>
            </a:r>
          </a:p>
          <a:p>
            <a:pPr marL="285750" indent="-285750">
              <a:spcAft>
                <a:spcPts val="1500"/>
              </a:spcAft>
              <a:buFont typeface="Arial" panose="020B0604020202020204" pitchFamily="34" charset="0"/>
              <a:buChar char="•"/>
            </a:pPr>
            <a:r>
              <a:rPr lang="en-US" dirty="0">
                <a:solidFill>
                  <a:schemeClr val="tx1">
                    <a:lumMod val="75000"/>
                    <a:lumOff val="25000"/>
                  </a:schemeClr>
                </a:solidFill>
              </a:rPr>
              <a:t>Communications</a:t>
            </a:r>
          </a:p>
          <a:p>
            <a:pPr marL="285750" indent="-285750">
              <a:spcAft>
                <a:spcPts val="1500"/>
              </a:spcAft>
              <a:buFont typeface="Arial" panose="020B0604020202020204" pitchFamily="34" charset="0"/>
              <a:buChar char="•"/>
            </a:pPr>
            <a:r>
              <a:rPr lang="en-US" dirty="0">
                <a:solidFill>
                  <a:schemeClr val="tx1">
                    <a:lumMod val="75000"/>
                    <a:lumOff val="25000"/>
                  </a:schemeClr>
                </a:solidFill>
              </a:rPr>
              <a:t>Hunger for learning</a:t>
            </a:r>
          </a:p>
          <a:p>
            <a:pPr marL="285750" indent="-285750">
              <a:spcAft>
                <a:spcPts val="1500"/>
              </a:spcAft>
              <a:buFont typeface="Arial" panose="020B0604020202020204" pitchFamily="34" charset="0"/>
              <a:buChar char="•"/>
            </a:pPr>
            <a:endParaRPr lang="en-US" dirty="0">
              <a:solidFill>
                <a:schemeClr val="tx1">
                  <a:lumMod val="75000"/>
                  <a:lumOff val="25000"/>
                </a:schemeClr>
              </a:solidFill>
            </a:endParaRPr>
          </a:p>
          <a:p>
            <a:pPr marL="636588" lvl="1" indent="-179388">
              <a:spcAft>
                <a:spcPts val="1500"/>
              </a:spcAft>
              <a:buFont typeface="Arial"/>
              <a:buChar char="•"/>
            </a:pPr>
            <a:endParaRPr lang="en-US" dirty="0">
              <a:solidFill>
                <a:schemeClr val="tx1">
                  <a:lumMod val="75000"/>
                  <a:lumOff val="25000"/>
                </a:schemeClr>
              </a:solidFill>
            </a:endParaRPr>
          </a:p>
        </p:txBody>
      </p:sp>
    </p:spTree>
    <p:extLst>
      <p:ext uri="{BB962C8B-B14F-4D97-AF65-F5344CB8AC3E}">
        <p14:creationId xmlns:p14="http://schemas.microsoft.com/office/powerpoint/2010/main" val="2611697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BBBAF29-C440-9848-A64F-D10B18DDC19B}"/>
              </a:ext>
            </a:extLst>
          </p:cNvPr>
          <p:cNvSpPr>
            <a:spLocks noGrp="1"/>
          </p:cNvSpPr>
          <p:nvPr>
            <p:ph type="ctrTitle"/>
          </p:nvPr>
        </p:nvSpPr>
        <p:spPr>
          <a:xfrm>
            <a:off x="672935" y="387229"/>
            <a:ext cx="8560712" cy="1017706"/>
          </a:xfrm>
        </p:spPr>
        <p:txBody>
          <a:bodyPr lIns="0" tIns="0" rIns="0" bIns="0" anchor="t">
            <a:normAutofit/>
          </a:bodyPr>
          <a:lstStyle/>
          <a:p>
            <a:pPr algn="l"/>
            <a:r>
              <a:rPr lang="en-GB" sz="3600" dirty="0">
                <a:solidFill>
                  <a:srgbClr val="010F2E"/>
                </a:solidFill>
                <a:latin typeface="FS Albert" panose="02000503040000020004" pitchFamily="2" charset="77"/>
              </a:rPr>
              <a:t>Your Work</a:t>
            </a:r>
            <a:endParaRPr lang="en-US" sz="3600" dirty="0">
              <a:solidFill>
                <a:srgbClr val="010F2E"/>
              </a:solidFill>
              <a:latin typeface="FS Albert" panose="02000503040000020004" pitchFamily="2" charset="77"/>
            </a:endParaRPr>
          </a:p>
        </p:txBody>
      </p:sp>
      <p:sp>
        <p:nvSpPr>
          <p:cNvPr id="11" name="Rectangle 10"/>
          <p:cNvSpPr/>
          <p:nvPr/>
        </p:nvSpPr>
        <p:spPr>
          <a:xfrm>
            <a:off x="672935" y="1182208"/>
            <a:ext cx="10450286" cy="3262432"/>
          </a:xfrm>
          <a:prstGeom prst="rect">
            <a:avLst/>
          </a:prstGeom>
        </p:spPr>
        <p:txBody>
          <a:bodyPr wrap="square" lIns="0" tIns="0" rIns="0" bIns="0">
            <a:spAutoFit/>
          </a:bodyPr>
          <a:lstStyle/>
          <a:p>
            <a:pPr marL="179388" indent="-179388">
              <a:spcAft>
                <a:spcPts val="1500"/>
              </a:spcAft>
              <a:buFont typeface="Arial"/>
              <a:buChar char="•"/>
            </a:pPr>
            <a:r>
              <a:rPr lang="en-GB" b="1" dirty="0">
                <a:latin typeface="FS Albert" panose="02000503040000020004" pitchFamily="2" charset="77"/>
              </a:rPr>
              <a:t>Your work has a very clear, quantifiable impact on the business: </a:t>
            </a:r>
            <a:r>
              <a:rPr lang="en-GB" dirty="0">
                <a:latin typeface="FS Albert" panose="02000503040000020004" pitchFamily="2" charset="77"/>
              </a:rPr>
              <a:t>Once a researcher has developed a model, it is back-tested extensively, and if it works it goes into production and contributes directly to the company’s success</a:t>
            </a:r>
            <a:endParaRPr lang="en-GB" b="1" dirty="0">
              <a:latin typeface="FS Albert" panose="02000503040000020004" pitchFamily="2" charset="77"/>
            </a:endParaRPr>
          </a:p>
          <a:p>
            <a:pPr marL="179388" indent="-179388">
              <a:spcAft>
                <a:spcPts val="1500"/>
              </a:spcAft>
              <a:buFont typeface="Arial"/>
              <a:buChar char="•"/>
            </a:pPr>
            <a:r>
              <a:rPr lang="en-GB" b="1" dirty="0">
                <a:latin typeface="FS Albert" panose="02000503040000020004" pitchFamily="2" charset="77"/>
              </a:rPr>
              <a:t>We are incentivised to explore and utilise the cutting edge: </a:t>
            </a:r>
            <a:r>
              <a:rPr lang="en-GB" dirty="0">
                <a:latin typeface="FS Albert" panose="02000503040000020004" pitchFamily="2" charset="77"/>
              </a:rPr>
              <a:t>We work on one very mature problem – predicting financial markets. Even tiny improvements have the potential to have huge value</a:t>
            </a:r>
          </a:p>
          <a:p>
            <a:pPr marL="179388" indent="-179388">
              <a:spcAft>
                <a:spcPts val="1500"/>
              </a:spcAft>
              <a:buFont typeface="Arial"/>
              <a:buChar char="•"/>
            </a:pPr>
            <a:r>
              <a:rPr lang="en-GB" b="1" dirty="0">
                <a:latin typeface="FS Albert" panose="02000503040000020004" pitchFamily="2" charset="77"/>
              </a:rPr>
              <a:t>We have a good track record:</a:t>
            </a:r>
            <a:r>
              <a:rPr lang="en-GB" dirty="0">
                <a:latin typeface="FS Albert" panose="02000503040000020004" pitchFamily="2" charset="77"/>
              </a:rPr>
              <a:t> Our signals have consistently disproved the Efficient Market Hypothesis over many years</a:t>
            </a:r>
          </a:p>
          <a:p>
            <a:pPr marL="179388" indent="-179388">
              <a:spcAft>
                <a:spcPts val="1500"/>
              </a:spcAft>
              <a:buFont typeface="Arial"/>
              <a:buChar char="•"/>
            </a:pPr>
            <a:r>
              <a:rPr lang="en-GB" b="1" dirty="0">
                <a:latin typeface="FS Albert" panose="02000503040000020004" pitchFamily="2" charset="77"/>
              </a:rPr>
              <a:t>We have excellent work-life balance:</a:t>
            </a:r>
            <a:r>
              <a:rPr lang="en-GB" dirty="0">
                <a:latin typeface="FS Albert" panose="02000503040000020004" pitchFamily="2" charset="77"/>
              </a:rPr>
              <a:t> Particularly compared to some of our competitors </a:t>
            </a:r>
          </a:p>
          <a:p>
            <a:pPr marL="179388" indent="-179388">
              <a:spcAft>
                <a:spcPts val="1500"/>
              </a:spcAft>
              <a:buFont typeface="Arial"/>
              <a:buChar char="•"/>
            </a:pPr>
            <a:r>
              <a:rPr lang="en-GB" b="1" dirty="0">
                <a:latin typeface="FS Albert" panose="02000503040000020004" pitchFamily="2" charset="77"/>
              </a:rPr>
              <a:t>We do not service clients:</a:t>
            </a:r>
            <a:r>
              <a:rPr lang="en-GB" dirty="0">
                <a:latin typeface="FS Albert" panose="02000503040000020004" pitchFamily="2" charset="77"/>
              </a:rPr>
              <a:t> We can focus on ideas and execution, not keeping outside investors happy</a:t>
            </a:r>
          </a:p>
        </p:txBody>
      </p:sp>
      <p:cxnSp>
        <p:nvCxnSpPr>
          <p:cNvPr id="12" name="Straight Connector 11">
            <a:extLst>
              <a:ext uri="{FF2B5EF4-FFF2-40B4-BE49-F238E27FC236}">
                <a16:creationId xmlns:a16="http://schemas.microsoft.com/office/drawing/2014/main" id="{A583C198-4086-3047-A127-958F3B68C0A3}"/>
              </a:ext>
            </a:extLst>
          </p:cNvPr>
          <p:cNvCxnSpPr>
            <a:cxnSpLocks/>
          </p:cNvCxnSpPr>
          <p:nvPr/>
        </p:nvCxnSpPr>
        <p:spPr>
          <a:xfrm>
            <a:off x="672935" y="1045029"/>
            <a:ext cx="10450286" cy="0"/>
          </a:xfrm>
          <a:prstGeom prst="line">
            <a:avLst/>
          </a:prstGeom>
          <a:ln w="158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16082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Life at G-Research</a:t>
            </a:r>
            <a:br>
              <a:rPr lang="en-GB" dirty="0"/>
            </a:br>
            <a:endParaRPr lang="en-GB" dirty="0"/>
          </a:p>
        </p:txBody>
      </p:sp>
      <p:graphicFrame>
        <p:nvGraphicFramePr>
          <p:cNvPr id="3" name="Diagram 2">
            <a:extLst>
              <a:ext uri="{FF2B5EF4-FFF2-40B4-BE49-F238E27FC236}">
                <a16:creationId xmlns:a16="http://schemas.microsoft.com/office/drawing/2014/main" id="{90284F6B-D84C-4625-A759-7B29FB361E89}"/>
              </a:ext>
            </a:extLst>
          </p:cNvPr>
          <p:cNvGraphicFramePr/>
          <p:nvPr>
            <p:extLst>
              <p:ext uri="{D42A27DB-BD31-4B8C-83A1-F6EECF244321}">
                <p14:modId xmlns:p14="http://schemas.microsoft.com/office/powerpoint/2010/main" val="3298241772"/>
              </p:ext>
            </p:extLst>
          </p:nvPr>
        </p:nvGraphicFramePr>
        <p:xfrm>
          <a:off x="-881018" y="1150740"/>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Diagram 6">
            <a:extLst>
              <a:ext uri="{FF2B5EF4-FFF2-40B4-BE49-F238E27FC236}">
                <a16:creationId xmlns:a16="http://schemas.microsoft.com/office/drawing/2014/main" id="{A757B57D-EB4F-487B-B6EA-2E146727EAE5}"/>
              </a:ext>
            </a:extLst>
          </p:cNvPr>
          <p:cNvGraphicFramePr/>
          <p:nvPr>
            <p:extLst>
              <p:ext uri="{D42A27DB-BD31-4B8C-83A1-F6EECF244321}">
                <p14:modId xmlns:p14="http://schemas.microsoft.com/office/powerpoint/2010/main" val="3269069976"/>
              </p:ext>
            </p:extLst>
          </p:nvPr>
        </p:nvGraphicFramePr>
        <p:xfrm>
          <a:off x="4836159" y="1150739"/>
          <a:ext cx="8128000" cy="541866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31975055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BBBAF29-C440-9848-A64F-D10B18DDC19B}"/>
              </a:ext>
            </a:extLst>
          </p:cNvPr>
          <p:cNvSpPr>
            <a:spLocks noGrp="1"/>
          </p:cNvSpPr>
          <p:nvPr>
            <p:ph type="ctrTitle"/>
          </p:nvPr>
        </p:nvSpPr>
        <p:spPr>
          <a:xfrm>
            <a:off x="672935" y="387229"/>
            <a:ext cx="7847066" cy="1017706"/>
          </a:xfrm>
        </p:spPr>
        <p:txBody>
          <a:bodyPr lIns="0" tIns="0" rIns="0" bIns="0" anchor="t">
            <a:normAutofit/>
          </a:bodyPr>
          <a:lstStyle/>
          <a:p>
            <a:pPr algn="l"/>
            <a:r>
              <a:rPr lang="en-GB" sz="3600" dirty="0">
                <a:solidFill>
                  <a:srgbClr val="010F2E"/>
                </a:solidFill>
                <a:latin typeface="FS Albert" panose="02000503040000020004" pitchFamily="2" charset="77"/>
              </a:rPr>
              <a:t>Our recruitment processes and schemes</a:t>
            </a:r>
            <a:br>
              <a:rPr lang="en-GB" sz="3600" b="1" dirty="0">
                <a:solidFill>
                  <a:srgbClr val="010F2E"/>
                </a:solidFill>
                <a:latin typeface="FS Albert" panose="02000503040000020004" pitchFamily="2" charset="77"/>
              </a:rPr>
            </a:br>
            <a:endParaRPr lang="en-US" sz="3600" b="1" dirty="0">
              <a:solidFill>
                <a:srgbClr val="010F2E"/>
              </a:solidFill>
              <a:latin typeface="FS Albert" panose="02000503040000020004" pitchFamily="2" charset="77"/>
            </a:endParaRPr>
          </a:p>
        </p:txBody>
      </p:sp>
      <p:cxnSp>
        <p:nvCxnSpPr>
          <p:cNvPr id="12" name="Straight Connector 11">
            <a:extLst>
              <a:ext uri="{FF2B5EF4-FFF2-40B4-BE49-F238E27FC236}">
                <a16:creationId xmlns:a16="http://schemas.microsoft.com/office/drawing/2014/main" id="{A583C198-4086-3047-A127-958F3B68C0A3}"/>
              </a:ext>
            </a:extLst>
          </p:cNvPr>
          <p:cNvCxnSpPr>
            <a:cxnSpLocks/>
          </p:cNvCxnSpPr>
          <p:nvPr/>
        </p:nvCxnSpPr>
        <p:spPr>
          <a:xfrm>
            <a:off x="672935" y="1045029"/>
            <a:ext cx="10450286" cy="0"/>
          </a:xfrm>
          <a:prstGeom prst="line">
            <a:avLst/>
          </a:prstGeom>
          <a:ln w="158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F7CE9EA5-7FD8-449D-814C-813A1B382ED4}"/>
              </a:ext>
            </a:extLst>
          </p:cNvPr>
          <p:cNvSpPr/>
          <p:nvPr/>
        </p:nvSpPr>
        <p:spPr>
          <a:xfrm>
            <a:off x="672935" y="1729214"/>
            <a:ext cx="10450286" cy="746358"/>
          </a:xfrm>
          <a:prstGeom prst="rect">
            <a:avLst/>
          </a:prstGeom>
        </p:spPr>
        <p:txBody>
          <a:bodyPr wrap="square" lIns="0" tIns="0" rIns="0" bIns="0">
            <a:spAutoFit/>
          </a:bodyPr>
          <a:lstStyle/>
          <a:p>
            <a:pPr marL="179388" indent="-179388">
              <a:spcAft>
                <a:spcPts val="1500"/>
              </a:spcAft>
              <a:buFont typeface="Arial"/>
              <a:buChar char="•"/>
            </a:pPr>
            <a:endParaRPr lang="en-US" dirty="0">
              <a:solidFill>
                <a:schemeClr val="tx1">
                  <a:lumMod val="75000"/>
                  <a:lumOff val="25000"/>
                </a:schemeClr>
              </a:solidFill>
            </a:endParaRPr>
          </a:p>
          <a:p>
            <a:pPr marL="636588" lvl="1" indent="-179388">
              <a:spcAft>
                <a:spcPts val="1500"/>
              </a:spcAft>
              <a:buFont typeface="Arial"/>
              <a:buChar char="•"/>
            </a:pPr>
            <a:endParaRPr lang="en-US" dirty="0">
              <a:solidFill>
                <a:schemeClr val="tx1">
                  <a:lumMod val="75000"/>
                  <a:lumOff val="25000"/>
                </a:schemeClr>
              </a:solidFill>
            </a:endParaRPr>
          </a:p>
        </p:txBody>
      </p:sp>
      <p:sp>
        <p:nvSpPr>
          <p:cNvPr id="5" name="Rectangle 4">
            <a:extLst>
              <a:ext uri="{FF2B5EF4-FFF2-40B4-BE49-F238E27FC236}">
                <a16:creationId xmlns:a16="http://schemas.microsoft.com/office/drawing/2014/main" id="{AAB0A319-DD19-46B9-A968-B82C408653BF}"/>
              </a:ext>
            </a:extLst>
          </p:cNvPr>
          <p:cNvSpPr/>
          <p:nvPr/>
        </p:nvSpPr>
        <p:spPr>
          <a:xfrm>
            <a:off x="672935" y="1729214"/>
            <a:ext cx="10450286" cy="746358"/>
          </a:xfrm>
          <a:prstGeom prst="rect">
            <a:avLst/>
          </a:prstGeom>
        </p:spPr>
        <p:txBody>
          <a:bodyPr wrap="square" lIns="0" tIns="0" rIns="0" bIns="0">
            <a:spAutoFit/>
          </a:bodyPr>
          <a:lstStyle/>
          <a:p>
            <a:pPr marL="179388" indent="-179388">
              <a:spcAft>
                <a:spcPts val="1500"/>
              </a:spcAft>
              <a:buFont typeface="Arial"/>
              <a:buChar char="•"/>
            </a:pPr>
            <a:endParaRPr lang="en-US" dirty="0">
              <a:solidFill>
                <a:schemeClr val="tx1">
                  <a:lumMod val="75000"/>
                  <a:lumOff val="25000"/>
                </a:schemeClr>
              </a:solidFill>
            </a:endParaRPr>
          </a:p>
          <a:p>
            <a:pPr marL="636588" lvl="1" indent="-179388">
              <a:spcAft>
                <a:spcPts val="1500"/>
              </a:spcAft>
              <a:buFont typeface="Arial"/>
              <a:buChar char="•"/>
            </a:pPr>
            <a:endParaRPr lang="en-US" dirty="0">
              <a:solidFill>
                <a:schemeClr val="tx1">
                  <a:lumMod val="75000"/>
                  <a:lumOff val="25000"/>
                </a:schemeClr>
              </a:solidFill>
            </a:endParaRPr>
          </a:p>
        </p:txBody>
      </p:sp>
      <p:sp>
        <p:nvSpPr>
          <p:cNvPr id="6" name="Rectangle 5">
            <a:extLst>
              <a:ext uri="{FF2B5EF4-FFF2-40B4-BE49-F238E27FC236}">
                <a16:creationId xmlns:a16="http://schemas.microsoft.com/office/drawing/2014/main" id="{EDF6F866-C515-4D43-859E-2E8C1FB222CC}"/>
              </a:ext>
            </a:extLst>
          </p:cNvPr>
          <p:cNvSpPr/>
          <p:nvPr/>
        </p:nvSpPr>
        <p:spPr>
          <a:xfrm>
            <a:off x="672935" y="1729214"/>
            <a:ext cx="10450286" cy="2154436"/>
          </a:xfrm>
          <a:prstGeom prst="rect">
            <a:avLst/>
          </a:prstGeom>
        </p:spPr>
        <p:txBody>
          <a:bodyPr wrap="square" lIns="0" tIns="0" rIns="0" bIns="0">
            <a:spAutoFit/>
          </a:bodyPr>
          <a:lstStyle/>
          <a:p>
            <a:pPr marL="179388" indent="-179388">
              <a:spcAft>
                <a:spcPts val="1500"/>
              </a:spcAft>
              <a:buFont typeface="Arial"/>
              <a:buChar char="•"/>
            </a:pPr>
            <a:r>
              <a:rPr lang="en-US" dirty="0">
                <a:solidFill>
                  <a:schemeClr val="tx1">
                    <a:lumMod val="75000"/>
                    <a:lumOff val="25000"/>
                  </a:schemeClr>
                </a:solidFill>
              </a:rPr>
              <a:t>Small Grants scheme</a:t>
            </a:r>
          </a:p>
          <a:p>
            <a:pPr marL="179388" indent="-179388">
              <a:spcAft>
                <a:spcPts val="1500"/>
              </a:spcAft>
              <a:buFont typeface="Arial"/>
              <a:buChar char="•"/>
            </a:pPr>
            <a:r>
              <a:rPr lang="en-US" dirty="0">
                <a:solidFill>
                  <a:schemeClr val="tx1">
                    <a:lumMod val="75000"/>
                    <a:lumOff val="25000"/>
                  </a:schemeClr>
                </a:solidFill>
              </a:rPr>
              <a:t>Spring Week</a:t>
            </a:r>
          </a:p>
          <a:p>
            <a:pPr marL="179388" indent="-179388">
              <a:spcAft>
                <a:spcPts val="1500"/>
              </a:spcAft>
              <a:buFont typeface="Arial"/>
              <a:buChar char="•"/>
            </a:pPr>
            <a:r>
              <a:rPr lang="en-US" dirty="0">
                <a:solidFill>
                  <a:schemeClr val="tx1">
                    <a:lumMod val="75000"/>
                    <a:lumOff val="25000"/>
                  </a:schemeClr>
                </a:solidFill>
              </a:rPr>
              <a:t>Summer Research </a:t>
            </a:r>
            <a:r>
              <a:rPr lang="en-US" dirty="0" err="1">
                <a:solidFill>
                  <a:schemeClr val="tx1">
                    <a:lumMod val="75000"/>
                    <a:lumOff val="25000"/>
                  </a:schemeClr>
                </a:solidFill>
              </a:rPr>
              <a:t>Programme</a:t>
            </a:r>
            <a:endParaRPr lang="en-US" dirty="0">
              <a:solidFill>
                <a:schemeClr val="tx1">
                  <a:lumMod val="75000"/>
                  <a:lumOff val="25000"/>
                </a:schemeClr>
              </a:solidFill>
            </a:endParaRPr>
          </a:p>
          <a:p>
            <a:pPr marL="179388" indent="-179388">
              <a:spcAft>
                <a:spcPts val="1500"/>
              </a:spcAft>
              <a:buFont typeface="Arial"/>
              <a:buChar char="•"/>
            </a:pPr>
            <a:r>
              <a:rPr lang="en-US" dirty="0">
                <a:solidFill>
                  <a:schemeClr val="tx1">
                    <a:lumMod val="75000"/>
                    <a:lumOff val="25000"/>
                  </a:schemeClr>
                </a:solidFill>
              </a:rPr>
              <a:t>Permanent Hires</a:t>
            </a:r>
          </a:p>
          <a:p>
            <a:pPr marL="636588" lvl="1" indent="-179388">
              <a:spcAft>
                <a:spcPts val="1500"/>
              </a:spcAft>
              <a:buFont typeface="Arial"/>
              <a:buChar char="•"/>
            </a:pPr>
            <a:endParaRPr lang="en-US" dirty="0">
              <a:solidFill>
                <a:schemeClr val="tx1">
                  <a:lumMod val="75000"/>
                  <a:lumOff val="25000"/>
                </a:schemeClr>
              </a:solidFill>
            </a:endParaRPr>
          </a:p>
        </p:txBody>
      </p:sp>
    </p:spTree>
    <p:extLst>
      <p:ext uri="{BB962C8B-B14F-4D97-AF65-F5344CB8AC3E}">
        <p14:creationId xmlns:p14="http://schemas.microsoft.com/office/powerpoint/2010/main" val="2150994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BBBAF29-C440-9848-A64F-D10B18DDC19B}"/>
              </a:ext>
            </a:extLst>
          </p:cNvPr>
          <p:cNvSpPr>
            <a:spLocks noGrp="1"/>
          </p:cNvSpPr>
          <p:nvPr>
            <p:ph type="ctrTitle"/>
          </p:nvPr>
        </p:nvSpPr>
        <p:spPr>
          <a:xfrm>
            <a:off x="672935" y="387229"/>
            <a:ext cx="7847066" cy="1017706"/>
          </a:xfrm>
        </p:spPr>
        <p:txBody>
          <a:bodyPr lIns="0" tIns="0" rIns="0" bIns="0" anchor="t">
            <a:normAutofit/>
          </a:bodyPr>
          <a:lstStyle/>
          <a:p>
            <a:pPr algn="l"/>
            <a:r>
              <a:rPr lang="en-GB" sz="3600" dirty="0">
                <a:solidFill>
                  <a:srgbClr val="010F2E"/>
                </a:solidFill>
                <a:latin typeface="FS Albert" panose="02000503040000020004" pitchFamily="2" charset="77"/>
              </a:rPr>
              <a:t>Small Grants Scheme</a:t>
            </a:r>
            <a:br>
              <a:rPr lang="en-GB" sz="3600" b="1" dirty="0">
                <a:solidFill>
                  <a:srgbClr val="010F2E"/>
                </a:solidFill>
                <a:latin typeface="FS Albert" panose="02000503040000020004" pitchFamily="2" charset="77"/>
              </a:rPr>
            </a:br>
            <a:endParaRPr lang="en-US" sz="3600" b="1" dirty="0">
              <a:solidFill>
                <a:srgbClr val="010F2E"/>
              </a:solidFill>
              <a:latin typeface="FS Albert" panose="02000503040000020004" pitchFamily="2" charset="77"/>
            </a:endParaRPr>
          </a:p>
        </p:txBody>
      </p:sp>
      <p:cxnSp>
        <p:nvCxnSpPr>
          <p:cNvPr id="12" name="Straight Connector 11">
            <a:extLst>
              <a:ext uri="{FF2B5EF4-FFF2-40B4-BE49-F238E27FC236}">
                <a16:creationId xmlns:a16="http://schemas.microsoft.com/office/drawing/2014/main" id="{A583C198-4086-3047-A127-958F3B68C0A3}"/>
              </a:ext>
            </a:extLst>
          </p:cNvPr>
          <p:cNvCxnSpPr>
            <a:cxnSpLocks/>
          </p:cNvCxnSpPr>
          <p:nvPr/>
        </p:nvCxnSpPr>
        <p:spPr>
          <a:xfrm>
            <a:off x="672935" y="1045029"/>
            <a:ext cx="10450286" cy="0"/>
          </a:xfrm>
          <a:prstGeom prst="line">
            <a:avLst/>
          </a:prstGeom>
          <a:ln w="158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45418770-1948-41CD-8285-C9EDAF68602C}"/>
              </a:ext>
            </a:extLst>
          </p:cNvPr>
          <p:cNvSpPr/>
          <p:nvPr/>
        </p:nvSpPr>
        <p:spPr>
          <a:xfrm>
            <a:off x="672935" y="1321791"/>
            <a:ext cx="10277689" cy="2323713"/>
          </a:xfrm>
          <a:prstGeom prst="rect">
            <a:avLst/>
          </a:prstGeom>
        </p:spPr>
        <p:txBody>
          <a:bodyPr wrap="square" lIns="0" tIns="0" rIns="0" bIns="0">
            <a:spAutoFit/>
          </a:bodyPr>
          <a:lstStyle/>
          <a:p>
            <a:pPr marL="179388" indent="-179388">
              <a:spcAft>
                <a:spcPts val="1500"/>
              </a:spcAft>
              <a:buFont typeface="Arial"/>
              <a:buChar char="•"/>
            </a:pPr>
            <a:r>
              <a:rPr lang="en-GB" dirty="0">
                <a:solidFill>
                  <a:schemeClr val="tx1">
                    <a:lumMod val="75000"/>
                    <a:lumOff val="25000"/>
                  </a:schemeClr>
                </a:solidFill>
              </a:rPr>
              <a:t>Every month we give away </a:t>
            </a:r>
            <a:r>
              <a:rPr lang="en-GB" b="1" dirty="0">
                <a:solidFill>
                  <a:schemeClr val="tx1">
                    <a:lumMod val="75000"/>
                    <a:lumOff val="25000"/>
                  </a:schemeClr>
                </a:solidFill>
              </a:rPr>
              <a:t>£2,000 </a:t>
            </a:r>
            <a:r>
              <a:rPr lang="en-GB" dirty="0">
                <a:solidFill>
                  <a:schemeClr val="tx1">
                    <a:lumMod val="75000"/>
                    <a:lumOff val="25000"/>
                  </a:schemeClr>
                </a:solidFill>
              </a:rPr>
              <a:t>in grant money to early career researchers – and are especially interested in applications that are difficult to get funding for elsewhere (e.g. travel if you are caring for children; expenses for volunteer work related to your research).</a:t>
            </a:r>
          </a:p>
          <a:p>
            <a:pPr marL="179388" indent="-179388">
              <a:spcAft>
                <a:spcPts val="1500"/>
              </a:spcAft>
              <a:buFont typeface="Arial"/>
              <a:buChar char="•"/>
            </a:pPr>
            <a:endParaRPr lang="en-GB" dirty="0">
              <a:solidFill>
                <a:schemeClr val="tx1">
                  <a:lumMod val="75000"/>
                  <a:lumOff val="25000"/>
                </a:schemeClr>
              </a:solidFill>
            </a:endParaRPr>
          </a:p>
          <a:p>
            <a:pPr marL="179388" indent="-179388">
              <a:spcAft>
                <a:spcPts val="1500"/>
              </a:spcAft>
              <a:buFont typeface="Arial"/>
              <a:buChar char="•"/>
            </a:pPr>
            <a:r>
              <a:rPr lang="en-GB" dirty="0">
                <a:solidFill>
                  <a:schemeClr val="tx1">
                    <a:lumMod val="75000"/>
                    <a:lumOff val="25000"/>
                  </a:schemeClr>
                </a:solidFill>
              </a:rPr>
              <a:t>Applying is easy: just send us an email at </a:t>
            </a:r>
            <a:r>
              <a:rPr lang="en-GB" b="1" dirty="0">
                <a:solidFill>
                  <a:schemeClr val="tx1">
                    <a:lumMod val="75000"/>
                    <a:lumOff val="25000"/>
                  </a:schemeClr>
                </a:solidFill>
              </a:rPr>
              <a:t>grants@gresearch.co.uk </a:t>
            </a:r>
            <a:r>
              <a:rPr lang="en-GB" dirty="0">
                <a:solidFill>
                  <a:schemeClr val="tx1">
                    <a:lumMod val="75000"/>
                    <a:lumOff val="25000"/>
                  </a:schemeClr>
                </a:solidFill>
              </a:rPr>
              <a:t>with your CV and a brief summary (no more than one page) of what you would use the grant for. You may include a letter of reference if you think it will help your case.</a:t>
            </a:r>
            <a:endParaRPr lang="en-US" dirty="0">
              <a:solidFill>
                <a:schemeClr val="tx1">
                  <a:lumMod val="75000"/>
                  <a:lumOff val="25000"/>
                </a:schemeClr>
              </a:solidFill>
            </a:endParaRPr>
          </a:p>
        </p:txBody>
      </p:sp>
    </p:spTree>
    <p:extLst>
      <p:ext uri="{BB962C8B-B14F-4D97-AF65-F5344CB8AC3E}">
        <p14:creationId xmlns:p14="http://schemas.microsoft.com/office/powerpoint/2010/main" val="42874884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BBBAF29-C440-9848-A64F-D10B18DDC19B}"/>
              </a:ext>
            </a:extLst>
          </p:cNvPr>
          <p:cNvSpPr>
            <a:spLocks noGrp="1"/>
          </p:cNvSpPr>
          <p:nvPr>
            <p:ph type="ctrTitle"/>
          </p:nvPr>
        </p:nvSpPr>
        <p:spPr>
          <a:xfrm>
            <a:off x="672935" y="387229"/>
            <a:ext cx="7847066" cy="1017706"/>
          </a:xfrm>
        </p:spPr>
        <p:txBody>
          <a:bodyPr lIns="0" tIns="0" rIns="0" bIns="0" anchor="t">
            <a:normAutofit/>
          </a:bodyPr>
          <a:lstStyle/>
          <a:p>
            <a:pPr algn="l"/>
            <a:r>
              <a:rPr lang="en-GB" sz="3600" dirty="0">
                <a:solidFill>
                  <a:srgbClr val="010F2E"/>
                </a:solidFill>
                <a:latin typeface="FS Albert" panose="02000503040000020004" pitchFamily="2" charset="77"/>
              </a:rPr>
              <a:t>Spring into Quant Finance</a:t>
            </a:r>
            <a:br>
              <a:rPr lang="en-GB" sz="3600" b="1" dirty="0">
                <a:solidFill>
                  <a:srgbClr val="010F2E"/>
                </a:solidFill>
                <a:latin typeface="FS Albert" panose="02000503040000020004" pitchFamily="2" charset="77"/>
              </a:rPr>
            </a:br>
            <a:endParaRPr lang="en-US" sz="3600" b="1" dirty="0">
              <a:solidFill>
                <a:srgbClr val="010F2E"/>
              </a:solidFill>
              <a:latin typeface="FS Albert" panose="02000503040000020004" pitchFamily="2" charset="77"/>
            </a:endParaRPr>
          </a:p>
        </p:txBody>
      </p:sp>
      <p:cxnSp>
        <p:nvCxnSpPr>
          <p:cNvPr id="12" name="Straight Connector 11">
            <a:extLst>
              <a:ext uri="{FF2B5EF4-FFF2-40B4-BE49-F238E27FC236}">
                <a16:creationId xmlns:a16="http://schemas.microsoft.com/office/drawing/2014/main" id="{A583C198-4086-3047-A127-958F3B68C0A3}"/>
              </a:ext>
            </a:extLst>
          </p:cNvPr>
          <p:cNvCxnSpPr>
            <a:cxnSpLocks/>
          </p:cNvCxnSpPr>
          <p:nvPr/>
        </p:nvCxnSpPr>
        <p:spPr>
          <a:xfrm>
            <a:off x="672935" y="1045029"/>
            <a:ext cx="10450286" cy="0"/>
          </a:xfrm>
          <a:prstGeom prst="line">
            <a:avLst/>
          </a:prstGeom>
          <a:ln w="158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F7CE9EA5-7FD8-449D-814C-813A1B382ED4}"/>
              </a:ext>
            </a:extLst>
          </p:cNvPr>
          <p:cNvSpPr/>
          <p:nvPr/>
        </p:nvSpPr>
        <p:spPr>
          <a:xfrm>
            <a:off x="672935" y="1729214"/>
            <a:ext cx="10450286" cy="746358"/>
          </a:xfrm>
          <a:prstGeom prst="rect">
            <a:avLst/>
          </a:prstGeom>
        </p:spPr>
        <p:txBody>
          <a:bodyPr wrap="square" lIns="0" tIns="0" rIns="0" bIns="0">
            <a:spAutoFit/>
          </a:bodyPr>
          <a:lstStyle/>
          <a:p>
            <a:pPr marL="179388" indent="-179388">
              <a:spcAft>
                <a:spcPts val="1500"/>
              </a:spcAft>
              <a:buFont typeface="Arial"/>
              <a:buChar char="•"/>
            </a:pPr>
            <a:endParaRPr lang="en-US" dirty="0">
              <a:solidFill>
                <a:schemeClr val="tx1">
                  <a:lumMod val="75000"/>
                  <a:lumOff val="25000"/>
                </a:schemeClr>
              </a:solidFill>
            </a:endParaRPr>
          </a:p>
          <a:p>
            <a:pPr marL="636588" lvl="1" indent="-179388">
              <a:spcAft>
                <a:spcPts val="1500"/>
              </a:spcAft>
              <a:buFont typeface="Arial"/>
              <a:buChar char="•"/>
            </a:pPr>
            <a:endParaRPr lang="en-US" dirty="0">
              <a:solidFill>
                <a:schemeClr val="tx1">
                  <a:lumMod val="75000"/>
                  <a:lumOff val="25000"/>
                </a:schemeClr>
              </a:solidFill>
            </a:endParaRPr>
          </a:p>
        </p:txBody>
      </p:sp>
      <p:graphicFrame>
        <p:nvGraphicFramePr>
          <p:cNvPr id="14" name="Diagram 13">
            <a:extLst>
              <a:ext uri="{FF2B5EF4-FFF2-40B4-BE49-F238E27FC236}">
                <a16:creationId xmlns:a16="http://schemas.microsoft.com/office/drawing/2014/main" id="{95104E00-BA84-4AF6-B9BC-223230E14AE9}"/>
              </a:ext>
            </a:extLst>
          </p:cNvPr>
          <p:cNvGraphicFramePr/>
          <p:nvPr>
            <p:extLst>
              <p:ext uri="{D42A27DB-BD31-4B8C-83A1-F6EECF244321}">
                <p14:modId xmlns:p14="http://schemas.microsoft.com/office/powerpoint/2010/main" val="3549849381"/>
              </p:ext>
            </p:extLst>
          </p:nvPr>
        </p:nvGraphicFramePr>
        <p:xfrm>
          <a:off x="248194" y="1240974"/>
          <a:ext cx="6446520" cy="4897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Rectangle 14">
            <a:extLst>
              <a:ext uri="{FF2B5EF4-FFF2-40B4-BE49-F238E27FC236}">
                <a16:creationId xmlns:a16="http://schemas.microsoft.com/office/drawing/2014/main" id="{45418770-1948-41CD-8285-C9EDAF68602C}"/>
              </a:ext>
            </a:extLst>
          </p:cNvPr>
          <p:cNvSpPr/>
          <p:nvPr/>
        </p:nvSpPr>
        <p:spPr>
          <a:xfrm>
            <a:off x="7292051" y="1729214"/>
            <a:ext cx="3831169" cy="3647152"/>
          </a:xfrm>
          <a:prstGeom prst="rect">
            <a:avLst/>
          </a:prstGeom>
        </p:spPr>
        <p:txBody>
          <a:bodyPr wrap="square" lIns="0" tIns="0" rIns="0" bIns="0">
            <a:spAutoFit/>
          </a:bodyPr>
          <a:lstStyle/>
          <a:p>
            <a:pPr marL="179388" indent="-179388">
              <a:spcAft>
                <a:spcPts val="1500"/>
              </a:spcAft>
              <a:buFont typeface="Arial"/>
              <a:buChar char="•"/>
            </a:pPr>
            <a:r>
              <a:rPr lang="en-US" dirty="0">
                <a:solidFill>
                  <a:schemeClr val="tx1">
                    <a:lumMod val="75000"/>
                    <a:lumOff val="25000"/>
                  </a:schemeClr>
                </a:solidFill>
              </a:rPr>
              <a:t>Hosted in the South of France (Nice)</a:t>
            </a:r>
          </a:p>
          <a:p>
            <a:pPr marL="179388" indent="-179388">
              <a:spcAft>
                <a:spcPts val="1500"/>
              </a:spcAft>
              <a:buFont typeface="Arial"/>
              <a:buChar char="•"/>
            </a:pPr>
            <a:r>
              <a:rPr lang="en-US" dirty="0">
                <a:solidFill>
                  <a:schemeClr val="tx1">
                    <a:lumMod val="75000"/>
                    <a:lumOff val="25000"/>
                  </a:schemeClr>
                </a:solidFill>
              </a:rPr>
              <a:t> 5* hotel &amp; £750 stipend</a:t>
            </a:r>
          </a:p>
          <a:p>
            <a:pPr marL="179388" indent="-179388">
              <a:spcAft>
                <a:spcPts val="1500"/>
              </a:spcAft>
              <a:buFont typeface="Arial"/>
              <a:buChar char="•"/>
            </a:pPr>
            <a:r>
              <a:rPr lang="en-US" dirty="0">
                <a:solidFill>
                  <a:schemeClr val="tx1">
                    <a:lumMod val="75000"/>
                    <a:lumOff val="25000"/>
                  </a:schemeClr>
                </a:solidFill>
              </a:rPr>
              <a:t>All expenses included</a:t>
            </a:r>
          </a:p>
          <a:p>
            <a:pPr marL="179388" indent="-179388">
              <a:spcAft>
                <a:spcPts val="1500"/>
              </a:spcAft>
              <a:buFont typeface="Arial"/>
              <a:buChar char="•"/>
            </a:pPr>
            <a:r>
              <a:rPr lang="en-US" dirty="0">
                <a:solidFill>
                  <a:schemeClr val="tx1">
                    <a:lumMod val="75000"/>
                    <a:lumOff val="25000"/>
                  </a:schemeClr>
                </a:solidFill>
              </a:rPr>
              <a:t>Hear talks about the industry</a:t>
            </a:r>
          </a:p>
          <a:p>
            <a:pPr marL="179388" indent="-179388">
              <a:spcAft>
                <a:spcPts val="1500"/>
              </a:spcAft>
              <a:buFont typeface="Arial"/>
              <a:buChar char="•"/>
            </a:pPr>
            <a:r>
              <a:rPr lang="en-US" dirty="0">
                <a:solidFill>
                  <a:schemeClr val="tx1">
                    <a:lumMod val="75000"/>
                    <a:lumOff val="25000"/>
                  </a:schemeClr>
                </a:solidFill>
              </a:rPr>
              <a:t>Talk to our CEO and Directors of Research</a:t>
            </a:r>
          </a:p>
          <a:p>
            <a:pPr marL="179388" indent="-179388">
              <a:spcAft>
                <a:spcPts val="1500"/>
              </a:spcAft>
              <a:buFont typeface="Arial"/>
              <a:buChar char="•"/>
            </a:pPr>
            <a:r>
              <a:rPr lang="en-US" dirty="0">
                <a:solidFill>
                  <a:schemeClr val="tx1">
                    <a:lumMod val="75000"/>
                    <a:lumOff val="25000"/>
                  </a:schemeClr>
                </a:solidFill>
              </a:rPr>
              <a:t>Undertake specialized training on ML, data science and finance</a:t>
            </a:r>
          </a:p>
          <a:p>
            <a:pPr marL="179388" indent="-179388">
              <a:spcAft>
                <a:spcPts val="1500"/>
              </a:spcAft>
              <a:buFont typeface="Arial"/>
              <a:buChar char="•"/>
            </a:pPr>
            <a:r>
              <a:rPr lang="en-US" dirty="0">
                <a:solidFill>
                  <a:schemeClr val="tx1">
                    <a:lumMod val="75000"/>
                    <a:lumOff val="25000"/>
                  </a:schemeClr>
                </a:solidFill>
              </a:rPr>
              <a:t>Network with our Quant team</a:t>
            </a:r>
          </a:p>
        </p:txBody>
      </p:sp>
    </p:spTree>
    <p:extLst>
      <p:ext uri="{BB962C8B-B14F-4D97-AF65-F5344CB8AC3E}">
        <p14:creationId xmlns:p14="http://schemas.microsoft.com/office/powerpoint/2010/main" val="4065094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BBBAF29-C440-9848-A64F-D10B18DDC19B}"/>
              </a:ext>
            </a:extLst>
          </p:cNvPr>
          <p:cNvSpPr>
            <a:spLocks noGrp="1"/>
          </p:cNvSpPr>
          <p:nvPr>
            <p:ph type="ctrTitle"/>
          </p:nvPr>
        </p:nvSpPr>
        <p:spPr>
          <a:xfrm>
            <a:off x="672935" y="387229"/>
            <a:ext cx="7847066" cy="1017706"/>
          </a:xfrm>
        </p:spPr>
        <p:txBody>
          <a:bodyPr lIns="0" tIns="0" rIns="0" bIns="0" anchor="t">
            <a:normAutofit/>
          </a:bodyPr>
          <a:lstStyle/>
          <a:p>
            <a:pPr algn="l"/>
            <a:r>
              <a:rPr lang="en-GB" sz="3600" dirty="0">
                <a:solidFill>
                  <a:srgbClr val="010F2E"/>
                </a:solidFill>
                <a:latin typeface="FS Albert" panose="02000503040000020004" pitchFamily="2" charset="77"/>
              </a:rPr>
              <a:t>Spring into Quant Finance</a:t>
            </a:r>
            <a:br>
              <a:rPr lang="en-GB" sz="3600" b="1" dirty="0">
                <a:solidFill>
                  <a:srgbClr val="010F2E"/>
                </a:solidFill>
                <a:latin typeface="FS Albert" panose="02000503040000020004" pitchFamily="2" charset="77"/>
              </a:rPr>
            </a:br>
            <a:endParaRPr lang="en-US" sz="3600" b="1" dirty="0">
              <a:solidFill>
                <a:srgbClr val="010F2E"/>
              </a:solidFill>
              <a:latin typeface="FS Albert" panose="02000503040000020004" pitchFamily="2" charset="77"/>
            </a:endParaRPr>
          </a:p>
        </p:txBody>
      </p:sp>
      <p:cxnSp>
        <p:nvCxnSpPr>
          <p:cNvPr id="12" name="Straight Connector 11">
            <a:extLst>
              <a:ext uri="{FF2B5EF4-FFF2-40B4-BE49-F238E27FC236}">
                <a16:creationId xmlns:a16="http://schemas.microsoft.com/office/drawing/2014/main" id="{A583C198-4086-3047-A127-958F3B68C0A3}"/>
              </a:ext>
            </a:extLst>
          </p:cNvPr>
          <p:cNvCxnSpPr>
            <a:cxnSpLocks/>
          </p:cNvCxnSpPr>
          <p:nvPr/>
        </p:nvCxnSpPr>
        <p:spPr>
          <a:xfrm>
            <a:off x="672935" y="1045029"/>
            <a:ext cx="10450286" cy="0"/>
          </a:xfrm>
          <a:prstGeom prst="line">
            <a:avLst/>
          </a:prstGeom>
          <a:ln w="158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F7CE9EA5-7FD8-449D-814C-813A1B382ED4}"/>
              </a:ext>
            </a:extLst>
          </p:cNvPr>
          <p:cNvSpPr/>
          <p:nvPr/>
        </p:nvSpPr>
        <p:spPr>
          <a:xfrm>
            <a:off x="672935" y="1729214"/>
            <a:ext cx="10450286" cy="746358"/>
          </a:xfrm>
          <a:prstGeom prst="rect">
            <a:avLst/>
          </a:prstGeom>
        </p:spPr>
        <p:txBody>
          <a:bodyPr wrap="square" lIns="0" tIns="0" rIns="0" bIns="0">
            <a:spAutoFit/>
          </a:bodyPr>
          <a:lstStyle/>
          <a:p>
            <a:pPr marL="179388" indent="-179388">
              <a:spcAft>
                <a:spcPts val="1500"/>
              </a:spcAft>
              <a:buFont typeface="Arial"/>
              <a:buChar char="•"/>
            </a:pPr>
            <a:endParaRPr lang="en-US" dirty="0">
              <a:solidFill>
                <a:schemeClr val="tx1">
                  <a:lumMod val="75000"/>
                  <a:lumOff val="25000"/>
                </a:schemeClr>
              </a:solidFill>
            </a:endParaRPr>
          </a:p>
          <a:p>
            <a:pPr marL="636588" lvl="1" indent="-179388">
              <a:spcAft>
                <a:spcPts val="1500"/>
              </a:spcAft>
              <a:buFont typeface="Arial"/>
              <a:buChar char="•"/>
            </a:pPr>
            <a:endParaRPr lang="en-US" dirty="0">
              <a:solidFill>
                <a:schemeClr val="tx1">
                  <a:lumMod val="75000"/>
                  <a:lumOff val="25000"/>
                </a:schemeClr>
              </a:solidFill>
            </a:endParaRPr>
          </a:p>
        </p:txBody>
      </p:sp>
      <p:graphicFrame>
        <p:nvGraphicFramePr>
          <p:cNvPr id="2" name="Diagram 1">
            <a:extLst>
              <a:ext uri="{FF2B5EF4-FFF2-40B4-BE49-F238E27FC236}">
                <a16:creationId xmlns:a16="http://schemas.microsoft.com/office/drawing/2014/main" id="{B4D41C74-0234-4538-B83A-894B800AFAE6}"/>
              </a:ext>
            </a:extLst>
          </p:cNvPr>
          <p:cNvGraphicFramePr/>
          <p:nvPr/>
        </p:nvGraphicFramePr>
        <p:xfrm>
          <a:off x="1068779" y="642259"/>
          <a:ext cx="9653649" cy="5828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01582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2BBBAF29-C440-9848-A64F-D10B18DDC19B}"/>
              </a:ext>
            </a:extLst>
          </p:cNvPr>
          <p:cNvSpPr txBox="1">
            <a:spLocks/>
          </p:cNvSpPr>
          <p:nvPr/>
        </p:nvSpPr>
        <p:spPr>
          <a:xfrm>
            <a:off x="672935" y="387229"/>
            <a:ext cx="7847066" cy="1017706"/>
          </a:xfrm>
          <a:prstGeom prst="rect">
            <a:avLst/>
          </a:prstGeom>
        </p:spPr>
        <p:txBody>
          <a:bodyPr vert="horz" lIns="0" tIns="0" rIns="0" bIns="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600" dirty="0">
                <a:solidFill>
                  <a:srgbClr val="010F2E"/>
                </a:solidFill>
                <a:latin typeface="FS Albert" panose="02000503040000020004" pitchFamily="2" charset="77"/>
              </a:rPr>
              <a:t>Agenda</a:t>
            </a:r>
            <a:endParaRPr lang="en-US" sz="3600" dirty="0">
              <a:solidFill>
                <a:srgbClr val="010F2E"/>
              </a:solidFill>
              <a:latin typeface="FS Albert" panose="02000503040000020004" pitchFamily="2" charset="77"/>
            </a:endParaRPr>
          </a:p>
        </p:txBody>
      </p:sp>
      <p:cxnSp>
        <p:nvCxnSpPr>
          <p:cNvPr id="10" name="Straight Connector 9">
            <a:extLst>
              <a:ext uri="{FF2B5EF4-FFF2-40B4-BE49-F238E27FC236}">
                <a16:creationId xmlns:a16="http://schemas.microsoft.com/office/drawing/2014/main" id="{A583C198-4086-3047-A127-958F3B68C0A3}"/>
              </a:ext>
            </a:extLst>
          </p:cNvPr>
          <p:cNvCxnSpPr>
            <a:cxnSpLocks/>
          </p:cNvCxnSpPr>
          <p:nvPr/>
        </p:nvCxnSpPr>
        <p:spPr>
          <a:xfrm>
            <a:off x="672935" y="1045029"/>
            <a:ext cx="10450286" cy="0"/>
          </a:xfrm>
          <a:prstGeom prst="line">
            <a:avLst/>
          </a:prstGeom>
          <a:ln w="158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6A7E1B75-2221-D549-AAF2-1C1C7CE487BD}"/>
              </a:ext>
            </a:extLst>
          </p:cNvPr>
          <p:cNvSpPr/>
          <p:nvPr/>
        </p:nvSpPr>
        <p:spPr>
          <a:xfrm>
            <a:off x="1442308" y="1795477"/>
            <a:ext cx="9364237" cy="657800"/>
          </a:xfrm>
          <a:prstGeom prst="rect">
            <a:avLst/>
          </a:prstGeom>
          <a:solidFill>
            <a:srgbClr val="010F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10F2E"/>
              </a:solidFill>
            </a:endParaRPr>
          </a:p>
        </p:txBody>
      </p:sp>
      <p:sp>
        <p:nvSpPr>
          <p:cNvPr id="11" name="Title 1">
            <a:extLst>
              <a:ext uri="{FF2B5EF4-FFF2-40B4-BE49-F238E27FC236}">
                <a16:creationId xmlns:a16="http://schemas.microsoft.com/office/drawing/2014/main" id="{2DA21FF5-18BA-F94D-9EA0-5DA805611E15}"/>
              </a:ext>
            </a:extLst>
          </p:cNvPr>
          <p:cNvSpPr txBox="1">
            <a:spLocks/>
          </p:cNvSpPr>
          <p:nvPr/>
        </p:nvSpPr>
        <p:spPr>
          <a:xfrm>
            <a:off x="1968840" y="1872528"/>
            <a:ext cx="5873008" cy="1001831"/>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kern="0" dirty="0">
                <a:solidFill>
                  <a:schemeClr val="bg1"/>
                </a:solidFill>
                <a:latin typeface="FS Albert" panose="02000503040000020004" pitchFamily="2" charset="77"/>
              </a:rPr>
              <a:t>Introducing G-Research</a:t>
            </a:r>
          </a:p>
        </p:txBody>
      </p:sp>
      <p:sp>
        <p:nvSpPr>
          <p:cNvPr id="16" name="Oval 15"/>
          <p:cNvSpPr/>
          <p:nvPr/>
        </p:nvSpPr>
        <p:spPr>
          <a:xfrm>
            <a:off x="954713" y="1702830"/>
            <a:ext cx="778157" cy="778157"/>
          </a:xfrm>
          <a:prstGeom prst="ellipse">
            <a:avLst/>
          </a:prstGeom>
          <a:solidFill>
            <a:schemeClr val="bg1"/>
          </a:solidFill>
          <a:ln w="57150">
            <a:solidFill>
              <a:srgbClr val="010F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Box 18"/>
          <p:cNvSpPr txBox="1"/>
          <p:nvPr/>
        </p:nvSpPr>
        <p:spPr>
          <a:xfrm>
            <a:off x="1087051" y="1750410"/>
            <a:ext cx="450376" cy="707886"/>
          </a:xfrm>
          <a:prstGeom prst="rect">
            <a:avLst/>
          </a:prstGeom>
          <a:noFill/>
        </p:spPr>
        <p:txBody>
          <a:bodyPr wrap="square" rtlCol="0">
            <a:spAutoFit/>
          </a:bodyPr>
          <a:lstStyle/>
          <a:p>
            <a:r>
              <a:rPr lang="en-GB" sz="4000" b="1" dirty="0">
                <a:solidFill>
                  <a:srgbClr val="010F2E"/>
                </a:solidFill>
                <a:latin typeface="FS Albert" panose="02000503040000020004" pitchFamily="50" charset="0"/>
              </a:rPr>
              <a:t>1</a:t>
            </a:r>
            <a:endParaRPr lang="en-GB" b="1" dirty="0">
              <a:solidFill>
                <a:srgbClr val="010F2E"/>
              </a:solidFill>
              <a:latin typeface="FS Albert" panose="02000503040000020004" pitchFamily="50" charset="0"/>
            </a:endParaRPr>
          </a:p>
        </p:txBody>
      </p:sp>
      <p:sp>
        <p:nvSpPr>
          <p:cNvPr id="23" name="Title 1">
            <a:extLst>
              <a:ext uri="{FF2B5EF4-FFF2-40B4-BE49-F238E27FC236}">
                <a16:creationId xmlns:a16="http://schemas.microsoft.com/office/drawing/2014/main" id="{2DA21FF5-18BA-F94D-9EA0-5DA805611E15}"/>
              </a:ext>
            </a:extLst>
          </p:cNvPr>
          <p:cNvSpPr txBox="1">
            <a:spLocks/>
          </p:cNvSpPr>
          <p:nvPr/>
        </p:nvSpPr>
        <p:spPr>
          <a:xfrm>
            <a:off x="1968840" y="2871529"/>
            <a:ext cx="4923884" cy="1001831"/>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kern="0" dirty="0">
                <a:solidFill>
                  <a:schemeClr val="bg1"/>
                </a:solidFill>
                <a:latin typeface="FS Albert" panose="02000503040000020004" pitchFamily="2" charset="77"/>
              </a:rPr>
              <a:t>The Black Box</a:t>
            </a:r>
          </a:p>
        </p:txBody>
      </p:sp>
      <p:sp>
        <p:nvSpPr>
          <p:cNvPr id="27" name="Rectangle 26">
            <a:extLst>
              <a:ext uri="{FF2B5EF4-FFF2-40B4-BE49-F238E27FC236}">
                <a16:creationId xmlns:a16="http://schemas.microsoft.com/office/drawing/2014/main" id="{6A7E1B75-2221-D549-AAF2-1C1C7CE487BD}"/>
              </a:ext>
            </a:extLst>
          </p:cNvPr>
          <p:cNvSpPr/>
          <p:nvPr/>
        </p:nvSpPr>
        <p:spPr>
          <a:xfrm>
            <a:off x="1442308" y="2781110"/>
            <a:ext cx="9364237" cy="657800"/>
          </a:xfrm>
          <a:prstGeom prst="rect">
            <a:avLst/>
          </a:prstGeom>
          <a:solidFill>
            <a:srgbClr val="010F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10F2E"/>
              </a:solidFill>
            </a:endParaRPr>
          </a:p>
        </p:txBody>
      </p:sp>
      <p:sp>
        <p:nvSpPr>
          <p:cNvPr id="28" name="Title 1">
            <a:extLst>
              <a:ext uri="{FF2B5EF4-FFF2-40B4-BE49-F238E27FC236}">
                <a16:creationId xmlns:a16="http://schemas.microsoft.com/office/drawing/2014/main" id="{2DA21FF5-18BA-F94D-9EA0-5DA805611E15}"/>
              </a:ext>
            </a:extLst>
          </p:cNvPr>
          <p:cNvSpPr txBox="1">
            <a:spLocks/>
          </p:cNvSpPr>
          <p:nvPr/>
        </p:nvSpPr>
        <p:spPr>
          <a:xfrm>
            <a:off x="1968839" y="2858161"/>
            <a:ext cx="6608001" cy="1001831"/>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kern="0" dirty="0">
                <a:solidFill>
                  <a:schemeClr val="bg1"/>
                </a:solidFill>
                <a:latin typeface="FS Albert" panose="02000503040000020004" pitchFamily="2" charset="77"/>
              </a:rPr>
              <a:t>What does a Quant look like?</a:t>
            </a:r>
          </a:p>
        </p:txBody>
      </p:sp>
      <p:sp>
        <p:nvSpPr>
          <p:cNvPr id="29" name="Oval 28"/>
          <p:cNvSpPr/>
          <p:nvPr/>
        </p:nvSpPr>
        <p:spPr>
          <a:xfrm>
            <a:off x="954713" y="2688463"/>
            <a:ext cx="778157" cy="778157"/>
          </a:xfrm>
          <a:prstGeom prst="ellipse">
            <a:avLst/>
          </a:prstGeom>
          <a:solidFill>
            <a:schemeClr val="bg1"/>
          </a:solidFill>
          <a:ln w="57150">
            <a:solidFill>
              <a:srgbClr val="010F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TextBox 29"/>
          <p:cNvSpPr txBox="1"/>
          <p:nvPr/>
        </p:nvSpPr>
        <p:spPr>
          <a:xfrm>
            <a:off x="1087051" y="2736043"/>
            <a:ext cx="450376" cy="707886"/>
          </a:xfrm>
          <a:prstGeom prst="rect">
            <a:avLst/>
          </a:prstGeom>
          <a:noFill/>
        </p:spPr>
        <p:txBody>
          <a:bodyPr wrap="square" rtlCol="0">
            <a:spAutoFit/>
          </a:bodyPr>
          <a:lstStyle/>
          <a:p>
            <a:r>
              <a:rPr lang="en-GB" sz="4000" b="1" dirty="0">
                <a:solidFill>
                  <a:srgbClr val="010F2E"/>
                </a:solidFill>
                <a:latin typeface="FS Albert" panose="02000503040000020004" pitchFamily="50" charset="0"/>
              </a:rPr>
              <a:t>2</a:t>
            </a:r>
            <a:endParaRPr lang="en-GB" b="1" dirty="0">
              <a:solidFill>
                <a:srgbClr val="010F2E"/>
              </a:solidFill>
              <a:latin typeface="FS Albert" panose="02000503040000020004" pitchFamily="50" charset="0"/>
            </a:endParaRPr>
          </a:p>
        </p:txBody>
      </p:sp>
      <p:sp>
        <p:nvSpPr>
          <p:cNvPr id="33" name="Rectangle 32">
            <a:extLst>
              <a:ext uri="{FF2B5EF4-FFF2-40B4-BE49-F238E27FC236}">
                <a16:creationId xmlns:a16="http://schemas.microsoft.com/office/drawing/2014/main" id="{6A7E1B75-2221-D549-AAF2-1C1C7CE487BD}"/>
              </a:ext>
            </a:extLst>
          </p:cNvPr>
          <p:cNvSpPr/>
          <p:nvPr/>
        </p:nvSpPr>
        <p:spPr>
          <a:xfrm>
            <a:off x="1413881" y="3786422"/>
            <a:ext cx="9364237" cy="657800"/>
          </a:xfrm>
          <a:prstGeom prst="rect">
            <a:avLst/>
          </a:prstGeom>
          <a:solidFill>
            <a:srgbClr val="010F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10F2E"/>
              </a:solidFill>
            </a:endParaRPr>
          </a:p>
        </p:txBody>
      </p:sp>
      <p:sp>
        <p:nvSpPr>
          <p:cNvPr id="34" name="Title 1">
            <a:extLst>
              <a:ext uri="{FF2B5EF4-FFF2-40B4-BE49-F238E27FC236}">
                <a16:creationId xmlns:a16="http://schemas.microsoft.com/office/drawing/2014/main" id="{2DA21FF5-18BA-F94D-9EA0-5DA805611E15}"/>
              </a:ext>
            </a:extLst>
          </p:cNvPr>
          <p:cNvSpPr txBox="1">
            <a:spLocks/>
          </p:cNvSpPr>
          <p:nvPr/>
        </p:nvSpPr>
        <p:spPr>
          <a:xfrm>
            <a:off x="1968840" y="3854742"/>
            <a:ext cx="7360355" cy="1001831"/>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kern="0" dirty="0">
                <a:solidFill>
                  <a:schemeClr val="bg1"/>
                </a:solidFill>
                <a:latin typeface="FS Albert" panose="02000503040000020004" pitchFamily="2" charset="77"/>
              </a:rPr>
              <a:t>Our recruitment processes and schemes</a:t>
            </a:r>
          </a:p>
        </p:txBody>
      </p:sp>
      <p:sp>
        <p:nvSpPr>
          <p:cNvPr id="35" name="Oval 34"/>
          <p:cNvSpPr/>
          <p:nvPr/>
        </p:nvSpPr>
        <p:spPr>
          <a:xfrm>
            <a:off x="954713" y="3685044"/>
            <a:ext cx="778157" cy="778157"/>
          </a:xfrm>
          <a:prstGeom prst="ellipse">
            <a:avLst/>
          </a:prstGeom>
          <a:solidFill>
            <a:schemeClr val="bg1"/>
          </a:solidFill>
          <a:ln w="57150">
            <a:solidFill>
              <a:srgbClr val="010F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TextBox 35"/>
          <p:cNvSpPr txBox="1"/>
          <p:nvPr/>
        </p:nvSpPr>
        <p:spPr>
          <a:xfrm>
            <a:off x="1087051" y="3732624"/>
            <a:ext cx="450376" cy="707886"/>
          </a:xfrm>
          <a:prstGeom prst="rect">
            <a:avLst/>
          </a:prstGeom>
          <a:noFill/>
        </p:spPr>
        <p:txBody>
          <a:bodyPr wrap="square" rtlCol="0">
            <a:spAutoFit/>
          </a:bodyPr>
          <a:lstStyle/>
          <a:p>
            <a:r>
              <a:rPr lang="en-GB" sz="4000" b="1" dirty="0">
                <a:solidFill>
                  <a:srgbClr val="010F2E"/>
                </a:solidFill>
                <a:latin typeface="FS Albert" panose="02000503040000020004" pitchFamily="50" charset="0"/>
              </a:rPr>
              <a:t>3</a:t>
            </a:r>
            <a:endParaRPr lang="en-GB" b="1" dirty="0">
              <a:solidFill>
                <a:srgbClr val="010F2E"/>
              </a:solidFill>
              <a:latin typeface="FS Albert" panose="02000503040000020004" pitchFamily="50" charset="0"/>
            </a:endParaRPr>
          </a:p>
        </p:txBody>
      </p:sp>
    </p:spTree>
    <p:extLst>
      <p:ext uri="{BB962C8B-B14F-4D97-AF65-F5344CB8AC3E}">
        <p14:creationId xmlns:p14="http://schemas.microsoft.com/office/powerpoint/2010/main" val="10070543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BBBAF29-C440-9848-A64F-D10B18DDC19B}"/>
              </a:ext>
            </a:extLst>
          </p:cNvPr>
          <p:cNvSpPr>
            <a:spLocks noGrp="1"/>
          </p:cNvSpPr>
          <p:nvPr>
            <p:ph type="ctrTitle"/>
          </p:nvPr>
        </p:nvSpPr>
        <p:spPr>
          <a:xfrm>
            <a:off x="672934" y="387229"/>
            <a:ext cx="10312139" cy="1017706"/>
          </a:xfrm>
        </p:spPr>
        <p:txBody>
          <a:bodyPr lIns="0" tIns="0" rIns="0" bIns="0" anchor="t">
            <a:normAutofit/>
          </a:bodyPr>
          <a:lstStyle/>
          <a:p>
            <a:pPr algn="l"/>
            <a:r>
              <a:rPr lang="en-GB" sz="3600" dirty="0">
                <a:solidFill>
                  <a:srgbClr val="010F2E"/>
                </a:solidFill>
                <a:latin typeface="FS Albert" panose="02000503040000020004" pitchFamily="2" charset="77"/>
              </a:rPr>
              <a:t>Summer Research Program (Open for applications)</a:t>
            </a:r>
            <a:br>
              <a:rPr lang="en-GB" sz="3600" b="1" dirty="0">
                <a:solidFill>
                  <a:srgbClr val="010F2E"/>
                </a:solidFill>
                <a:latin typeface="FS Albert" panose="02000503040000020004" pitchFamily="2" charset="77"/>
              </a:rPr>
            </a:br>
            <a:endParaRPr lang="en-US" sz="3600" b="1" dirty="0">
              <a:solidFill>
                <a:srgbClr val="010F2E"/>
              </a:solidFill>
              <a:latin typeface="FS Albert" panose="02000503040000020004" pitchFamily="2" charset="77"/>
            </a:endParaRPr>
          </a:p>
        </p:txBody>
      </p:sp>
      <p:cxnSp>
        <p:nvCxnSpPr>
          <p:cNvPr id="12" name="Straight Connector 11">
            <a:extLst>
              <a:ext uri="{FF2B5EF4-FFF2-40B4-BE49-F238E27FC236}">
                <a16:creationId xmlns:a16="http://schemas.microsoft.com/office/drawing/2014/main" id="{A583C198-4086-3047-A127-958F3B68C0A3}"/>
              </a:ext>
            </a:extLst>
          </p:cNvPr>
          <p:cNvCxnSpPr>
            <a:cxnSpLocks/>
          </p:cNvCxnSpPr>
          <p:nvPr/>
        </p:nvCxnSpPr>
        <p:spPr>
          <a:xfrm>
            <a:off x="672935" y="1045029"/>
            <a:ext cx="10450286" cy="0"/>
          </a:xfrm>
          <a:prstGeom prst="line">
            <a:avLst/>
          </a:prstGeom>
          <a:ln w="158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F7CE9EA5-7FD8-449D-814C-813A1B382ED4}"/>
              </a:ext>
            </a:extLst>
          </p:cNvPr>
          <p:cNvSpPr/>
          <p:nvPr/>
        </p:nvSpPr>
        <p:spPr>
          <a:xfrm>
            <a:off x="672935" y="1729214"/>
            <a:ext cx="10450286" cy="746358"/>
          </a:xfrm>
          <a:prstGeom prst="rect">
            <a:avLst/>
          </a:prstGeom>
        </p:spPr>
        <p:txBody>
          <a:bodyPr wrap="square" lIns="0" tIns="0" rIns="0" bIns="0">
            <a:spAutoFit/>
          </a:bodyPr>
          <a:lstStyle/>
          <a:p>
            <a:pPr marL="179388" indent="-179388">
              <a:spcAft>
                <a:spcPts val="1500"/>
              </a:spcAft>
              <a:buFont typeface="Arial"/>
              <a:buChar char="•"/>
            </a:pPr>
            <a:endParaRPr lang="en-US" dirty="0">
              <a:solidFill>
                <a:schemeClr val="tx1">
                  <a:lumMod val="75000"/>
                  <a:lumOff val="25000"/>
                </a:schemeClr>
              </a:solidFill>
            </a:endParaRPr>
          </a:p>
          <a:p>
            <a:pPr marL="636588" lvl="1" indent="-179388">
              <a:spcAft>
                <a:spcPts val="1500"/>
              </a:spcAft>
              <a:buFont typeface="Arial"/>
              <a:buChar char="•"/>
            </a:pPr>
            <a:endParaRPr lang="en-US" dirty="0">
              <a:solidFill>
                <a:schemeClr val="tx1">
                  <a:lumMod val="75000"/>
                  <a:lumOff val="25000"/>
                </a:schemeClr>
              </a:solidFill>
            </a:endParaRPr>
          </a:p>
        </p:txBody>
      </p:sp>
      <p:graphicFrame>
        <p:nvGraphicFramePr>
          <p:cNvPr id="14" name="Diagram 13">
            <a:extLst>
              <a:ext uri="{FF2B5EF4-FFF2-40B4-BE49-F238E27FC236}">
                <a16:creationId xmlns:a16="http://schemas.microsoft.com/office/drawing/2014/main" id="{95104E00-BA84-4AF6-B9BC-223230E14AE9}"/>
              </a:ext>
            </a:extLst>
          </p:cNvPr>
          <p:cNvGraphicFramePr/>
          <p:nvPr>
            <p:extLst>
              <p:ext uri="{D42A27DB-BD31-4B8C-83A1-F6EECF244321}">
                <p14:modId xmlns:p14="http://schemas.microsoft.com/office/powerpoint/2010/main" val="3004846164"/>
              </p:ext>
            </p:extLst>
          </p:nvPr>
        </p:nvGraphicFramePr>
        <p:xfrm>
          <a:off x="248194" y="1240974"/>
          <a:ext cx="6446520" cy="4897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5" name="Rectangle 14">
            <a:extLst>
              <a:ext uri="{FF2B5EF4-FFF2-40B4-BE49-F238E27FC236}">
                <a16:creationId xmlns:a16="http://schemas.microsoft.com/office/drawing/2014/main" id="{45418770-1948-41CD-8285-C9EDAF68602C}"/>
              </a:ext>
            </a:extLst>
          </p:cNvPr>
          <p:cNvSpPr/>
          <p:nvPr/>
        </p:nvSpPr>
        <p:spPr>
          <a:xfrm>
            <a:off x="7292051" y="1729214"/>
            <a:ext cx="3831169" cy="3624069"/>
          </a:xfrm>
          <a:prstGeom prst="rect">
            <a:avLst/>
          </a:prstGeom>
        </p:spPr>
        <p:txBody>
          <a:bodyPr wrap="square" lIns="0" tIns="0" rIns="0" bIns="0">
            <a:spAutoFit/>
          </a:bodyPr>
          <a:lstStyle/>
          <a:p>
            <a:pPr marL="179388" indent="-179388">
              <a:spcAft>
                <a:spcPts val="1500"/>
              </a:spcAft>
              <a:buFont typeface="Arial"/>
              <a:buChar char="•"/>
            </a:pPr>
            <a:r>
              <a:rPr lang="en-US" dirty="0">
                <a:solidFill>
                  <a:schemeClr val="tx1">
                    <a:lumMod val="75000"/>
                    <a:lumOff val="25000"/>
                  </a:schemeClr>
                </a:solidFill>
              </a:rPr>
              <a:t>You will be paired with a mentor working on a specific project</a:t>
            </a:r>
          </a:p>
          <a:p>
            <a:pPr marL="179388" indent="-179388">
              <a:spcAft>
                <a:spcPts val="1500"/>
              </a:spcAft>
              <a:buFont typeface="Arial"/>
              <a:buChar char="•"/>
            </a:pPr>
            <a:r>
              <a:rPr lang="en-US" dirty="0">
                <a:solidFill>
                  <a:schemeClr val="tx1">
                    <a:lumMod val="75000"/>
                    <a:lumOff val="25000"/>
                  </a:schemeClr>
                </a:solidFill>
              </a:rPr>
              <a:t>Previous projects include:</a:t>
            </a:r>
          </a:p>
          <a:p>
            <a:pPr marL="636588" lvl="1" indent="-179388">
              <a:spcAft>
                <a:spcPts val="1500"/>
              </a:spcAft>
              <a:buFont typeface="Arial"/>
              <a:buChar char="•"/>
            </a:pPr>
            <a:r>
              <a:rPr lang="en-US" dirty="0">
                <a:solidFill>
                  <a:schemeClr val="tx1">
                    <a:lumMod val="75000"/>
                    <a:lumOff val="25000"/>
                  </a:schemeClr>
                </a:solidFill>
              </a:rPr>
              <a:t>Exploring how uncertainty in trading volume predictions can in turn be used to trade more effectively</a:t>
            </a:r>
          </a:p>
          <a:p>
            <a:pPr marL="636588" lvl="1" indent="-179388">
              <a:spcAft>
                <a:spcPts val="1500"/>
              </a:spcAft>
              <a:buFont typeface="Arial"/>
              <a:buChar char="•"/>
            </a:pPr>
            <a:r>
              <a:rPr lang="en-US" dirty="0">
                <a:solidFill>
                  <a:schemeClr val="tx1">
                    <a:lumMod val="75000"/>
                    <a:lumOff val="25000"/>
                  </a:schemeClr>
                </a:solidFill>
              </a:rPr>
              <a:t>Building a complex machine learning model to help predict upcoming earnings for businesses</a:t>
            </a:r>
          </a:p>
        </p:txBody>
      </p:sp>
    </p:spTree>
    <p:extLst>
      <p:ext uri="{BB962C8B-B14F-4D97-AF65-F5344CB8AC3E}">
        <p14:creationId xmlns:p14="http://schemas.microsoft.com/office/powerpoint/2010/main" val="2685019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BBBAF29-C440-9848-A64F-D10B18DDC19B}"/>
              </a:ext>
            </a:extLst>
          </p:cNvPr>
          <p:cNvSpPr>
            <a:spLocks noGrp="1"/>
          </p:cNvSpPr>
          <p:nvPr>
            <p:ph type="ctrTitle"/>
          </p:nvPr>
        </p:nvSpPr>
        <p:spPr>
          <a:xfrm>
            <a:off x="672935" y="387229"/>
            <a:ext cx="7847066" cy="1017706"/>
          </a:xfrm>
        </p:spPr>
        <p:txBody>
          <a:bodyPr lIns="0" tIns="0" rIns="0" bIns="0" anchor="t">
            <a:normAutofit/>
          </a:bodyPr>
          <a:lstStyle/>
          <a:p>
            <a:pPr algn="l"/>
            <a:r>
              <a:rPr lang="en-GB" sz="3600" dirty="0">
                <a:solidFill>
                  <a:srgbClr val="010F2E"/>
                </a:solidFill>
                <a:latin typeface="FS Albert" panose="02000503040000020004" pitchFamily="2" charset="77"/>
              </a:rPr>
              <a:t>Summer Research Program</a:t>
            </a:r>
            <a:br>
              <a:rPr lang="en-GB" sz="3600" b="1" dirty="0">
                <a:solidFill>
                  <a:srgbClr val="010F2E"/>
                </a:solidFill>
                <a:latin typeface="FS Albert" panose="02000503040000020004" pitchFamily="2" charset="77"/>
              </a:rPr>
            </a:br>
            <a:endParaRPr lang="en-US" sz="3600" b="1" dirty="0">
              <a:solidFill>
                <a:srgbClr val="010F2E"/>
              </a:solidFill>
              <a:latin typeface="FS Albert" panose="02000503040000020004" pitchFamily="2" charset="77"/>
            </a:endParaRPr>
          </a:p>
        </p:txBody>
      </p:sp>
      <p:cxnSp>
        <p:nvCxnSpPr>
          <p:cNvPr id="12" name="Straight Connector 11">
            <a:extLst>
              <a:ext uri="{FF2B5EF4-FFF2-40B4-BE49-F238E27FC236}">
                <a16:creationId xmlns:a16="http://schemas.microsoft.com/office/drawing/2014/main" id="{A583C198-4086-3047-A127-958F3B68C0A3}"/>
              </a:ext>
            </a:extLst>
          </p:cNvPr>
          <p:cNvCxnSpPr>
            <a:cxnSpLocks/>
          </p:cNvCxnSpPr>
          <p:nvPr/>
        </p:nvCxnSpPr>
        <p:spPr>
          <a:xfrm>
            <a:off x="672935" y="1045029"/>
            <a:ext cx="10450286" cy="0"/>
          </a:xfrm>
          <a:prstGeom prst="line">
            <a:avLst/>
          </a:prstGeom>
          <a:ln w="158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F7CE9EA5-7FD8-449D-814C-813A1B382ED4}"/>
              </a:ext>
            </a:extLst>
          </p:cNvPr>
          <p:cNvSpPr/>
          <p:nvPr/>
        </p:nvSpPr>
        <p:spPr>
          <a:xfrm>
            <a:off x="672935" y="1729214"/>
            <a:ext cx="10450286" cy="746358"/>
          </a:xfrm>
          <a:prstGeom prst="rect">
            <a:avLst/>
          </a:prstGeom>
        </p:spPr>
        <p:txBody>
          <a:bodyPr wrap="square" lIns="0" tIns="0" rIns="0" bIns="0">
            <a:spAutoFit/>
          </a:bodyPr>
          <a:lstStyle/>
          <a:p>
            <a:pPr marL="179388" indent="-179388">
              <a:spcAft>
                <a:spcPts val="1500"/>
              </a:spcAft>
              <a:buFont typeface="Arial"/>
              <a:buChar char="•"/>
            </a:pPr>
            <a:endParaRPr lang="en-US" dirty="0">
              <a:solidFill>
                <a:schemeClr val="tx1">
                  <a:lumMod val="75000"/>
                  <a:lumOff val="25000"/>
                </a:schemeClr>
              </a:solidFill>
            </a:endParaRPr>
          </a:p>
          <a:p>
            <a:pPr marL="636588" lvl="1" indent="-179388">
              <a:spcAft>
                <a:spcPts val="1500"/>
              </a:spcAft>
              <a:buFont typeface="Arial"/>
              <a:buChar char="•"/>
            </a:pPr>
            <a:endParaRPr lang="en-US" dirty="0">
              <a:solidFill>
                <a:schemeClr val="tx1">
                  <a:lumMod val="75000"/>
                  <a:lumOff val="25000"/>
                </a:schemeClr>
              </a:solidFill>
            </a:endParaRPr>
          </a:p>
        </p:txBody>
      </p:sp>
      <p:sp>
        <p:nvSpPr>
          <p:cNvPr id="15" name="Rectangle 14">
            <a:extLst>
              <a:ext uri="{FF2B5EF4-FFF2-40B4-BE49-F238E27FC236}">
                <a16:creationId xmlns:a16="http://schemas.microsoft.com/office/drawing/2014/main" id="{45418770-1948-41CD-8285-C9EDAF68602C}"/>
              </a:ext>
            </a:extLst>
          </p:cNvPr>
          <p:cNvSpPr/>
          <p:nvPr/>
        </p:nvSpPr>
        <p:spPr>
          <a:xfrm>
            <a:off x="1068779" y="1729214"/>
            <a:ext cx="10054441" cy="1685077"/>
          </a:xfrm>
          <a:prstGeom prst="rect">
            <a:avLst/>
          </a:prstGeom>
        </p:spPr>
        <p:txBody>
          <a:bodyPr wrap="square" lIns="0" tIns="0" rIns="0" bIns="0">
            <a:spAutoFit/>
          </a:bodyPr>
          <a:lstStyle/>
          <a:p>
            <a:pPr marL="179388" indent="-179388">
              <a:spcAft>
                <a:spcPts val="1500"/>
              </a:spcAft>
              <a:buFont typeface="Arial"/>
              <a:buChar char="•"/>
            </a:pPr>
            <a:r>
              <a:rPr lang="en-US" dirty="0">
                <a:solidFill>
                  <a:schemeClr val="tx1">
                    <a:lumMod val="75000"/>
                    <a:lumOff val="25000"/>
                  </a:schemeClr>
                </a:solidFill>
              </a:rPr>
              <a:t>£3,750 per week</a:t>
            </a:r>
          </a:p>
          <a:p>
            <a:pPr marL="179388" indent="-179388">
              <a:spcAft>
                <a:spcPts val="1500"/>
              </a:spcAft>
              <a:buFont typeface="Arial"/>
              <a:buChar char="•"/>
            </a:pPr>
            <a:r>
              <a:rPr lang="en-US" dirty="0">
                <a:solidFill>
                  <a:schemeClr val="tx1">
                    <a:lumMod val="75000"/>
                    <a:lumOff val="25000"/>
                  </a:schemeClr>
                </a:solidFill>
              </a:rPr>
              <a:t>Accommodation included</a:t>
            </a:r>
          </a:p>
          <a:p>
            <a:pPr marL="179388" indent="-179388">
              <a:spcAft>
                <a:spcPts val="1500"/>
              </a:spcAft>
              <a:buFont typeface="Arial"/>
              <a:buChar char="•"/>
            </a:pPr>
            <a:r>
              <a:rPr lang="en-US" dirty="0">
                <a:solidFill>
                  <a:schemeClr val="tx1">
                    <a:lumMod val="75000"/>
                    <a:lumOff val="25000"/>
                  </a:schemeClr>
                </a:solidFill>
              </a:rPr>
              <a:t>£2,000 stipend to spend on attending a conference, up to two years after internship</a:t>
            </a:r>
          </a:p>
          <a:p>
            <a:pPr marL="179388" indent="-179388">
              <a:spcAft>
                <a:spcPts val="1500"/>
              </a:spcAft>
              <a:buFont typeface="Arial"/>
              <a:buChar char="•"/>
            </a:pPr>
            <a:r>
              <a:rPr lang="en-US" dirty="0">
                <a:solidFill>
                  <a:schemeClr val="tx1">
                    <a:lumMod val="75000"/>
                    <a:lumOff val="25000"/>
                  </a:schemeClr>
                </a:solidFill>
              </a:rPr>
              <a:t>Many social activities</a:t>
            </a:r>
          </a:p>
        </p:txBody>
      </p:sp>
    </p:spTree>
    <p:extLst>
      <p:ext uri="{BB962C8B-B14F-4D97-AF65-F5344CB8AC3E}">
        <p14:creationId xmlns:p14="http://schemas.microsoft.com/office/powerpoint/2010/main" val="36972814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BBBAF29-C440-9848-A64F-D10B18DDC19B}"/>
              </a:ext>
            </a:extLst>
          </p:cNvPr>
          <p:cNvSpPr>
            <a:spLocks noGrp="1"/>
          </p:cNvSpPr>
          <p:nvPr>
            <p:ph type="ctrTitle"/>
          </p:nvPr>
        </p:nvSpPr>
        <p:spPr>
          <a:xfrm>
            <a:off x="672935" y="387229"/>
            <a:ext cx="7847066" cy="1017706"/>
          </a:xfrm>
        </p:spPr>
        <p:txBody>
          <a:bodyPr lIns="0" tIns="0" rIns="0" bIns="0" anchor="t">
            <a:normAutofit/>
          </a:bodyPr>
          <a:lstStyle/>
          <a:p>
            <a:pPr algn="l"/>
            <a:r>
              <a:rPr lang="en-GB" sz="3600" dirty="0">
                <a:solidFill>
                  <a:srgbClr val="010F2E"/>
                </a:solidFill>
                <a:latin typeface="FS Albert" panose="02000503040000020004" pitchFamily="2" charset="77"/>
              </a:rPr>
              <a:t>Summer Research Program</a:t>
            </a:r>
            <a:br>
              <a:rPr lang="en-GB" sz="3600" b="1" dirty="0">
                <a:solidFill>
                  <a:srgbClr val="010F2E"/>
                </a:solidFill>
                <a:latin typeface="FS Albert" panose="02000503040000020004" pitchFamily="2" charset="77"/>
              </a:rPr>
            </a:br>
            <a:endParaRPr lang="en-US" sz="3600" b="1" dirty="0">
              <a:solidFill>
                <a:srgbClr val="010F2E"/>
              </a:solidFill>
              <a:latin typeface="FS Albert" panose="02000503040000020004" pitchFamily="2" charset="77"/>
            </a:endParaRPr>
          </a:p>
        </p:txBody>
      </p:sp>
      <p:cxnSp>
        <p:nvCxnSpPr>
          <p:cNvPr id="12" name="Straight Connector 11">
            <a:extLst>
              <a:ext uri="{FF2B5EF4-FFF2-40B4-BE49-F238E27FC236}">
                <a16:creationId xmlns:a16="http://schemas.microsoft.com/office/drawing/2014/main" id="{A583C198-4086-3047-A127-958F3B68C0A3}"/>
              </a:ext>
            </a:extLst>
          </p:cNvPr>
          <p:cNvCxnSpPr>
            <a:cxnSpLocks/>
          </p:cNvCxnSpPr>
          <p:nvPr/>
        </p:nvCxnSpPr>
        <p:spPr>
          <a:xfrm>
            <a:off x="672935" y="1045029"/>
            <a:ext cx="10450286" cy="0"/>
          </a:xfrm>
          <a:prstGeom prst="line">
            <a:avLst/>
          </a:prstGeom>
          <a:ln w="158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F7CE9EA5-7FD8-449D-814C-813A1B382ED4}"/>
              </a:ext>
            </a:extLst>
          </p:cNvPr>
          <p:cNvSpPr/>
          <p:nvPr/>
        </p:nvSpPr>
        <p:spPr>
          <a:xfrm>
            <a:off x="672935" y="1729214"/>
            <a:ext cx="10450286" cy="746358"/>
          </a:xfrm>
          <a:prstGeom prst="rect">
            <a:avLst/>
          </a:prstGeom>
        </p:spPr>
        <p:txBody>
          <a:bodyPr wrap="square" lIns="0" tIns="0" rIns="0" bIns="0">
            <a:spAutoFit/>
          </a:bodyPr>
          <a:lstStyle/>
          <a:p>
            <a:pPr marL="179388" indent="-179388">
              <a:spcAft>
                <a:spcPts val="1500"/>
              </a:spcAft>
              <a:buFont typeface="Arial"/>
              <a:buChar char="•"/>
            </a:pPr>
            <a:endParaRPr lang="en-US" dirty="0">
              <a:solidFill>
                <a:schemeClr val="tx1">
                  <a:lumMod val="75000"/>
                  <a:lumOff val="25000"/>
                </a:schemeClr>
              </a:solidFill>
            </a:endParaRPr>
          </a:p>
          <a:p>
            <a:pPr marL="636588" lvl="1" indent="-179388">
              <a:spcAft>
                <a:spcPts val="1500"/>
              </a:spcAft>
              <a:buFont typeface="Arial"/>
              <a:buChar char="•"/>
            </a:pPr>
            <a:endParaRPr lang="en-US" dirty="0">
              <a:solidFill>
                <a:schemeClr val="tx1">
                  <a:lumMod val="75000"/>
                  <a:lumOff val="25000"/>
                </a:schemeClr>
              </a:solidFill>
            </a:endParaRPr>
          </a:p>
        </p:txBody>
      </p:sp>
      <p:graphicFrame>
        <p:nvGraphicFramePr>
          <p:cNvPr id="2" name="Diagram 1">
            <a:extLst>
              <a:ext uri="{FF2B5EF4-FFF2-40B4-BE49-F238E27FC236}">
                <a16:creationId xmlns:a16="http://schemas.microsoft.com/office/drawing/2014/main" id="{B4D41C74-0234-4538-B83A-894B800AFAE6}"/>
              </a:ext>
            </a:extLst>
          </p:cNvPr>
          <p:cNvGraphicFramePr/>
          <p:nvPr>
            <p:extLst>
              <p:ext uri="{D42A27DB-BD31-4B8C-83A1-F6EECF244321}">
                <p14:modId xmlns:p14="http://schemas.microsoft.com/office/powerpoint/2010/main" val="1340208026"/>
              </p:ext>
            </p:extLst>
          </p:nvPr>
        </p:nvGraphicFramePr>
        <p:xfrm>
          <a:off x="1068779" y="642259"/>
          <a:ext cx="9653649" cy="5828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522653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BBBAF29-C440-9848-A64F-D10B18DDC19B}"/>
              </a:ext>
            </a:extLst>
          </p:cNvPr>
          <p:cNvSpPr>
            <a:spLocks noGrp="1"/>
          </p:cNvSpPr>
          <p:nvPr>
            <p:ph type="ctrTitle"/>
          </p:nvPr>
        </p:nvSpPr>
        <p:spPr>
          <a:xfrm>
            <a:off x="672935" y="387229"/>
            <a:ext cx="7847066" cy="1017706"/>
          </a:xfrm>
        </p:spPr>
        <p:txBody>
          <a:bodyPr lIns="0" tIns="0" rIns="0" bIns="0" anchor="t">
            <a:normAutofit/>
          </a:bodyPr>
          <a:lstStyle/>
          <a:p>
            <a:pPr algn="l"/>
            <a:r>
              <a:rPr lang="en-GB" sz="3600" dirty="0">
                <a:solidFill>
                  <a:srgbClr val="010F2E"/>
                </a:solidFill>
                <a:latin typeface="FS Albert" panose="02000503040000020004" pitchFamily="2" charset="77"/>
              </a:rPr>
              <a:t>Permanent Hires</a:t>
            </a:r>
            <a:br>
              <a:rPr lang="en-GB" sz="3600" b="1" dirty="0">
                <a:solidFill>
                  <a:srgbClr val="010F2E"/>
                </a:solidFill>
                <a:latin typeface="FS Albert" panose="02000503040000020004" pitchFamily="2" charset="77"/>
              </a:rPr>
            </a:br>
            <a:endParaRPr lang="en-US" sz="3600" b="1" dirty="0">
              <a:solidFill>
                <a:srgbClr val="010F2E"/>
              </a:solidFill>
              <a:latin typeface="FS Albert" panose="02000503040000020004" pitchFamily="2" charset="77"/>
            </a:endParaRPr>
          </a:p>
        </p:txBody>
      </p:sp>
      <p:cxnSp>
        <p:nvCxnSpPr>
          <p:cNvPr id="12" name="Straight Connector 11">
            <a:extLst>
              <a:ext uri="{FF2B5EF4-FFF2-40B4-BE49-F238E27FC236}">
                <a16:creationId xmlns:a16="http://schemas.microsoft.com/office/drawing/2014/main" id="{A583C198-4086-3047-A127-958F3B68C0A3}"/>
              </a:ext>
            </a:extLst>
          </p:cNvPr>
          <p:cNvCxnSpPr>
            <a:cxnSpLocks/>
          </p:cNvCxnSpPr>
          <p:nvPr/>
        </p:nvCxnSpPr>
        <p:spPr>
          <a:xfrm>
            <a:off x="672935" y="1045029"/>
            <a:ext cx="10450286" cy="0"/>
          </a:xfrm>
          <a:prstGeom prst="line">
            <a:avLst/>
          </a:prstGeom>
          <a:ln w="158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F7CE9EA5-7FD8-449D-814C-813A1B382ED4}"/>
              </a:ext>
            </a:extLst>
          </p:cNvPr>
          <p:cNvSpPr/>
          <p:nvPr/>
        </p:nvSpPr>
        <p:spPr>
          <a:xfrm>
            <a:off x="672935" y="1729214"/>
            <a:ext cx="10450286" cy="746358"/>
          </a:xfrm>
          <a:prstGeom prst="rect">
            <a:avLst/>
          </a:prstGeom>
        </p:spPr>
        <p:txBody>
          <a:bodyPr wrap="square" lIns="0" tIns="0" rIns="0" bIns="0">
            <a:spAutoFit/>
          </a:bodyPr>
          <a:lstStyle/>
          <a:p>
            <a:pPr marL="179388" indent="-179388">
              <a:spcAft>
                <a:spcPts val="1500"/>
              </a:spcAft>
              <a:buFont typeface="Arial"/>
              <a:buChar char="•"/>
            </a:pPr>
            <a:endParaRPr lang="en-US" dirty="0">
              <a:solidFill>
                <a:schemeClr val="tx1">
                  <a:lumMod val="75000"/>
                  <a:lumOff val="25000"/>
                </a:schemeClr>
              </a:solidFill>
            </a:endParaRPr>
          </a:p>
          <a:p>
            <a:pPr marL="636588" lvl="1" indent="-179388">
              <a:spcAft>
                <a:spcPts val="1500"/>
              </a:spcAft>
              <a:buFont typeface="Arial"/>
              <a:buChar char="•"/>
            </a:pPr>
            <a:endParaRPr lang="en-US" dirty="0">
              <a:solidFill>
                <a:schemeClr val="tx1">
                  <a:lumMod val="75000"/>
                  <a:lumOff val="25000"/>
                </a:schemeClr>
              </a:solidFill>
            </a:endParaRPr>
          </a:p>
        </p:txBody>
      </p:sp>
      <p:sp>
        <p:nvSpPr>
          <p:cNvPr id="15" name="Rectangle 14">
            <a:extLst>
              <a:ext uri="{FF2B5EF4-FFF2-40B4-BE49-F238E27FC236}">
                <a16:creationId xmlns:a16="http://schemas.microsoft.com/office/drawing/2014/main" id="{45418770-1948-41CD-8285-C9EDAF68602C}"/>
              </a:ext>
            </a:extLst>
          </p:cNvPr>
          <p:cNvSpPr/>
          <p:nvPr/>
        </p:nvSpPr>
        <p:spPr>
          <a:xfrm>
            <a:off x="672935" y="1729214"/>
            <a:ext cx="10450286" cy="5909310"/>
          </a:xfrm>
          <a:prstGeom prst="rect">
            <a:avLst/>
          </a:prstGeom>
        </p:spPr>
        <p:txBody>
          <a:bodyPr wrap="square" lIns="0" tIns="0" rIns="0" bIns="0">
            <a:spAutoFit/>
          </a:bodyPr>
          <a:lstStyle/>
          <a:p>
            <a:pPr marL="179388" indent="-179388">
              <a:spcAft>
                <a:spcPts val="1500"/>
              </a:spcAft>
              <a:buFont typeface="Arial"/>
              <a:buChar char="•"/>
            </a:pPr>
            <a:r>
              <a:rPr lang="en-US" dirty="0">
                <a:solidFill>
                  <a:schemeClr val="tx1">
                    <a:lumMod val="75000"/>
                    <a:lumOff val="25000"/>
                  </a:schemeClr>
                </a:solidFill>
              </a:rPr>
              <a:t>You can find our open positions under </a:t>
            </a:r>
            <a:r>
              <a:rPr lang="en-US" dirty="0">
                <a:solidFill>
                  <a:schemeClr val="tx1">
                    <a:lumMod val="75000"/>
                    <a:lumOff val="25000"/>
                  </a:schemeClr>
                </a:solidFill>
                <a:hlinkClick r:id="rId2"/>
              </a:rPr>
              <a:t>www.gresearch.co.uk/join-us/quant-research/</a:t>
            </a:r>
            <a:endParaRPr lang="en-US" dirty="0">
              <a:solidFill>
                <a:schemeClr val="tx1">
                  <a:lumMod val="75000"/>
                  <a:lumOff val="25000"/>
                </a:schemeClr>
              </a:solidFill>
            </a:endParaRPr>
          </a:p>
          <a:p>
            <a:pPr marL="179388" indent="-179388">
              <a:spcAft>
                <a:spcPts val="1500"/>
              </a:spcAft>
              <a:buFont typeface="Arial"/>
              <a:buChar char="•"/>
            </a:pPr>
            <a:endParaRPr lang="en-US" dirty="0">
              <a:solidFill>
                <a:schemeClr val="tx1">
                  <a:lumMod val="75000"/>
                  <a:lumOff val="25000"/>
                </a:schemeClr>
              </a:solidFill>
            </a:endParaRPr>
          </a:p>
          <a:p>
            <a:pPr marL="179388" indent="-179388">
              <a:spcAft>
                <a:spcPts val="1500"/>
              </a:spcAft>
              <a:buFont typeface="Arial"/>
              <a:buChar char="•"/>
            </a:pPr>
            <a:r>
              <a:rPr lang="en-US" dirty="0">
                <a:solidFill>
                  <a:schemeClr val="tx1">
                    <a:lumMod val="75000"/>
                    <a:lumOff val="25000"/>
                  </a:schemeClr>
                </a:solidFill>
              </a:rPr>
              <a:t>Starting salary of £200,000</a:t>
            </a:r>
          </a:p>
          <a:p>
            <a:pPr marL="179388" indent="-179388">
              <a:spcAft>
                <a:spcPts val="1500"/>
              </a:spcAft>
              <a:buFont typeface="Arial"/>
              <a:buChar char="•"/>
            </a:pPr>
            <a:r>
              <a:rPr lang="en-US" dirty="0">
                <a:solidFill>
                  <a:schemeClr val="tx1">
                    <a:lumMod val="75000"/>
                    <a:lumOff val="25000"/>
                  </a:schemeClr>
                </a:solidFill>
              </a:rPr>
              <a:t>Annual discretionary bonus</a:t>
            </a:r>
          </a:p>
          <a:p>
            <a:pPr marL="179388" indent="-179388">
              <a:spcAft>
                <a:spcPts val="1500"/>
              </a:spcAft>
              <a:buFont typeface="Arial"/>
              <a:buChar char="•"/>
            </a:pPr>
            <a:r>
              <a:rPr lang="en-US" dirty="0">
                <a:solidFill>
                  <a:schemeClr val="tx1">
                    <a:lumMod val="75000"/>
                    <a:lumOff val="25000"/>
                  </a:schemeClr>
                </a:solidFill>
              </a:rPr>
              <a:t>35 days annual leave</a:t>
            </a:r>
          </a:p>
          <a:p>
            <a:pPr marL="179388" indent="-179388">
              <a:spcAft>
                <a:spcPts val="1500"/>
              </a:spcAft>
              <a:buFont typeface="Arial"/>
              <a:buChar char="•"/>
            </a:pPr>
            <a:r>
              <a:rPr lang="en-US" dirty="0">
                <a:solidFill>
                  <a:schemeClr val="tx1">
                    <a:lumMod val="75000"/>
                    <a:lumOff val="25000"/>
                  </a:schemeClr>
                </a:solidFill>
              </a:rPr>
              <a:t>9% Employer pension contribution</a:t>
            </a:r>
          </a:p>
          <a:p>
            <a:pPr marL="179388" indent="-179388">
              <a:spcAft>
                <a:spcPts val="1500"/>
              </a:spcAft>
              <a:buFont typeface="Arial"/>
              <a:buChar char="•"/>
            </a:pPr>
            <a:r>
              <a:rPr lang="en-US" dirty="0">
                <a:solidFill>
                  <a:schemeClr val="tx1">
                    <a:lumMod val="75000"/>
                    <a:lumOff val="25000"/>
                  </a:schemeClr>
                </a:solidFill>
              </a:rPr>
              <a:t>Free lunches</a:t>
            </a:r>
          </a:p>
          <a:p>
            <a:pPr marL="179388" indent="-179388">
              <a:spcAft>
                <a:spcPts val="1500"/>
              </a:spcAft>
              <a:buFont typeface="Arial"/>
              <a:buChar char="•"/>
            </a:pPr>
            <a:r>
              <a:rPr lang="en-US" dirty="0">
                <a:solidFill>
                  <a:schemeClr val="tx1">
                    <a:lumMod val="75000"/>
                    <a:lumOff val="25000"/>
                  </a:schemeClr>
                </a:solidFill>
              </a:rPr>
              <a:t>Full company social calendar</a:t>
            </a:r>
          </a:p>
          <a:p>
            <a:pPr marL="179388" indent="-179388">
              <a:spcAft>
                <a:spcPts val="1500"/>
              </a:spcAft>
              <a:buFont typeface="Arial"/>
              <a:buChar char="•"/>
            </a:pPr>
            <a:r>
              <a:rPr lang="en-US" dirty="0">
                <a:solidFill>
                  <a:schemeClr val="tx1">
                    <a:lumMod val="75000"/>
                    <a:lumOff val="25000"/>
                  </a:schemeClr>
                </a:solidFill>
              </a:rPr>
              <a:t>In-house barista</a:t>
            </a:r>
          </a:p>
          <a:p>
            <a:pPr marL="179388" indent="-179388">
              <a:spcAft>
                <a:spcPts val="1500"/>
              </a:spcAft>
              <a:buFont typeface="Arial"/>
              <a:buChar char="•"/>
            </a:pPr>
            <a:endParaRPr lang="en-US" dirty="0">
              <a:solidFill>
                <a:schemeClr val="tx1">
                  <a:lumMod val="75000"/>
                  <a:lumOff val="25000"/>
                </a:schemeClr>
              </a:solidFill>
            </a:endParaRPr>
          </a:p>
          <a:p>
            <a:pPr marL="179388" indent="-179388">
              <a:spcAft>
                <a:spcPts val="1500"/>
              </a:spcAft>
              <a:buFont typeface="Arial"/>
              <a:buChar char="•"/>
            </a:pPr>
            <a:endParaRPr lang="en-US" dirty="0">
              <a:solidFill>
                <a:schemeClr val="tx1">
                  <a:lumMod val="75000"/>
                  <a:lumOff val="25000"/>
                </a:schemeClr>
              </a:solidFill>
            </a:endParaRPr>
          </a:p>
          <a:p>
            <a:pPr marL="179388" indent="-179388">
              <a:spcAft>
                <a:spcPts val="1500"/>
              </a:spcAft>
              <a:buFont typeface="Arial"/>
              <a:buChar char="•"/>
            </a:pPr>
            <a:endParaRPr lang="en-US" dirty="0">
              <a:solidFill>
                <a:schemeClr val="tx1">
                  <a:lumMod val="75000"/>
                  <a:lumOff val="25000"/>
                </a:schemeClr>
              </a:solidFill>
            </a:endParaRPr>
          </a:p>
          <a:p>
            <a:pPr marL="179388" indent="-179388">
              <a:spcAft>
                <a:spcPts val="1500"/>
              </a:spcAft>
              <a:buFont typeface="Arial"/>
              <a:buChar char="•"/>
            </a:pPr>
            <a:endParaRPr lang="en-US" dirty="0">
              <a:solidFill>
                <a:schemeClr val="tx1">
                  <a:lumMod val="75000"/>
                  <a:lumOff val="25000"/>
                </a:schemeClr>
              </a:solidFill>
            </a:endParaRPr>
          </a:p>
        </p:txBody>
      </p:sp>
    </p:spTree>
    <p:extLst>
      <p:ext uri="{BB962C8B-B14F-4D97-AF65-F5344CB8AC3E}">
        <p14:creationId xmlns:p14="http://schemas.microsoft.com/office/powerpoint/2010/main" val="23691364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BBBAF29-C440-9848-A64F-D10B18DDC19B}"/>
              </a:ext>
            </a:extLst>
          </p:cNvPr>
          <p:cNvSpPr>
            <a:spLocks noGrp="1"/>
          </p:cNvSpPr>
          <p:nvPr>
            <p:ph type="ctrTitle"/>
          </p:nvPr>
        </p:nvSpPr>
        <p:spPr>
          <a:xfrm>
            <a:off x="672935" y="387229"/>
            <a:ext cx="7847066" cy="1017706"/>
          </a:xfrm>
        </p:spPr>
        <p:txBody>
          <a:bodyPr lIns="0" tIns="0" rIns="0" bIns="0" anchor="t">
            <a:normAutofit/>
          </a:bodyPr>
          <a:lstStyle/>
          <a:p>
            <a:pPr algn="l"/>
            <a:r>
              <a:rPr lang="en-GB" sz="3600" dirty="0">
                <a:solidFill>
                  <a:srgbClr val="010F2E"/>
                </a:solidFill>
                <a:latin typeface="FS Albert" panose="02000503040000020004" pitchFamily="2" charset="77"/>
              </a:rPr>
              <a:t>Permanent Hires</a:t>
            </a:r>
            <a:br>
              <a:rPr lang="en-GB" sz="3600" b="1" dirty="0">
                <a:solidFill>
                  <a:srgbClr val="010F2E"/>
                </a:solidFill>
                <a:latin typeface="FS Albert" panose="02000503040000020004" pitchFamily="2" charset="77"/>
              </a:rPr>
            </a:br>
            <a:endParaRPr lang="en-US" sz="3600" b="1" dirty="0">
              <a:solidFill>
                <a:srgbClr val="010F2E"/>
              </a:solidFill>
              <a:latin typeface="FS Albert" panose="02000503040000020004" pitchFamily="2" charset="77"/>
            </a:endParaRPr>
          </a:p>
        </p:txBody>
      </p:sp>
      <p:cxnSp>
        <p:nvCxnSpPr>
          <p:cNvPr id="12" name="Straight Connector 11">
            <a:extLst>
              <a:ext uri="{FF2B5EF4-FFF2-40B4-BE49-F238E27FC236}">
                <a16:creationId xmlns:a16="http://schemas.microsoft.com/office/drawing/2014/main" id="{A583C198-4086-3047-A127-958F3B68C0A3}"/>
              </a:ext>
            </a:extLst>
          </p:cNvPr>
          <p:cNvCxnSpPr>
            <a:cxnSpLocks/>
          </p:cNvCxnSpPr>
          <p:nvPr/>
        </p:nvCxnSpPr>
        <p:spPr>
          <a:xfrm>
            <a:off x="672935" y="1045029"/>
            <a:ext cx="10450286" cy="0"/>
          </a:xfrm>
          <a:prstGeom prst="line">
            <a:avLst/>
          </a:prstGeom>
          <a:ln w="158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F7CE9EA5-7FD8-449D-814C-813A1B382ED4}"/>
              </a:ext>
            </a:extLst>
          </p:cNvPr>
          <p:cNvSpPr/>
          <p:nvPr/>
        </p:nvSpPr>
        <p:spPr>
          <a:xfrm>
            <a:off x="672935" y="1729214"/>
            <a:ext cx="10450286" cy="746358"/>
          </a:xfrm>
          <a:prstGeom prst="rect">
            <a:avLst/>
          </a:prstGeom>
        </p:spPr>
        <p:txBody>
          <a:bodyPr wrap="square" lIns="0" tIns="0" rIns="0" bIns="0">
            <a:spAutoFit/>
          </a:bodyPr>
          <a:lstStyle/>
          <a:p>
            <a:pPr marL="179388" indent="-179388">
              <a:spcAft>
                <a:spcPts val="1500"/>
              </a:spcAft>
              <a:buFont typeface="Arial"/>
              <a:buChar char="•"/>
            </a:pPr>
            <a:endParaRPr lang="en-US" dirty="0">
              <a:solidFill>
                <a:schemeClr val="tx1">
                  <a:lumMod val="75000"/>
                  <a:lumOff val="25000"/>
                </a:schemeClr>
              </a:solidFill>
            </a:endParaRPr>
          </a:p>
          <a:p>
            <a:pPr marL="636588" lvl="1" indent="-179388">
              <a:spcAft>
                <a:spcPts val="1500"/>
              </a:spcAft>
              <a:buFont typeface="Arial"/>
              <a:buChar char="•"/>
            </a:pPr>
            <a:endParaRPr lang="en-US" dirty="0">
              <a:solidFill>
                <a:schemeClr val="tx1">
                  <a:lumMod val="75000"/>
                  <a:lumOff val="25000"/>
                </a:schemeClr>
              </a:solidFill>
            </a:endParaRPr>
          </a:p>
        </p:txBody>
      </p:sp>
      <p:graphicFrame>
        <p:nvGraphicFramePr>
          <p:cNvPr id="2" name="Diagram 1">
            <a:extLst>
              <a:ext uri="{FF2B5EF4-FFF2-40B4-BE49-F238E27FC236}">
                <a16:creationId xmlns:a16="http://schemas.microsoft.com/office/drawing/2014/main" id="{B4D41C74-0234-4538-B83A-894B800AFAE6}"/>
              </a:ext>
            </a:extLst>
          </p:cNvPr>
          <p:cNvGraphicFramePr/>
          <p:nvPr>
            <p:extLst>
              <p:ext uri="{D42A27DB-BD31-4B8C-83A1-F6EECF244321}">
                <p14:modId xmlns:p14="http://schemas.microsoft.com/office/powerpoint/2010/main" val="2967803672"/>
              </p:ext>
            </p:extLst>
          </p:nvPr>
        </p:nvGraphicFramePr>
        <p:xfrm>
          <a:off x="1068779" y="642260"/>
          <a:ext cx="9653649" cy="36762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Diagram 5">
            <a:extLst>
              <a:ext uri="{FF2B5EF4-FFF2-40B4-BE49-F238E27FC236}">
                <a16:creationId xmlns:a16="http://schemas.microsoft.com/office/drawing/2014/main" id="{FA6659DA-84A0-42B4-A66A-79B873FD8C2F}"/>
              </a:ext>
            </a:extLst>
          </p:cNvPr>
          <p:cNvGraphicFramePr/>
          <p:nvPr>
            <p:extLst>
              <p:ext uri="{D42A27DB-BD31-4B8C-83A1-F6EECF244321}">
                <p14:modId xmlns:p14="http://schemas.microsoft.com/office/powerpoint/2010/main" val="2896901618"/>
              </p:ext>
            </p:extLst>
          </p:nvPr>
        </p:nvGraphicFramePr>
        <p:xfrm>
          <a:off x="3603280" y="3797303"/>
          <a:ext cx="4575124" cy="155246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27035336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BBBAF29-C440-9848-A64F-D10B18DDC19B}"/>
              </a:ext>
            </a:extLst>
          </p:cNvPr>
          <p:cNvSpPr>
            <a:spLocks noGrp="1"/>
          </p:cNvSpPr>
          <p:nvPr>
            <p:ph type="ctrTitle"/>
          </p:nvPr>
        </p:nvSpPr>
        <p:spPr>
          <a:xfrm>
            <a:off x="672935" y="387229"/>
            <a:ext cx="7847066" cy="1017706"/>
          </a:xfrm>
        </p:spPr>
        <p:txBody>
          <a:bodyPr lIns="0" tIns="0" rIns="0" bIns="0" anchor="t">
            <a:normAutofit/>
          </a:bodyPr>
          <a:lstStyle/>
          <a:p>
            <a:pPr algn="l"/>
            <a:r>
              <a:rPr lang="en-GB" sz="3600" dirty="0">
                <a:solidFill>
                  <a:srgbClr val="010F2E"/>
                </a:solidFill>
                <a:latin typeface="FS Albert" panose="02000503040000020004" pitchFamily="2" charset="77"/>
              </a:rPr>
              <a:t>What do the Quiz and Interviews cover?</a:t>
            </a:r>
            <a:br>
              <a:rPr lang="en-GB" sz="3600" b="1" dirty="0">
                <a:solidFill>
                  <a:srgbClr val="010F2E"/>
                </a:solidFill>
                <a:latin typeface="FS Albert" panose="02000503040000020004" pitchFamily="2" charset="77"/>
              </a:rPr>
            </a:br>
            <a:endParaRPr lang="en-US" sz="3600" b="1" dirty="0">
              <a:solidFill>
                <a:srgbClr val="010F2E"/>
              </a:solidFill>
              <a:latin typeface="FS Albert" panose="02000503040000020004" pitchFamily="2" charset="77"/>
            </a:endParaRPr>
          </a:p>
        </p:txBody>
      </p:sp>
      <p:cxnSp>
        <p:nvCxnSpPr>
          <p:cNvPr id="12" name="Straight Connector 11">
            <a:extLst>
              <a:ext uri="{FF2B5EF4-FFF2-40B4-BE49-F238E27FC236}">
                <a16:creationId xmlns:a16="http://schemas.microsoft.com/office/drawing/2014/main" id="{A583C198-4086-3047-A127-958F3B68C0A3}"/>
              </a:ext>
            </a:extLst>
          </p:cNvPr>
          <p:cNvCxnSpPr>
            <a:cxnSpLocks/>
          </p:cNvCxnSpPr>
          <p:nvPr/>
        </p:nvCxnSpPr>
        <p:spPr>
          <a:xfrm>
            <a:off x="672935" y="1045029"/>
            <a:ext cx="10450286" cy="0"/>
          </a:xfrm>
          <a:prstGeom prst="line">
            <a:avLst/>
          </a:prstGeom>
          <a:ln w="158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F7CE9EA5-7FD8-449D-814C-813A1B382ED4}"/>
              </a:ext>
            </a:extLst>
          </p:cNvPr>
          <p:cNvSpPr/>
          <p:nvPr/>
        </p:nvSpPr>
        <p:spPr>
          <a:xfrm>
            <a:off x="672935" y="1729214"/>
            <a:ext cx="10450286" cy="746358"/>
          </a:xfrm>
          <a:prstGeom prst="rect">
            <a:avLst/>
          </a:prstGeom>
        </p:spPr>
        <p:txBody>
          <a:bodyPr wrap="square" lIns="0" tIns="0" rIns="0" bIns="0">
            <a:spAutoFit/>
          </a:bodyPr>
          <a:lstStyle/>
          <a:p>
            <a:pPr marL="179388" indent="-179388">
              <a:spcAft>
                <a:spcPts val="1500"/>
              </a:spcAft>
              <a:buFont typeface="Arial"/>
              <a:buChar char="•"/>
            </a:pPr>
            <a:endParaRPr lang="en-US" dirty="0">
              <a:solidFill>
                <a:schemeClr val="tx1">
                  <a:lumMod val="75000"/>
                  <a:lumOff val="25000"/>
                </a:schemeClr>
              </a:solidFill>
            </a:endParaRPr>
          </a:p>
          <a:p>
            <a:pPr marL="636588" lvl="1" indent="-179388">
              <a:spcAft>
                <a:spcPts val="1500"/>
              </a:spcAft>
              <a:buFont typeface="Arial"/>
              <a:buChar char="•"/>
            </a:pPr>
            <a:endParaRPr lang="en-US" dirty="0">
              <a:solidFill>
                <a:schemeClr val="tx1">
                  <a:lumMod val="75000"/>
                  <a:lumOff val="25000"/>
                </a:schemeClr>
              </a:solidFill>
            </a:endParaRPr>
          </a:p>
        </p:txBody>
      </p:sp>
      <p:sp>
        <p:nvSpPr>
          <p:cNvPr id="15" name="Rectangle 14">
            <a:extLst>
              <a:ext uri="{FF2B5EF4-FFF2-40B4-BE49-F238E27FC236}">
                <a16:creationId xmlns:a16="http://schemas.microsoft.com/office/drawing/2014/main" id="{45418770-1948-41CD-8285-C9EDAF68602C}"/>
              </a:ext>
            </a:extLst>
          </p:cNvPr>
          <p:cNvSpPr/>
          <p:nvPr/>
        </p:nvSpPr>
        <p:spPr>
          <a:xfrm>
            <a:off x="672935" y="1729214"/>
            <a:ext cx="10450286" cy="6032421"/>
          </a:xfrm>
          <a:prstGeom prst="rect">
            <a:avLst/>
          </a:prstGeom>
        </p:spPr>
        <p:txBody>
          <a:bodyPr wrap="square" lIns="0" tIns="0" rIns="0" bIns="0">
            <a:spAutoFit/>
          </a:bodyPr>
          <a:lstStyle/>
          <a:p>
            <a:pPr marL="179388" indent="-179388">
              <a:spcAft>
                <a:spcPts val="1500"/>
              </a:spcAft>
              <a:buFont typeface="Arial"/>
              <a:buChar char="•"/>
            </a:pPr>
            <a:r>
              <a:rPr lang="en-US" dirty="0">
                <a:solidFill>
                  <a:schemeClr val="tx1">
                    <a:lumMod val="75000"/>
                    <a:lumOff val="25000"/>
                  </a:schemeClr>
                </a:solidFill>
              </a:rPr>
              <a:t>Be familiar with concepts such as: The Black Scholes equation, Sharpe ratio, portfolio </a:t>
            </a:r>
            <a:r>
              <a:rPr lang="en-US" dirty="0" err="1">
                <a:solidFill>
                  <a:schemeClr val="tx1">
                    <a:lumMod val="75000"/>
                    <a:lumOff val="25000"/>
                  </a:schemeClr>
                </a:solidFill>
              </a:rPr>
              <a:t>optimisation</a:t>
            </a:r>
            <a:r>
              <a:rPr lang="en-US" dirty="0">
                <a:solidFill>
                  <a:schemeClr val="tx1">
                    <a:lumMod val="75000"/>
                    <a:lumOff val="25000"/>
                  </a:schemeClr>
                </a:solidFill>
              </a:rPr>
              <a:t>, CAPM, time series analysis, PDEs, convex </a:t>
            </a:r>
            <a:r>
              <a:rPr lang="en-US" dirty="0" err="1">
                <a:solidFill>
                  <a:schemeClr val="tx1">
                    <a:lumMod val="75000"/>
                    <a:lumOff val="25000"/>
                  </a:schemeClr>
                </a:solidFill>
              </a:rPr>
              <a:t>optimisation</a:t>
            </a:r>
            <a:r>
              <a:rPr lang="en-US" dirty="0">
                <a:solidFill>
                  <a:schemeClr val="tx1">
                    <a:lumMod val="75000"/>
                    <a:lumOff val="25000"/>
                  </a:schemeClr>
                </a:solidFill>
              </a:rPr>
              <a:t>, securities markets 101, pairs trading strategies, trend following and mean reversion strategies, market microstructure, &amp; Monte Carlo methods</a:t>
            </a:r>
          </a:p>
          <a:p>
            <a:pPr marL="179388" indent="-179388">
              <a:spcAft>
                <a:spcPts val="1500"/>
              </a:spcAft>
              <a:buFont typeface="Arial"/>
              <a:buChar char="•"/>
            </a:pPr>
            <a:r>
              <a:rPr lang="en-GB" dirty="0"/>
              <a:t>1st and 2nd year undergraduate probability and statistics is sufficient. Please see below the course synopsis for these at University of Oxford and MIT, which contain a good overview. There also might also be useful exercise sheets and lecture notes on these pages. </a:t>
            </a:r>
          </a:p>
          <a:p>
            <a:r>
              <a:rPr lang="en-GB" dirty="0"/>
              <a:t>Probability:          https://courses.maths.ox.ac.uk/course/view.php?id=1044</a:t>
            </a:r>
          </a:p>
          <a:p>
            <a:r>
              <a:rPr lang="en-GB" dirty="0"/>
              <a:t>	             https://courses.maths.ox.ac.uk/course/view.php?id=660</a:t>
            </a:r>
          </a:p>
          <a:p>
            <a:r>
              <a:rPr lang="en-GB" dirty="0"/>
              <a:t>	             https://courses.maths.ox.ac.uk/course/view.php?id=678</a:t>
            </a:r>
          </a:p>
          <a:p>
            <a:r>
              <a:rPr lang="en-GB" dirty="0"/>
              <a:t>Statistics:             https://courses.maths.ox.ac.uk/course/view.php?id=1037</a:t>
            </a:r>
          </a:p>
          <a:p>
            <a:endParaRPr lang="en-GB" dirty="0"/>
          </a:p>
          <a:p>
            <a:r>
              <a:rPr lang="en-GB" dirty="0"/>
              <a:t>Introduction to probability &amp; statistics: https://ocw.mit.edu/courses/mathematics/18-05-introduction-to-probability-and-statistics-spring-2014/ </a:t>
            </a:r>
          </a:p>
          <a:p>
            <a:endParaRPr lang="en-GB" dirty="0"/>
          </a:p>
          <a:p>
            <a:r>
              <a:rPr lang="en-GB" dirty="0"/>
              <a:t>Maths of Data Science: https://ocw.mit.edu/courses/mathematics/18-s096-topics-in-mathematics-of-data-science-fall-2015/</a:t>
            </a:r>
          </a:p>
          <a:p>
            <a:pPr marL="179388" indent="-179388">
              <a:spcAft>
                <a:spcPts val="1500"/>
              </a:spcAft>
              <a:buFont typeface="Arial"/>
              <a:buChar char="•"/>
            </a:pPr>
            <a:endParaRPr lang="en-US" dirty="0">
              <a:solidFill>
                <a:schemeClr val="tx1">
                  <a:lumMod val="75000"/>
                  <a:lumOff val="25000"/>
                </a:schemeClr>
              </a:solidFill>
            </a:endParaRPr>
          </a:p>
          <a:p>
            <a:pPr marL="179388" indent="-179388">
              <a:spcAft>
                <a:spcPts val="1500"/>
              </a:spcAft>
              <a:buFont typeface="Arial"/>
              <a:buChar char="•"/>
            </a:pPr>
            <a:endParaRPr lang="en-US" dirty="0">
              <a:solidFill>
                <a:schemeClr val="tx1">
                  <a:lumMod val="75000"/>
                  <a:lumOff val="25000"/>
                </a:schemeClr>
              </a:solidFill>
            </a:endParaRPr>
          </a:p>
          <a:p>
            <a:pPr marL="179388" indent="-179388">
              <a:spcAft>
                <a:spcPts val="1500"/>
              </a:spcAft>
              <a:buFont typeface="Arial"/>
              <a:buChar char="•"/>
            </a:pPr>
            <a:endParaRPr lang="en-US" dirty="0">
              <a:solidFill>
                <a:schemeClr val="tx1">
                  <a:lumMod val="75000"/>
                  <a:lumOff val="25000"/>
                </a:schemeClr>
              </a:solidFill>
            </a:endParaRPr>
          </a:p>
        </p:txBody>
      </p:sp>
    </p:spTree>
    <p:extLst>
      <p:ext uri="{BB962C8B-B14F-4D97-AF65-F5344CB8AC3E}">
        <p14:creationId xmlns:p14="http://schemas.microsoft.com/office/powerpoint/2010/main" val="30140024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BBBAF29-C440-9848-A64F-D10B18DDC19B}"/>
              </a:ext>
            </a:extLst>
          </p:cNvPr>
          <p:cNvSpPr>
            <a:spLocks noGrp="1"/>
          </p:cNvSpPr>
          <p:nvPr>
            <p:ph type="ctrTitle"/>
          </p:nvPr>
        </p:nvSpPr>
        <p:spPr>
          <a:xfrm>
            <a:off x="672935" y="387229"/>
            <a:ext cx="7847066" cy="1017706"/>
          </a:xfrm>
        </p:spPr>
        <p:txBody>
          <a:bodyPr lIns="0" tIns="0" rIns="0" bIns="0" anchor="t">
            <a:normAutofit/>
          </a:bodyPr>
          <a:lstStyle/>
          <a:p>
            <a:pPr algn="l"/>
            <a:r>
              <a:rPr lang="en-GB" sz="3600" dirty="0">
                <a:solidFill>
                  <a:srgbClr val="010F2E"/>
                </a:solidFill>
                <a:latin typeface="FS Albert" panose="02000503040000020004" pitchFamily="2" charset="77"/>
              </a:rPr>
              <a:t>Tips</a:t>
            </a:r>
            <a:br>
              <a:rPr lang="en-GB" sz="3600" b="1" dirty="0">
                <a:solidFill>
                  <a:srgbClr val="010F2E"/>
                </a:solidFill>
                <a:latin typeface="FS Albert" panose="02000503040000020004" pitchFamily="2" charset="77"/>
              </a:rPr>
            </a:br>
            <a:endParaRPr lang="en-US" sz="3600" b="1" dirty="0">
              <a:solidFill>
                <a:srgbClr val="010F2E"/>
              </a:solidFill>
              <a:latin typeface="FS Albert" panose="02000503040000020004" pitchFamily="2" charset="77"/>
            </a:endParaRPr>
          </a:p>
        </p:txBody>
      </p:sp>
      <p:cxnSp>
        <p:nvCxnSpPr>
          <p:cNvPr id="12" name="Straight Connector 11">
            <a:extLst>
              <a:ext uri="{FF2B5EF4-FFF2-40B4-BE49-F238E27FC236}">
                <a16:creationId xmlns:a16="http://schemas.microsoft.com/office/drawing/2014/main" id="{A583C198-4086-3047-A127-958F3B68C0A3}"/>
              </a:ext>
            </a:extLst>
          </p:cNvPr>
          <p:cNvCxnSpPr>
            <a:cxnSpLocks/>
          </p:cNvCxnSpPr>
          <p:nvPr/>
        </p:nvCxnSpPr>
        <p:spPr>
          <a:xfrm>
            <a:off x="672935" y="1045029"/>
            <a:ext cx="10450286" cy="0"/>
          </a:xfrm>
          <a:prstGeom prst="line">
            <a:avLst/>
          </a:prstGeom>
          <a:ln w="158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F7CE9EA5-7FD8-449D-814C-813A1B382ED4}"/>
              </a:ext>
            </a:extLst>
          </p:cNvPr>
          <p:cNvSpPr/>
          <p:nvPr/>
        </p:nvSpPr>
        <p:spPr>
          <a:xfrm>
            <a:off x="672935" y="1729214"/>
            <a:ext cx="10450286" cy="746358"/>
          </a:xfrm>
          <a:prstGeom prst="rect">
            <a:avLst/>
          </a:prstGeom>
        </p:spPr>
        <p:txBody>
          <a:bodyPr wrap="square" lIns="0" tIns="0" rIns="0" bIns="0">
            <a:spAutoFit/>
          </a:bodyPr>
          <a:lstStyle/>
          <a:p>
            <a:pPr marL="179388" indent="-179388">
              <a:spcAft>
                <a:spcPts val="1500"/>
              </a:spcAft>
              <a:buFont typeface="Arial"/>
              <a:buChar char="•"/>
            </a:pPr>
            <a:endParaRPr lang="en-US" dirty="0">
              <a:solidFill>
                <a:schemeClr val="tx1">
                  <a:lumMod val="75000"/>
                  <a:lumOff val="25000"/>
                </a:schemeClr>
              </a:solidFill>
            </a:endParaRPr>
          </a:p>
          <a:p>
            <a:pPr marL="636588" lvl="1" indent="-179388">
              <a:spcAft>
                <a:spcPts val="1500"/>
              </a:spcAft>
              <a:buFont typeface="Arial"/>
              <a:buChar char="•"/>
            </a:pPr>
            <a:endParaRPr lang="en-US" dirty="0">
              <a:solidFill>
                <a:schemeClr val="tx1">
                  <a:lumMod val="75000"/>
                  <a:lumOff val="25000"/>
                </a:schemeClr>
              </a:solidFill>
            </a:endParaRPr>
          </a:p>
        </p:txBody>
      </p:sp>
      <p:sp>
        <p:nvSpPr>
          <p:cNvPr id="15" name="Rectangle 14">
            <a:extLst>
              <a:ext uri="{FF2B5EF4-FFF2-40B4-BE49-F238E27FC236}">
                <a16:creationId xmlns:a16="http://schemas.microsoft.com/office/drawing/2014/main" id="{45418770-1948-41CD-8285-C9EDAF68602C}"/>
              </a:ext>
            </a:extLst>
          </p:cNvPr>
          <p:cNvSpPr/>
          <p:nvPr/>
        </p:nvSpPr>
        <p:spPr>
          <a:xfrm>
            <a:off x="672935" y="1258951"/>
            <a:ext cx="10450286" cy="5309146"/>
          </a:xfrm>
          <a:prstGeom prst="rect">
            <a:avLst/>
          </a:prstGeom>
        </p:spPr>
        <p:txBody>
          <a:bodyPr wrap="square" lIns="0" tIns="0" rIns="0" bIns="0">
            <a:spAutoFit/>
          </a:bodyPr>
          <a:lstStyle/>
          <a:p>
            <a:pPr marL="285750" indent="-285750">
              <a:spcAft>
                <a:spcPts val="1500"/>
              </a:spcAft>
              <a:buFont typeface="Arial" panose="020B0604020202020204" pitchFamily="34" charset="0"/>
              <a:buChar char="•"/>
            </a:pPr>
            <a:r>
              <a:rPr lang="en-GB" dirty="0">
                <a:solidFill>
                  <a:schemeClr val="tx1">
                    <a:lumMod val="75000"/>
                    <a:lumOff val="25000"/>
                  </a:schemeClr>
                </a:solidFill>
              </a:rPr>
              <a:t>One way of preparing for the quiz is to work through a book like </a:t>
            </a:r>
            <a:r>
              <a:rPr lang="en-GB" dirty="0" err="1">
                <a:solidFill>
                  <a:schemeClr val="tx1">
                    <a:lumMod val="75000"/>
                    <a:lumOff val="25000"/>
                  </a:schemeClr>
                </a:solidFill>
              </a:rPr>
              <a:t>Stefanica</a:t>
            </a:r>
            <a:r>
              <a:rPr lang="en-GB" dirty="0">
                <a:solidFill>
                  <a:schemeClr val="tx1">
                    <a:lumMod val="75000"/>
                    <a:lumOff val="25000"/>
                  </a:schemeClr>
                </a:solidFill>
              </a:rPr>
              <a:t>, </a:t>
            </a:r>
            <a:r>
              <a:rPr lang="en-GB" dirty="0" err="1">
                <a:solidFill>
                  <a:schemeClr val="tx1">
                    <a:lumMod val="75000"/>
                    <a:lumOff val="25000"/>
                  </a:schemeClr>
                </a:solidFill>
              </a:rPr>
              <a:t>Radoicic</a:t>
            </a:r>
            <a:r>
              <a:rPr lang="en-GB" dirty="0">
                <a:solidFill>
                  <a:schemeClr val="tx1">
                    <a:lumMod val="75000"/>
                    <a:lumOff val="25000"/>
                  </a:schemeClr>
                </a:solidFill>
              </a:rPr>
              <a:t> and Wang (1). It emphasises numerical methods more and statistics less. Its more advanced questions are closer to the level of our triage interview questions than of our quiz questions</a:t>
            </a:r>
          </a:p>
          <a:p>
            <a:pPr marL="285750" indent="-285750">
              <a:spcAft>
                <a:spcPts val="1500"/>
              </a:spcAft>
              <a:buFont typeface="Arial" panose="020B0604020202020204" pitchFamily="34" charset="0"/>
              <a:buChar char="•"/>
            </a:pPr>
            <a:r>
              <a:rPr lang="en-GB" dirty="0">
                <a:solidFill>
                  <a:schemeClr val="tx1">
                    <a:lumMod val="75000"/>
                    <a:lumOff val="25000"/>
                  </a:schemeClr>
                </a:solidFill>
              </a:rPr>
              <a:t>We do not assume a detailed knowledge of finance. If you wanted a single source however, Narang (2) is a good, casual introduction to many of these concepts. If you were interested in getting some trading experience, Narang’s focus on trading strategies can help you assess and implement your understanding of the theory</a:t>
            </a:r>
          </a:p>
          <a:p>
            <a:pPr marL="285750" indent="-285750">
              <a:spcAft>
                <a:spcPts val="1500"/>
              </a:spcAft>
              <a:buFont typeface="Arial" panose="020B0604020202020204" pitchFamily="34" charset="0"/>
              <a:buChar char="•"/>
            </a:pPr>
            <a:r>
              <a:rPr lang="en-GB" dirty="0">
                <a:solidFill>
                  <a:schemeClr val="tx1">
                    <a:lumMod val="75000"/>
                    <a:lumOff val="25000"/>
                  </a:schemeClr>
                </a:solidFill>
              </a:rPr>
              <a:t>If you want coding practice, ProjectEuler.net is a nice place to start: it provides bite-size maths problems that often require a computational solution. </a:t>
            </a:r>
            <a:r>
              <a:rPr lang="en-GB" dirty="0" err="1">
                <a:solidFill>
                  <a:schemeClr val="tx1">
                    <a:lumMod val="75000"/>
                    <a:lumOff val="25000"/>
                  </a:schemeClr>
                </a:solidFill>
              </a:rPr>
              <a:t>Codility</a:t>
            </a:r>
            <a:r>
              <a:rPr lang="en-GB" dirty="0">
                <a:solidFill>
                  <a:schemeClr val="tx1">
                    <a:lumMod val="75000"/>
                    <a:lumOff val="25000"/>
                  </a:schemeClr>
                </a:solidFill>
              </a:rPr>
              <a:t>, Kaggle and </a:t>
            </a:r>
            <a:r>
              <a:rPr lang="en-GB" dirty="0" err="1">
                <a:solidFill>
                  <a:schemeClr val="tx1">
                    <a:lumMod val="75000"/>
                    <a:lumOff val="25000"/>
                  </a:schemeClr>
                </a:solidFill>
              </a:rPr>
              <a:t>TopCoder</a:t>
            </a:r>
            <a:r>
              <a:rPr lang="en-GB" dirty="0">
                <a:solidFill>
                  <a:schemeClr val="tx1">
                    <a:lumMod val="75000"/>
                    <a:lumOff val="25000"/>
                  </a:schemeClr>
                </a:solidFill>
              </a:rPr>
              <a:t> have similar projects. Kaggle prediction problems are close to a lot of quant work.</a:t>
            </a:r>
          </a:p>
          <a:p>
            <a:pPr marL="285750" indent="-285750">
              <a:spcAft>
                <a:spcPts val="1500"/>
              </a:spcAft>
              <a:buFont typeface="Arial" panose="020B0604020202020204" pitchFamily="34" charset="0"/>
              <a:buChar char="•"/>
            </a:pPr>
            <a:r>
              <a:rPr lang="en-GB" dirty="0">
                <a:solidFill>
                  <a:schemeClr val="tx1">
                    <a:lumMod val="75000"/>
                    <a:lumOff val="25000"/>
                  </a:schemeClr>
                </a:solidFill>
              </a:rPr>
              <a:t>Googling ‘programming brain teasers’ is also good preparation for the programming technical interview</a:t>
            </a:r>
          </a:p>
          <a:p>
            <a:pPr marL="285750" indent="-285750">
              <a:spcAft>
                <a:spcPts val="1500"/>
              </a:spcAft>
              <a:buFont typeface="Arial" panose="020B0604020202020204" pitchFamily="34" charset="0"/>
              <a:buChar char="•"/>
            </a:pPr>
            <a:r>
              <a:rPr lang="en-GB" dirty="0" err="1">
                <a:solidFill>
                  <a:schemeClr val="tx1">
                    <a:lumMod val="75000"/>
                    <a:lumOff val="25000"/>
                  </a:schemeClr>
                </a:solidFill>
              </a:rPr>
              <a:t>Schwager</a:t>
            </a:r>
            <a:r>
              <a:rPr lang="en-GB" dirty="0">
                <a:solidFill>
                  <a:schemeClr val="tx1">
                    <a:lumMod val="75000"/>
                    <a:lumOff val="25000"/>
                  </a:schemeClr>
                </a:solidFill>
              </a:rPr>
              <a:t> (3) interviews successful fund managers about their trading strategies</a:t>
            </a:r>
          </a:p>
          <a:p>
            <a:pPr marL="285750" indent="-285750">
              <a:spcAft>
                <a:spcPts val="1500"/>
              </a:spcAft>
              <a:buFont typeface="Arial" panose="020B0604020202020204" pitchFamily="34" charset="0"/>
              <a:buChar char="•"/>
            </a:pPr>
            <a:r>
              <a:rPr lang="en-GB" dirty="0">
                <a:solidFill>
                  <a:schemeClr val="tx1">
                    <a:lumMod val="75000"/>
                    <a:lumOff val="25000"/>
                  </a:schemeClr>
                </a:solidFill>
              </a:rPr>
              <a:t>For further reading on ML, take a look at Cracking the Coding Interview and The Elements of Statistical Learning</a:t>
            </a:r>
            <a:endParaRPr lang="en-US" dirty="0">
              <a:solidFill>
                <a:schemeClr val="tx1">
                  <a:lumMod val="75000"/>
                  <a:lumOff val="25000"/>
                </a:schemeClr>
              </a:solidFill>
            </a:endParaRPr>
          </a:p>
          <a:p>
            <a:pPr marL="179388" indent="-179388">
              <a:spcAft>
                <a:spcPts val="1500"/>
              </a:spcAft>
              <a:buFont typeface="Arial"/>
              <a:buChar char="•"/>
            </a:pPr>
            <a:endParaRPr lang="en-US" dirty="0">
              <a:solidFill>
                <a:schemeClr val="tx1">
                  <a:lumMod val="75000"/>
                  <a:lumOff val="25000"/>
                </a:schemeClr>
              </a:solidFill>
            </a:endParaRPr>
          </a:p>
        </p:txBody>
      </p:sp>
      <p:sp>
        <p:nvSpPr>
          <p:cNvPr id="2" name="Rectangle 1">
            <a:extLst>
              <a:ext uri="{FF2B5EF4-FFF2-40B4-BE49-F238E27FC236}">
                <a16:creationId xmlns:a16="http://schemas.microsoft.com/office/drawing/2014/main" id="{DD4FC9CE-988B-4BEF-BC14-4B30E8A5B8F2}"/>
              </a:ext>
            </a:extLst>
          </p:cNvPr>
          <p:cNvSpPr/>
          <p:nvPr/>
        </p:nvSpPr>
        <p:spPr>
          <a:xfrm>
            <a:off x="467096" y="6147605"/>
            <a:ext cx="11257808" cy="646331"/>
          </a:xfrm>
          <a:prstGeom prst="rect">
            <a:avLst/>
          </a:prstGeom>
        </p:spPr>
        <p:txBody>
          <a:bodyPr wrap="square">
            <a:spAutoFit/>
          </a:bodyPr>
          <a:lstStyle/>
          <a:p>
            <a:r>
              <a:rPr lang="en-GB" sz="1200" dirty="0"/>
              <a:t>(1) Dan </a:t>
            </a:r>
            <a:r>
              <a:rPr lang="en-GB" sz="1200" dirty="0" err="1"/>
              <a:t>Stefanica</a:t>
            </a:r>
            <a:r>
              <a:rPr lang="en-GB" sz="1200" dirty="0"/>
              <a:t>, </a:t>
            </a:r>
            <a:r>
              <a:rPr lang="en-GB" sz="1200" dirty="0" err="1"/>
              <a:t>Radoš</a:t>
            </a:r>
            <a:r>
              <a:rPr lang="en-GB" sz="1200" dirty="0"/>
              <a:t> </a:t>
            </a:r>
            <a:r>
              <a:rPr lang="en-GB" sz="1200" dirty="0" err="1"/>
              <a:t>Radoicic</a:t>
            </a:r>
            <a:r>
              <a:rPr lang="en-GB" sz="1200" dirty="0"/>
              <a:t> and Tai-ho Wang. 150 Most Frequently Asked Questions on Quant Interviews. Pocket Book Guides for Quant Interviews. FE Press, 2013</a:t>
            </a:r>
          </a:p>
          <a:p>
            <a:r>
              <a:rPr lang="en-GB" sz="1200" dirty="0"/>
              <a:t>(2) Rishi K. Narang. Inside the black box: A simple guide to quantitative and high frequency trading. 2nd. John Wiley &amp; Sons, 2013.</a:t>
            </a:r>
          </a:p>
          <a:p>
            <a:r>
              <a:rPr lang="en-GB" sz="1200" dirty="0"/>
              <a:t>(3) Jack D </a:t>
            </a:r>
            <a:r>
              <a:rPr lang="en-GB" sz="1200" dirty="0" err="1"/>
              <a:t>Schwager</a:t>
            </a:r>
            <a:r>
              <a:rPr lang="en-GB" sz="1200" dirty="0"/>
              <a:t>. Hedge fund market wizards: How winning traders win. John Wiley &amp; Sons, 2012.</a:t>
            </a:r>
          </a:p>
        </p:txBody>
      </p:sp>
    </p:spTree>
    <p:extLst>
      <p:ext uri="{BB962C8B-B14F-4D97-AF65-F5344CB8AC3E}">
        <p14:creationId xmlns:p14="http://schemas.microsoft.com/office/powerpoint/2010/main" val="28449154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BBBAF29-C440-9848-A64F-D10B18DDC19B}"/>
              </a:ext>
            </a:extLst>
          </p:cNvPr>
          <p:cNvSpPr>
            <a:spLocks noGrp="1"/>
          </p:cNvSpPr>
          <p:nvPr>
            <p:ph type="ctrTitle"/>
          </p:nvPr>
        </p:nvSpPr>
        <p:spPr>
          <a:xfrm>
            <a:off x="672935" y="387229"/>
            <a:ext cx="7847066" cy="1017706"/>
          </a:xfrm>
        </p:spPr>
        <p:txBody>
          <a:bodyPr lIns="0" tIns="0" rIns="0" bIns="0" anchor="t">
            <a:normAutofit/>
          </a:bodyPr>
          <a:lstStyle/>
          <a:p>
            <a:pPr algn="l"/>
            <a:r>
              <a:rPr lang="en-US" sz="3600" dirty="0">
                <a:latin typeface="FS Albert" panose="02000503040000020004" pitchFamily="2" charset="77"/>
              </a:rPr>
              <a:t>GR Open Source Software (GR-OSS)</a:t>
            </a:r>
            <a:endParaRPr lang="en-US" sz="3600" dirty="0">
              <a:solidFill>
                <a:srgbClr val="010F2E"/>
              </a:solidFill>
              <a:latin typeface="FS Albert" panose="02000503040000020004" pitchFamily="2" charset="77"/>
            </a:endParaRPr>
          </a:p>
        </p:txBody>
      </p:sp>
      <p:sp>
        <p:nvSpPr>
          <p:cNvPr id="11" name="Rectangle 10"/>
          <p:cNvSpPr/>
          <p:nvPr/>
        </p:nvSpPr>
        <p:spPr>
          <a:xfrm>
            <a:off x="672935" y="1729214"/>
            <a:ext cx="10450286" cy="4670509"/>
          </a:xfrm>
          <a:prstGeom prst="rect">
            <a:avLst/>
          </a:prstGeom>
        </p:spPr>
        <p:txBody>
          <a:bodyPr wrap="square" lIns="0" tIns="0" rIns="0" bIns="0">
            <a:spAutoFit/>
          </a:bodyPr>
          <a:lstStyle/>
          <a:p>
            <a:pPr>
              <a:spcAft>
                <a:spcPts val="1500"/>
              </a:spcAft>
            </a:pPr>
            <a:r>
              <a:rPr lang="en-US" dirty="0">
                <a:latin typeface="FS Albert" panose="02000503040000020004" pitchFamily="2" charset="77"/>
              </a:rPr>
              <a:t>In support of G-Research’s activities in quantitative research, the GR Open Source Software team contributes to a variety of projects in the open source ecosystem, with a focus on three fundamental and overlapping areas of research:</a:t>
            </a:r>
          </a:p>
          <a:p>
            <a:pPr>
              <a:spcAft>
                <a:spcPts val="1500"/>
              </a:spcAft>
            </a:pPr>
            <a:r>
              <a:rPr lang="en-US" dirty="0">
                <a:latin typeface="FS Albert" panose="02000503040000020004" pitchFamily="2" charset="77"/>
              </a:rPr>
              <a:t>•	Data science and machine learning tools</a:t>
            </a:r>
          </a:p>
          <a:p>
            <a:pPr>
              <a:spcAft>
                <a:spcPts val="1500"/>
              </a:spcAft>
            </a:pPr>
            <a:r>
              <a:rPr lang="en-US" dirty="0">
                <a:latin typeface="FS Albert" panose="02000503040000020004" pitchFamily="2" charset="77"/>
              </a:rPr>
              <a:t>•	The infrastructure to support those tools</a:t>
            </a:r>
          </a:p>
          <a:p>
            <a:pPr>
              <a:spcAft>
                <a:spcPts val="1500"/>
              </a:spcAft>
            </a:pPr>
            <a:r>
              <a:rPr lang="en-US" dirty="0">
                <a:latin typeface="FS Albert" panose="02000503040000020004" pitchFamily="2" charset="77"/>
              </a:rPr>
              <a:t>•	Security across those tools and infrastructure</a:t>
            </a:r>
          </a:p>
          <a:p>
            <a:pPr>
              <a:spcAft>
                <a:spcPts val="1500"/>
              </a:spcAft>
            </a:pPr>
            <a:r>
              <a:rPr lang="en-US" dirty="0"/>
              <a:t>GR-OSS also plays an active and public role in the larger open-source community, taking responsibility for maintaining public projects, supporting open-source foundations, and helping guide continued development of security and infrastructure projects.</a:t>
            </a:r>
            <a:endParaRPr lang="en-GB" dirty="0"/>
          </a:p>
          <a:p>
            <a:pPr>
              <a:spcAft>
                <a:spcPts val="1500"/>
              </a:spcAft>
            </a:pPr>
            <a:endParaRPr lang="en-US" dirty="0">
              <a:latin typeface="FS Albert" panose="02000503040000020004" pitchFamily="2" charset="77"/>
            </a:endParaRPr>
          </a:p>
          <a:p>
            <a:pPr marL="636588" lvl="1" indent="-179388">
              <a:spcAft>
                <a:spcPts val="1500"/>
              </a:spcAft>
              <a:buFont typeface="Arial"/>
              <a:buChar char="•"/>
            </a:pPr>
            <a:endParaRPr lang="en-US" dirty="0">
              <a:solidFill>
                <a:schemeClr val="tx1">
                  <a:lumMod val="75000"/>
                  <a:lumOff val="25000"/>
                </a:schemeClr>
              </a:solidFill>
            </a:endParaRPr>
          </a:p>
          <a:p>
            <a:pPr marL="636588" lvl="1" indent="-179388">
              <a:spcAft>
                <a:spcPts val="1500"/>
              </a:spcAft>
              <a:buFont typeface="Arial"/>
              <a:buChar char="•"/>
            </a:pPr>
            <a:endParaRPr lang="en-US" dirty="0">
              <a:solidFill>
                <a:schemeClr val="tx1">
                  <a:lumMod val="75000"/>
                  <a:lumOff val="25000"/>
                </a:schemeClr>
              </a:solidFill>
            </a:endParaRPr>
          </a:p>
        </p:txBody>
      </p:sp>
      <p:cxnSp>
        <p:nvCxnSpPr>
          <p:cNvPr id="12" name="Straight Connector 11">
            <a:extLst>
              <a:ext uri="{FF2B5EF4-FFF2-40B4-BE49-F238E27FC236}">
                <a16:creationId xmlns:a16="http://schemas.microsoft.com/office/drawing/2014/main" id="{A583C198-4086-3047-A127-958F3B68C0A3}"/>
              </a:ext>
            </a:extLst>
          </p:cNvPr>
          <p:cNvCxnSpPr>
            <a:cxnSpLocks/>
          </p:cNvCxnSpPr>
          <p:nvPr/>
        </p:nvCxnSpPr>
        <p:spPr>
          <a:xfrm>
            <a:off x="672935" y="1045029"/>
            <a:ext cx="10450286" cy="0"/>
          </a:xfrm>
          <a:prstGeom prst="line">
            <a:avLst/>
          </a:prstGeom>
          <a:ln w="158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51529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BBBAF29-C440-9848-A64F-D10B18DDC19B}"/>
              </a:ext>
            </a:extLst>
          </p:cNvPr>
          <p:cNvSpPr>
            <a:spLocks noGrp="1"/>
          </p:cNvSpPr>
          <p:nvPr>
            <p:ph type="ctrTitle"/>
          </p:nvPr>
        </p:nvSpPr>
        <p:spPr>
          <a:xfrm>
            <a:off x="672935" y="387229"/>
            <a:ext cx="7847066" cy="1017706"/>
          </a:xfrm>
        </p:spPr>
        <p:txBody>
          <a:bodyPr lIns="0" tIns="0" rIns="0" bIns="0" anchor="t">
            <a:normAutofit/>
          </a:bodyPr>
          <a:lstStyle/>
          <a:p>
            <a:pPr algn="l"/>
            <a:r>
              <a:rPr lang="en-US" sz="3600" dirty="0">
                <a:latin typeface="FS Albert" panose="02000503040000020004" pitchFamily="2" charset="77"/>
              </a:rPr>
              <a:t>Main  Projects</a:t>
            </a:r>
            <a:endParaRPr lang="en-US" sz="3600" dirty="0">
              <a:solidFill>
                <a:srgbClr val="010F2E"/>
              </a:solidFill>
              <a:latin typeface="FS Albert" panose="02000503040000020004" pitchFamily="2" charset="77"/>
            </a:endParaRPr>
          </a:p>
        </p:txBody>
      </p:sp>
      <p:cxnSp>
        <p:nvCxnSpPr>
          <p:cNvPr id="12" name="Straight Connector 11">
            <a:extLst>
              <a:ext uri="{FF2B5EF4-FFF2-40B4-BE49-F238E27FC236}">
                <a16:creationId xmlns:a16="http://schemas.microsoft.com/office/drawing/2014/main" id="{A583C198-4086-3047-A127-958F3B68C0A3}"/>
              </a:ext>
            </a:extLst>
          </p:cNvPr>
          <p:cNvCxnSpPr>
            <a:cxnSpLocks/>
          </p:cNvCxnSpPr>
          <p:nvPr/>
        </p:nvCxnSpPr>
        <p:spPr>
          <a:xfrm>
            <a:off x="672935" y="1045029"/>
            <a:ext cx="10450286" cy="0"/>
          </a:xfrm>
          <a:prstGeom prst="line">
            <a:avLst/>
          </a:prstGeom>
          <a:ln w="158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Picture 1"/>
          <p:cNvPicPr>
            <a:picLocks noChangeAspect="1"/>
          </p:cNvPicPr>
          <p:nvPr/>
        </p:nvPicPr>
        <p:blipFill>
          <a:blip r:embed="rId2"/>
          <a:stretch>
            <a:fillRect/>
          </a:stretch>
        </p:blipFill>
        <p:spPr>
          <a:xfrm>
            <a:off x="309383" y="2062735"/>
            <a:ext cx="3819417" cy="2947267"/>
          </a:xfrm>
          <a:prstGeom prst="rect">
            <a:avLst/>
          </a:prstGeom>
        </p:spPr>
      </p:pic>
      <p:pic>
        <p:nvPicPr>
          <p:cNvPr id="3" name="Picture 2"/>
          <p:cNvPicPr>
            <a:picLocks noChangeAspect="1"/>
          </p:cNvPicPr>
          <p:nvPr/>
        </p:nvPicPr>
        <p:blipFill>
          <a:blip r:embed="rId3"/>
          <a:stretch>
            <a:fillRect/>
          </a:stretch>
        </p:blipFill>
        <p:spPr>
          <a:xfrm>
            <a:off x="4475747" y="2241904"/>
            <a:ext cx="2310064" cy="2831478"/>
          </a:xfrm>
          <a:prstGeom prst="rect">
            <a:avLst/>
          </a:prstGeom>
        </p:spPr>
      </p:pic>
      <p:pic>
        <p:nvPicPr>
          <p:cNvPr id="4" name="Picture 3"/>
          <p:cNvPicPr>
            <a:picLocks noChangeAspect="1"/>
          </p:cNvPicPr>
          <p:nvPr/>
        </p:nvPicPr>
        <p:blipFill>
          <a:blip r:embed="rId4"/>
          <a:stretch>
            <a:fillRect/>
          </a:stretch>
        </p:blipFill>
        <p:spPr>
          <a:xfrm>
            <a:off x="7645209" y="1726555"/>
            <a:ext cx="3165702" cy="3395531"/>
          </a:xfrm>
          <a:prstGeom prst="rect">
            <a:avLst/>
          </a:prstGeom>
        </p:spPr>
      </p:pic>
      <p:sp>
        <p:nvSpPr>
          <p:cNvPr id="6" name="TextBox 5">
            <a:extLst>
              <a:ext uri="{FF2B5EF4-FFF2-40B4-BE49-F238E27FC236}">
                <a16:creationId xmlns:a16="http://schemas.microsoft.com/office/drawing/2014/main" id="{DD970306-A752-FBCF-6001-D32FB5780C61}"/>
              </a:ext>
            </a:extLst>
          </p:cNvPr>
          <p:cNvSpPr txBox="1"/>
          <p:nvPr/>
        </p:nvSpPr>
        <p:spPr>
          <a:xfrm>
            <a:off x="667498" y="4996877"/>
            <a:ext cx="3378550" cy="646331"/>
          </a:xfrm>
          <a:prstGeom prst="rect">
            <a:avLst/>
          </a:prstGeom>
          <a:noFill/>
        </p:spPr>
        <p:txBody>
          <a:bodyPr wrap="square">
            <a:spAutoFit/>
          </a:bodyPr>
          <a:lstStyle/>
          <a:p>
            <a:pPr algn="ctr"/>
            <a:r>
              <a:rPr lang="en-US" dirty="0"/>
              <a:t>Multi-</a:t>
            </a:r>
            <a:r>
              <a:rPr lang="en-US" dirty="0" err="1"/>
              <a:t>kubernetes</a:t>
            </a:r>
            <a:r>
              <a:rPr lang="en-US" dirty="0"/>
              <a:t>-cluster</a:t>
            </a:r>
          </a:p>
          <a:p>
            <a:pPr algn="ctr"/>
            <a:r>
              <a:rPr lang="en-US" dirty="0"/>
              <a:t> batch job meta-scheduler.</a:t>
            </a:r>
            <a:endParaRPr lang="en-GB" dirty="0"/>
          </a:p>
        </p:txBody>
      </p:sp>
      <p:sp>
        <p:nvSpPr>
          <p:cNvPr id="8" name="TextBox 7">
            <a:extLst>
              <a:ext uri="{FF2B5EF4-FFF2-40B4-BE49-F238E27FC236}">
                <a16:creationId xmlns:a16="http://schemas.microsoft.com/office/drawing/2014/main" id="{B16045D7-07D8-61B2-8AD8-19A7D837A120}"/>
              </a:ext>
            </a:extLst>
          </p:cNvPr>
          <p:cNvSpPr txBox="1"/>
          <p:nvPr/>
        </p:nvSpPr>
        <p:spPr>
          <a:xfrm>
            <a:off x="2798155" y="4996876"/>
            <a:ext cx="6094948" cy="646331"/>
          </a:xfrm>
          <a:prstGeom prst="rect">
            <a:avLst/>
          </a:prstGeom>
          <a:noFill/>
        </p:spPr>
        <p:txBody>
          <a:bodyPr wrap="square">
            <a:spAutoFit/>
          </a:bodyPr>
          <a:lstStyle/>
          <a:p>
            <a:pPr algn="ctr"/>
            <a:r>
              <a:rPr lang="en-US" dirty="0"/>
              <a:t>JIT (just-in-time) compiler </a:t>
            </a:r>
          </a:p>
          <a:p>
            <a:pPr algn="ctr"/>
            <a:r>
              <a:rPr lang="en-US" dirty="0"/>
              <a:t>for high-performance GPU programs </a:t>
            </a:r>
            <a:endParaRPr lang="en-GB" dirty="0"/>
          </a:p>
        </p:txBody>
      </p:sp>
      <p:sp>
        <p:nvSpPr>
          <p:cNvPr id="11" name="TextBox 10">
            <a:extLst>
              <a:ext uri="{FF2B5EF4-FFF2-40B4-BE49-F238E27FC236}">
                <a16:creationId xmlns:a16="http://schemas.microsoft.com/office/drawing/2014/main" id="{DA973E2A-7204-3C5C-906A-F5A5B0A3BB01}"/>
              </a:ext>
            </a:extLst>
          </p:cNvPr>
          <p:cNvSpPr txBox="1"/>
          <p:nvPr/>
        </p:nvSpPr>
        <p:spPr>
          <a:xfrm>
            <a:off x="7754053" y="4955737"/>
            <a:ext cx="2948013" cy="646331"/>
          </a:xfrm>
          <a:prstGeom prst="rect">
            <a:avLst/>
          </a:prstGeom>
          <a:noFill/>
        </p:spPr>
        <p:txBody>
          <a:bodyPr wrap="square">
            <a:spAutoFit/>
          </a:bodyPr>
          <a:lstStyle/>
          <a:p>
            <a:pPr algn="ctr"/>
            <a:r>
              <a:rPr lang="en-US" dirty="0"/>
              <a:t>ML experimental data</a:t>
            </a:r>
          </a:p>
          <a:p>
            <a:pPr algn="ctr"/>
            <a:r>
              <a:rPr lang="en-US" dirty="0"/>
              <a:t>tracker </a:t>
            </a:r>
            <a:endParaRPr lang="en-GB" dirty="0"/>
          </a:p>
        </p:txBody>
      </p:sp>
    </p:spTree>
    <p:extLst>
      <p:ext uri="{BB962C8B-B14F-4D97-AF65-F5344CB8AC3E}">
        <p14:creationId xmlns:p14="http://schemas.microsoft.com/office/powerpoint/2010/main" val="15481769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BBBAF29-C440-9848-A64F-D10B18DDC19B}"/>
              </a:ext>
            </a:extLst>
          </p:cNvPr>
          <p:cNvSpPr>
            <a:spLocks noGrp="1"/>
          </p:cNvSpPr>
          <p:nvPr>
            <p:ph type="ctrTitle"/>
          </p:nvPr>
        </p:nvSpPr>
        <p:spPr>
          <a:xfrm>
            <a:off x="672935" y="387229"/>
            <a:ext cx="7847066" cy="1017706"/>
          </a:xfrm>
        </p:spPr>
        <p:txBody>
          <a:bodyPr lIns="0" tIns="0" rIns="0" bIns="0" anchor="t">
            <a:normAutofit/>
          </a:bodyPr>
          <a:lstStyle/>
          <a:p>
            <a:pPr algn="l"/>
            <a:r>
              <a:rPr lang="en-US" sz="3600" dirty="0">
                <a:latin typeface="FS Albert" panose="02000503040000020004" pitchFamily="2" charset="77"/>
              </a:rPr>
              <a:t>GR Open Source Software (GR-OSS)</a:t>
            </a:r>
            <a:endParaRPr lang="en-US" sz="3600" dirty="0">
              <a:solidFill>
                <a:srgbClr val="010F2E"/>
              </a:solidFill>
              <a:latin typeface="FS Albert" panose="02000503040000020004" pitchFamily="2" charset="77"/>
            </a:endParaRPr>
          </a:p>
        </p:txBody>
      </p:sp>
      <p:sp>
        <p:nvSpPr>
          <p:cNvPr id="11" name="Rectangle 10"/>
          <p:cNvSpPr/>
          <p:nvPr/>
        </p:nvSpPr>
        <p:spPr>
          <a:xfrm>
            <a:off x="672935" y="1729214"/>
            <a:ext cx="10450286" cy="3239348"/>
          </a:xfrm>
          <a:prstGeom prst="rect">
            <a:avLst/>
          </a:prstGeom>
        </p:spPr>
        <p:txBody>
          <a:bodyPr wrap="square" lIns="0" tIns="0" rIns="0" bIns="0">
            <a:spAutoFit/>
          </a:bodyPr>
          <a:lstStyle/>
          <a:p>
            <a:r>
              <a:rPr lang="en-US" dirty="0"/>
              <a:t>Additionally, GR-OSS is developing academic research collaborations with a broad focus on research methods, emerging hardware and infrastructure trends, and new Machine Learning tools. </a:t>
            </a:r>
          </a:p>
          <a:p>
            <a:endParaRPr lang="en-US" dirty="0"/>
          </a:p>
          <a:p>
            <a:r>
              <a:rPr lang="en-US" dirty="0"/>
              <a:t>Initial partners include UC Berkeley’s </a:t>
            </a:r>
            <a:r>
              <a:rPr lang="en-US" b="1" u="sng" dirty="0">
                <a:hlinkClick r:id="rId2">
                  <a:extLst>
                    <a:ext uri="{A12FA001-AC4F-418D-AE19-62706E023703}">
                      <ahyp:hlinkClr xmlns:ahyp="http://schemas.microsoft.com/office/drawing/2018/hyperlinkcolor" val="tx"/>
                    </a:ext>
                  </a:extLst>
                </a:hlinkClick>
              </a:rPr>
              <a:t>EPIC Data Lab</a:t>
            </a:r>
            <a:r>
              <a:rPr lang="en-US" b="1" dirty="0"/>
              <a:t> </a:t>
            </a:r>
            <a:r>
              <a:rPr lang="en-US" dirty="0"/>
              <a:t>and the i-SCALE </a:t>
            </a:r>
            <a:r>
              <a:rPr lang="en-US" b="1" u="sng" dirty="0">
                <a:hlinkClick r:id="rId3">
                  <a:extLst>
                    <a:ext uri="{A12FA001-AC4F-418D-AE19-62706E023703}">
                      <ahyp:hlinkClr xmlns:ahyp="http://schemas.microsoft.com/office/drawing/2018/hyperlinkcolor" val="tx"/>
                    </a:ext>
                  </a:extLst>
                </a:hlinkClick>
              </a:rPr>
              <a:t>IUCRC</a:t>
            </a:r>
            <a:r>
              <a:rPr lang="en-US" b="1" dirty="0"/>
              <a:t>.</a:t>
            </a:r>
            <a:endParaRPr lang="en-GB" b="1" dirty="0"/>
          </a:p>
          <a:p>
            <a:endParaRPr lang="en-US" dirty="0"/>
          </a:p>
          <a:p>
            <a:r>
              <a:rPr lang="en-US" dirty="0"/>
              <a:t>Learn more about our projects on our website: </a:t>
            </a:r>
            <a:r>
              <a:rPr lang="en-US" u="sng" dirty="0">
                <a:hlinkClick r:id="rId4"/>
              </a:rPr>
              <a:t>https://opensource.gresearch.com</a:t>
            </a:r>
            <a:r>
              <a:rPr lang="en-US" dirty="0"/>
              <a:t> and follow us on </a:t>
            </a:r>
            <a:r>
              <a:rPr lang="en-US" u="sng" dirty="0">
                <a:hlinkClick r:id="rId5"/>
              </a:rPr>
              <a:t>Twitter</a:t>
            </a:r>
            <a:r>
              <a:rPr lang="en-US" dirty="0"/>
              <a:t> and </a:t>
            </a:r>
            <a:r>
              <a:rPr lang="en-US" u="sng" dirty="0">
                <a:hlinkClick r:id="rId6"/>
              </a:rPr>
              <a:t>YouTube</a:t>
            </a:r>
            <a:r>
              <a:rPr lang="en-US" dirty="0"/>
              <a:t>.</a:t>
            </a:r>
          </a:p>
          <a:p>
            <a:endParaRPr lang="en-US" dirty="0"/>
          </a:p>
          <a:p>
            <a:r>
              <a:rPr lang="en-US" dirty="0"/>
              <a:t>Expressions of interest can be sent to the G-Research Open-Source Software team at: </a:t>
            </a:r>
            <a:r>
              <a:rPr lang="en-US" dirty="0">
                <a:hlinkClick r:id="rId7"/>
              </a:rPr>
              <a:t>admin@gr-oss.io</a:t>
            </a:r>
            <a:r>
              <a:rPr lang="en-US" dirty="0"/>
              <a:t>.</a:t>
            </a:r>
            <a:endParaRPr lang="en-GB" dirty="0"/>
          </a:p>
          <a:p>
            <a:pPr marL="636588" lvl="1" indent="-179388">
              <a:spcAft>
                <a:spcPts val="1500"/>
              </a:spcAft>
              <a:buFont typeface="Arial"/>
              <a:buChar char="•"/>
            </a:pPr>
            <a:endParaRPr lang="en-US" dirty="0">
              <a:solidFill>
                <a:schemeClr val="tx1">
                  <a:lumMod val="75000"/>
                  <a:lumOff val="25000"/>
                </a:schemeClr>
              </a:solidFill>
            </a:endParaRPr>
          </a:p>
          <a:p>
            <a:pPr marL="636588" lvl="1" indent="-179388">
              <a:spcAft>
                <a:spcPts val="1500"/>
              </a:spcAft>
              <a:buFont typeface="Arial"/>
              <a:buChar char="•"/>
            </a:pPr>
            <a:endParaRPr lang="en-US" dirty="0">
              <a:solidFill>
                <a:schemeClr val="tx1">
                  <a:lumMod val="75000"/>
                  <a:lumOff val="25000"/>
                </a:schemeClr>
              </a:solidFill>
            </a:endParaRPr>
          </a:p>
        </p:txBody>
      </p:sp>
      <p:cxnSp>
        <p:nvCxnSpPr>
          <p:cNvPr id="12" name="Straight Connector 11">
            <a:extLst>
              <a:ext uri="{FF2B5EF4-FFF2-40B4-BE49-F238E27FC236}">
                <a16:creationId xmlns:a16="http://schemas.microsoft.com/office/drawing/2014/main" id="{A583C198-4086-3047-A127-958F3B68C0A3}"/>
              </a:ext>
            </a:extLst>
          </p:cNvPr>
          <p:cNvCxnSpPr>
            <a:cxnSpLocks/>
          </p:cNvCxnSpPr>
          <p:nvPr/>
        </p:nvCxnSpPr>
        <p:spPr>
          <a:xfrm>
            <a:off x="672935" y="1045029"/>
            <a:ext cx="10450286" cy="0"/>
          </a:xfrm>
          <a:prstGeom prst="line">
            <a:avLst/>
          </a:prstGeom>
          <a:ln w="158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7353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BBBAF29-C440-9848-A64F-D10B18DDC19B}"/>
              </a:ext>
            </a:extLst>
          </p:cNvPr>
          <p:cNvSpPr>
            <a:spLocks noGrp="1"/>
          </p:cNvSpPr>
          <p:nvPr>
            <p:ph type="ctrTitle"/>
          </p:nvPr>
        </p:nvSpPr>
        <p:spPr>
          <a:xfrm>
            <a:off x="672935" y="387229"/>
            <a:ext cx="7847066" cy="1017706"/>
          </a:xfrm>
        </p:spPr>
        <p:txBody>
          <a:bodyPr lIns="0" tIns="0" rIns="0" bIns="0" anchor="t">
            <a:normAutofit/>
          </a:bodyPr>
          <a:lstStyle/>
          <a:p>
            <a:pPr algn="l"/>
            <a:r>
              <a:rPr lang="en-GB" sz="3600" dirty="0">
                <a:solidFill>
                  <a:srgbClr val="010F2E"/>
                </a:solidFill>
                <a:latin typeface="FS Albert" panose="02000503040000020004" pitchFamily="2" charset="77"/>
              </a:rPr>
              <a:t>Introducing G-Research</a:t>
            </a:r>
            <a:endParaRPr lang="en-US" sz="3600" dirty="0">
              <a:solidFill>
                <a:srgbClr val="010F2E"/>
              </a:solidFill>
              <a:latin typeface="FS Albert" panose="02000503040000020004" pitchFamily="2" charset="77"/>
            </a:endParaRPr>
          </a:p>
        </p:txBody>
      </p:sp>
      <p:sp>
        <p:nvSpPr>
          <p:cNvPr id="11" name="Rectangle 10"/>
          <p:cNvSpPr/>
          <p:nvPr/>
        </p:nvSpPr>
        <p:spPr>
          <a:xfrm>
            <a:off x="672935" y="1729214"/>
            <a:ext cx="10450286" cy="2154436"/>
          </a:xfrm>
          <a:prstGeom prst="rect">
            <a:avLst/>
          </a:prstGeom>
        </p:spPr>
        <p:txBody>
          <a:bodyPr wrap="square" lIns="0" tIns="0" rIns="0" bIns="0">
            <a:spAutoFit/>
          </a:bodyPr>
          <a:lstStyle/>
          <a:p>
            <a:pPr marL="179388" indent="-179388">
              <a:spcAft>
                <a:spcPts val="1500"/>
              </a:spcAft>
              <a:buFont typeface="Arial"/>
              <a:buChar char="•"/>
            </a:pPr>
            <a:r>
              <a:rPr lang="en-US" dirty="0">
                <a:solidFill>
                  <a:schemeClr val="tx1">
                    <a:lumMod val="75000"/>
                    <a:lumOff val="25000"/>
                  </a:schemeClr>
                </a:solidFill>
              </a:rPr>
              <a:t>G-Research is a quantitative research firm</a:t>
            </a:r>
          </a:p>
          <a:p>
            <a:pPr marL="179388" indent="-179388">
              <a:spcAft>
                <a:spcPts val="1500"/>
              </a:spcAft>
              <a:buFont typeface="Arial"/>
              <a:buChar char="•"/>
            </a:pPr>
            <a:r>
              <a:rPr lang="en-US" dirty="0">
                <a:solidFill>
                  <a:schemeClr val="tx1">
                    <a:lumMod val="75000"/>
                    <a:lumOff val="25000"/>
                  </a:schemeClr>
                </a:solidFill>
              </a:rPr>
              <a:t>We develop fully automated algorithmic trading strategies for global electronic markets</a:t>
            </a:r>
          </a:p>
          <a:p>
            <a:pPr marL="179388" indent="-179388">
              <a:spcAft>
                <a:spcPts val="1500"/>
              </a:spcAft>
              <a:buFont typeface="Arial"/>
              <a:buChar char="•"/>
            </a:pPr>
            <a:r>
              <a:rPr lang="en-US" dirty="0">
                <a:solidFill>
                  <a:schemeClr val="tx1">
                    <a:lumMod val="75000"/>
                    <a:lumOff val="25000"/>
                  </a:schemeClr>
                </a:solidFill>
              </a:rPr>
              <a:t>Our main focus is global equities but we also work in FX </a:t>
            </a:r>
          </a:p>
          <a:p>
            <a:pPr marL="179388" indent="-179388">
              <a:spcAft>
                <a:spcPts val="1500"/>
              </a:spcAft>
              <a:buFont typeface="Arial"/>
              <a:buChar char="•"/>
            </a:pPr>
            <a:r>
              <a:rPr lang="en-US" dirty="0">
                <a:solidFill>
                  <a:schemeClr val="tx1">
                    <a:lumMod val="75000"/>
                    <a:lumOff val="25000"/>
                  </a:schemeClr>
                </a:solidFill>
              </a:rPr>
              <a:t>Our group trades in over 40 markets globally, 24 hours/day, 6 days/week</a:t>
            </a:r>
          </a:p>
          <a:p>
            <a:pPr marL="179388" indent="-179388">
              <a:spcAft>
                <a:spcPts val="1500"/>
              </a:spcAft>
              <a:buFont typeface="Arial"/>
              <a:buChar char="•"/>
            </a:pPr>
            <a:endParaRPr lang="en-US" dirty="0">
              <a:solidFill>
                <a:schemeClr val="tx1">
                  <a:lumMod val="75000"/>
                  <a:lumOff val="25000"/>
                </a:schemeClr>
              </a:solidFill>
            </a:endParaRPr>
          </a:p>
        </p:txBody>
      </p:sp>
      <p:cxnSp>
        <p:nvCxnSpPr>
          <p:cNvPr id="12" name="Straight Connector 11">
            <a:extLst>
              <a:ext uri="{FF2B5EF4-FFF2-40B4-BE49-F238E27FC236}">
                <a16:creationId xmlns:a16="http://schemas.microsoft.com/office/drawing/2014/main" id="{A583C198-4086-3047-A127-958F3B68C0A3}"/>
              </a:ext>
            </a:extLst>
          </p:cNvPr>
          <p:cNvCxnSpPr>
            <a:cxnSpLocks/>
          </p:cNvCxnSpPr>
          <p:nvPr/>
        </p:nvCxnSpPr>
        <p:spPr>
          <a:xfrm>
            <a:off x="672935" y="1045029"/>
            <a:ext cx="10450286" cy="0"/>
          </a:xfrm>
          <a:prstGeom prst="line">
            <a:avLst/>
          </a:prstGeom>
          <a:ln w="158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B54BBCC4-1BEC-4CAE-80DE-9AD5CD20ABB4}"/>
              </a:ext>
            </a:extLst>
          </p:cNvPr>
          <p:cNvSpPr/>
          <p:nvPr/>
        </p:nvSpPr>
        <p:spPr>
          <a:xfrm>
            <a:off x="1606933" y="3951748"/>
            <a:ext cx="1957923" cy="1957923"/>
          </a:xfrm>
          <a:prstGeom prst="ellipse">
            <a:avLst/>
          </a:prstGeom>
          <a:solidFill>
            <a:srgbClr val="010F2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127B02C-B1DC-43B2-B5E2-BB95EB02121C}"/>
              </a:ext>
            </a:extLst>
          </p:cNvPr>
          <p:cNvSpPr/>
          <p:nvPr/>
        </p:nvSpPr>
        <p:spPr>
          <a:xfrm>
            <a:off x="3730023" y="3951748"/>
            <a:ext cx="1957923" cy="1957923"/>
          </a:xfrm>
          <a:prstGeom prst="ellipse">
            <a:avLst/>
          </a:prstGeom>
          <a:solidFill>
            <a:srgbClr val="010F2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22E14D6D-8DAE-41EF-AA1C-15359C790967}"/>
              </a:ext>
            </a:extLst>
          </p:cNvPr>
          <p:cNvSpPr/>
          <p:nvPr/>
        </p:nvSpPr>
        <p:spPr>
          <a:xfrm>
            <a:off x="5853113" y="3951748"/>
            <a:ext cx="1957923" cy="1957923"/>
          </a:xfrm>
          <a:prstGeom prst="ellipse">
            <a:avLst/>
          </a:prstGeom>
          <a:solidFill>
            <a:srgbClr val="010F2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76A0FC63-62E1-47A8-AFD1-B87DE1C27D3C}"/>
              </a:ext>
            </a:extLst>
          </p:cNvPr>
          <p:cNvSpPr/>
          <p:nvPr/>
        </p:nvSpPr>
        <p:spPr>
          <a:xfrm>
            <a:off x="7976203" y="3951748"/>
            <a:ext cx="1957923" cy="1957923"/>
          </a:xfrm>
          <a:prstGeom prst="ellipse">
            <a:avLst/>
          </a:prstGeom>
          <a:solidFill>
            <a:srgbClr val="010F2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itle 1">
            <a:extLst>
              <a:ext uri="{FF2B5EF4-FFF2-40B4-BE49-F238E27FC236}">
                <a16:creationId xmlns:a16="http://schemas.microsoft.com/office/drawing/2014/main" id="{4B177C7A-5F18-442B-AE9D-FBDF8DE9FE7D}"/>
              </a:ext>
            </a:extLst>
          </p:cNvPr>
          <p:cNvSpPr txBox="1">
            <a:spLocks/>
          </p:cNvSpPr>
          <p:nvPr/>
        </p:nvSpPr>
        <p:spPr>
          <a:xfrm>
            <a:off x="2015423" y="4714580"/>
            <a:ext cx="1265174" cy="75065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kern="0" dirty="0">
                <a:solidFill>
                  <a:srgbClr val="FFFFFF"/>
                </a:solidFill>
                <a:latin typeface="FS Albert" panose="02000503040000020004" pitchFamily="2" charset="77"/>
              </a:rPr>
              <a:t>CREATE</a:t>
            </a:r>
          </a:p>
        </p:txBody>
      </p:sp>
      <p:sp>
        <p:nvSpPr>
          <p:cNvPr id="17" name="Title 1">
            <a:extLst>
              <a:ext uri="{FF2B5EF4-FFF2-40B4-BE49-F238E27FC236}">
                <a16:creationId xmlns:a16="http://schemas.microsoft.com/office/drawing/2014/main" id="{EE59240E-FE24-44D0-B9CE-AF40CFA1D7BB}"/>
              </a:ext>
            </a:extLst>
          </p:cNvPr>
          <p:cNvSpPr txBox="1">
            <a:spLocks/>
          </p:cNvSpPr>
          <p:nvPr/>
        </p:nvSpPr>
        <p:spPr>
          <a:xfrm>
            <a:off x="4179447" y="4711370"/>
            <a:ext cx="1275934" cy="75065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kern="0" dirty="0">
                <a:solidFill>
                  <a:srgbClr val="FFFFFF"/>
                </a:solidFill>
                <a:latin typeface="FS Albert" panose="02000503040000020004" pitchFamily="2" charset="77"/>
              </a:rPr>
              <a:t>TODAY</a:t>
            </a:r>
          </a:p>
        </p:txBody>
      </p:sp>
      <p:sp>
        <p:nvSpPr>
          <p:cNvPr id="18" name="Title 1">
            <a:extLst>
              <a:ext uri="{FF2B5EF4-FFF2-40B4-BE49-F238E27FC236}">
                <a16:creationId xmlns:a16="http://schemas.microsoft.com/office/drawing/2014/main" id="{E05B02AA-FE25-492D-9A74-4518ACF388F3}"/>
              </a:ext>
            </a:extLst>
          </p:cNvPr>
          <p:cNvSpPr txBox="1">
            <a:spLocks/>
          </p:cNvSpPr>
          <p:nvPr/>
        </p:nvSpPr>
        <p:spPr>
          <a:xfrm>
            <a:off x="6250844" y="4711370"/>
            <a:ext cx="1162460" cy="75065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kern="0" dirty="0">
                <a:solidFill>
                  <a:srgbClr val="FFFFFF"/>
                </a:solidFill>
                <a:latin typeface="FS Albert" panose="02000503040000020004" pitchFamily="2" charset="77"/>
              </a:rPr>
              <a:t>Predict</a:t>
            </a:r>
          </a:p>
        </p:txBody>
      </p:sp>
      <p:sp>
        <p:nvSpPr>
          <p:cNvPr id="19" name="Title 1">
            <a:extLst>
              <a:ext uri="{FF2B5EF4-FFF2-40B4-BE49-F238E27FC236}">
                <a16:creationId xmlns:a16="http://schemas.microsoft.com/office/drawing/2014/main" id="{EDD145B0-068F-4985-B805-694097DE5829}"/>
              </a:ext>
            </a:extLst>
          </p:cNvPr>
          <p:cNvSpPr txBox="1">
            <a:spLocks/>
          </p:cNvSpPr>
          <p:nvPr/>
        </p:nvSpPr>
        <p:spPr>
          <a:xfrm>
            <a:off x="8149971" y="4711370"/>
            <a:ext cx="1610386" cy="75065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kern="0" dirty="0">
                <a:solidFill>
                  <a:srgbClr val="FFFFFF"/>
                </a:solidFill>
                <a:latin typeface="FS Albert" panose="02000503040000020004" pitchFamily="2" charset="77"/>
              </a:rPr>
              <a:t>Tomorrow</a:t>
            </a:r>
          </a:p>
        </p:txBody>
      </p:sp>
    </p:spTree>
    <p:extLst>
      <p:ext uri="{BB962C8B-B14F-4D97-AF65-F5344CB8AC3E}">
        <p14:creationId xmlns:p14="http://schemas.microsoft.com/office/powerpoint/2010/main" val="4733645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BBBAF29-C440-9848-A64F-D10B18DDC19B}"/>
              </a:ext>
            </a:extLst>
          </p:cNvPr>
          <p:cNvSpPr>
            <a:spLocks noGrp="1"/>
          </p:cNvSpPr>
          <p:nvPr>
            <p:ph type="ctrTitle"/>
          </p:nvPr>
        </p:nvSpPr>
        <p:spPr>
          <a:xfrm>
            <a:off x="672935" y="387229"/>
            <a:ext cx="7847066" cy="1017706"/>
          </a:xfrm>
        </p:spPr>
        <p:txBody>
          <a:bodyPr lIns="0" tIns="0" rIns="0" bIns="0" anchor="t">
            <a:normAutofit/>
          </a:bodyPr>
          <a:lstStyle/>
          <a:p>
            <a:pPr algn="l"/>
            <a:r>
              <a:rPr lang="en-GB" sz="3600" dirty="0">
                <a:solidFill>
                  <a:srgbClr val="010F2E"/>
                </a:solidFill>
                <a:latin typeface="FS Albert" panose="02000503040000020004" pitchFamily="2" charset="77"/>
              </a:rPr>
              <a:t>Win £100 Amazon Voucher</a:t>
            </a:r>
            <a:br>
              <a:rPr lang="en-GB" sz="3600" b="1" dirty="0">
                <a:solidFill>
                  <a:srgbClr val="010F2E"/>
                </a:solidFill>
                <a:latin typeface="FS Albert" panose="02000503040000020004" pitchFamily="2" charset="77"/>
              </a:rPr>
            </a:br>
            <a:endParaRPr lang="en-US" sz="3600" b="1" dirty="0">
              <a:solidFill>
                <a:srgbClr val="010F2E"/>
              </a:solidFill>
              <a:latin typeface="FS Albert" panose="02000503040000020004" pitchFamily="2" charset="77"/>
            </a:endParaRPr>
          </a:p>
        </p:txBody>
      </p:sp>
      <p:cxnSp>
        <p:nvCxnSpPr>
          <p:cNvPr id="12" name="Straight Connector 11">
            <a:extLst>
              <a:ext uri="{FF2B5EF4-FFF2-40B4-BE49-F238E27FC236}">
                <a16:creationId xmlns:a16="http://schemas.microsoft.com/office/drawing/2014/main" id="{A583C198-4086-3047-A127-958F3B68C0A3}"/>
              </a:ext>
            </a:extLst>
          </p:cNvPr>
          <p:cNvCxnSpPr>
            <a:cxnSpLocks/>
          </p:cNvCxnSpPr>
          <p:nvPr/>
        </p:nvCxnSpPr>
        <p:spPr>
          <a:xfrm>
            <a:off x="672935" y="1045029"/>
            <a:ext cx="10450286" cy="0"/>
          </a:xfrm>
          <a:prstGeom prst="line">
            <a:avLst/>
          </a:prstGeom>
          <a:ln w="158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F7CE9EA5-7FD8-449D-814C-813A1B382ED4}"/>
              </a:ext>
            </a:extLst>
          </p:cNvPr>
          <p:cNvSpPr/>
          <p:nvPr/>
        </p:nvSpPr>
        <p:spPr>
          <a:xfrm>
            <a:off x="672935" y="1729214"/>
            <a:ext cx="10450286" cy="746358"/>
          </a:xfrm>
          <a:prstGeom prst="rect">
            <a:avLst/>
          </a:prstGeom>
        </p:spPr>
        <p:txBody>
          <a:bodyPr wrap="square" lIns="0" tIns="0" rIns="0" bIns="0">
            <a:spAutoFit/>
          </a:bodyPr>
          <a:lstStyle/>
          <a:p>
            <a:pPr marL="179388" indent="-179388">
              <a:spcAft>
                <a:spcPts val="1500"/>
              </a:spcAft>
              <a:buFont typeface="Arial"/>
              <a:buChar char="•"/>
            </a:pPr>
            <a:endParaRPr lang="en-US" dirty="0">
              <a:solidFill>
                <a:schemeClr val="tx1">
                  <a:lumMod val="75000"/>
                  <a:lumOff val="25000"/>
                </a:schemeClr>
              </a:solidFill>
            </a:endParaRPr>
          </a:p>
          <a:p>
            <a:pPr marL="636588" lvl="1" indent="-179388">
              <a:spcAft>
                <a:spcPts val="1500"/>
              </a:spcAft>
              <a:buFont typeface="Arial"/>
              <a:buChar char="•"/>
            </a:pPr>
            <a:endParaRPr lang="en-US" dirty="0">
              <a:solidFill>
                <a:schemeClr val="tx1">
                  <a:lumMod val="75000"/>
                  <a:lumOff val="25000"/>
                </a:schemeClr>
              </a:solidFill>
            </a:endParaRPr>
          </a:p>
        </p:txBody>
      </p:sp>
      <p:sp>
        <p:nvSpPr>
          <p:cNvPr id="15" name="Rectangle 14">
            <a:extLst>
              <a:ext uri="{FF2B5EF4-FFF2-40B4-BE49-F238E27FC236}">
                <a16:creationId xmlns:a16="http://schemas.microsoft.com/office/drawing/2014/main" id="{45418770-1948-41CD-8285-C9EDAF68602C}"/>
              </a:ext>
            </a:extLst>
          </p:cNvPr>
          <p:cNvSpPr/>
          <p:nvPr/>
        </p:nvSpPr>
        <p:spPr>
          <a:xfrm>
            <a:off x="672935" y="1729214"/>
            <a:ext cx="10450286" cy="3562514"/>
          </a:xfrm>
          <a:prstGeom prst="rect">
            <a:avLst/>
          </a:prstGeom>
        </p:spPr>
        <p:txBody>
          <a:bodyPr wrap="square" lIns="0" tIns="0" rIns="0" bIns="0">
            <a:spAutoFit/>
          </a:bodyPr>
          <a:lstStyle/>
          <a:p>
            <a:pPr marL="179388" indent="-179388">
              <a:spcAft>
                <a:spcPts val="1500"/>
              </a:spcAft>
              <a:buFont typeface="Arial"/>
              <a:buChar char="•"/>
            </a:pPr>
            <a:r>
              <a:rPr lang="en-US" dirty="0">
                <a:solidFill>
                  <a:schemeClr val="tx1">
                    <a:lumMod val="75000"/>
                    <a:lumOff val="25000"/>
                  </a:schemeClr>
                </a:solidFill>
              </a:rPr>
              <a:t>Please register via the QR code</a:t>
            </a:r>
          </a:p>
          <a:p>
            <a:pPr marL="179388" indent="-179388">
              <a:spcAft>
                <a:spcPts val="1500"/>
              </a:spcAft>
              <a:buFont typeface="Arial"/>
              <a:buChar char="•"/>
            </a:pPr>
            <a:r>
              <a:rPr lang="en-US" dirty="0">
                <a:solidFill>
                  <a:schemeClr val="tx1">
                    <a:lumMod val="75000"/>
                    <a:lumOff val="25000"/>
                  </a:schemeClr>
                </a:solidFill>
              </a:rPr>
              <a:t>You will be sent a short survey</a:t>
            </a:r>
          </a:p>
          <a:p>
            <a:pPr marL="179388" indent="-179388">
              <a:spcAft>
                <a:spcPts val="1500"/>
              </a:spcAft>
              <a:buFont typeface="Arial"/>
              <a:buChar char="•"/>
            </a:pPr>
            <a:r>
              <a:rPr lang="en-US" dirty="0">
                <a:solidFill>
                  <a:schemeClr val="tx1">
                    <a:lumMod val="75000"/>
                    <a:lumOff val="25000"/>
                  </a:schemeClr>
                </a:solidFill>
              </a:rPr>
              <a:t>We raffle a £100 Amazon voucher at the end of every month</a:t>
            </a:r>
          </a:p>
          <a:p>
            <a:pPr>
              <a:spcAft>
                <a:spcPts val="1500"/>
              </a:spcAft>
            </a:pPr>
            <a:endParaRPr lang="en-US" dirty="0">
              <a:solidFill>
                <a:schemeClr val="tx1">
                  <a:lumMod val="75000"/>
                  <a:lumOff val="25000"/>
                </a:schemeClr>
              </a:solidFill>
            </a:endParaRPr>
          </a:p>
          <a:p>
            <a:pPr>
              <a:spcAft>
                <a:spcPts val="1500"/>
              </a:spcAft>
            </a:pPr>
            <a:endParaRPr lang="en-US" dirty="0">
              <a:solidFill>
                <a:schemeClr val="tx1">
                  <a:lumMod val="75000"/>
                  <a:lumOff val="25000"/>
                </a:schemeClr>
              </a:solidFill>
            </a:endParaRPr>
          </a:p>
          <a:p>
            <a:pPr>
              <a:spcAft>
                <a:spcPts val="1500"/>
              </a:spcAft>
            </a:pPr>
            <a:r>
              <a:rPr lang="en-US" dirty="0">
                <a:solidFill>
                  <a:schemeClr val="tx1">
                    <a:lumMod val="75000"/>
                    <a:lumOff val="25000"/>
                  </a:schemeClr>
                </a:solidFill>
              </a:rPr>
              <a:t>Thankyou.</a:t>
            </a:r>
          </a:p>
          <a:p>
            <a:pPr marL="179388" indent="-179388">
              <a:spcAft>
                <a:spcPts val="1500"/>
              </a:spcAft>
              <a:buFont typeface="Arial"/>
              <a:buChar char="•"/>
            </a:pPr>
            <a:endParaRPr lang="en-US" dirty="0">
              <a:solidFill>
                <a:schemeClr val="tx1">
                  <a:lumMod val="75000"/>
                  <a:lumOff val="25000"/>
                </a:schemeClr>
              </a:solidFill>
            </a:endParaRPr>
          </a:p>
          <a:p>
            <a:pPr marL="179388" indent="-179388">
              <a:spcAft>
                <a:spcPts val="1500"/>
              </a:spcAft>
              <a:buFont typeface="Arial"/>
              <a:buChar char="•"/>
            </a:pPr>
            <a:endParaRPr lang="en-US" dirty="0">
              <a:solidFill>
                <a:schemeClr val="tx1">
                  <a:lumMod val="75000"/>
                  <a:lumOff val="25000"/>
                </a:schemeClr>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29516" y="1504207"/>
            <a:ext cx="2438095" cy="2438095"/>
          </a:xfrm>
          <a:prstGeom prst="rect">
            <a:avLst/>
          </a:prstGeom>
        </p:spPr>
      </p:pic>
    </p:spTree>
    <p:extLst>
      <p:ext uri="{BB962C8B-B14F-4D97-AF65-F5344CB8AC3E}">
        <p14:creationId xmlns:p14="http://schemas.microsoft.com/office/powerpoint/2010/main" val="13943427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BBBAF29-C440-9848-A64F-D10B18DDC19B}"/>
              </a:ext>
            </a:extLst>
          </p:cNvPr>
          <p:cNvSpPr>
            <a:spLocks noGrp="1"/>
          </p:cNvSpPr>
          <p:nvPr>
            <p:ph type="ctrTitle"/>
          </p:nvPr>
        </p:nvSpPr>
        <p:spPr>
          <a:xfrm>
            <a:off x="672935" y="387229"/>
            <a:ext cx="7847066" cy="1017706"/>
          </a:xfrm>
        </p:spPr>
        <p:txBody>
          <a:bodyPr lIns="0" tIns="0" rIns="0" bIns="0" anchor="t">
            <a:normAutofit/>
          </a:bodyPr>
          <a:lstStyle/>
          <a:p>
            <a:pPr algn="l"/>
            <a:r>
              <a:rPr lang="en-GB" sz="3600" dirty="0">
                <a:solidFill>
                  <a:srgbClr val="010F2E"/>
                </a:solidFill>
                <a:latin typeface="FS Albert" panose="02000503040000020004" pitchFamily="2" charset="77"/>
              </a:rPr>
              <a:t>Contact</a:t>
            </a:r>
            <a:endParaRPr lang="en-US" sz="3600" dirty="0">
              <a:solidFill>
                <a:srgbClr val="010F2E"/>
              </a:solidFill>
              <a:latin typeface="FS Albert" panose="02000503040000020004" pitchFamily="2" charset="77"/>
            </a:endParaRPr>
          </a:p>
        </p:txBody>
      </p:sp>
      <p:cxnSp>
        <p:nvCxnSpPr>
          <p:cNvPr id="3" name="Straight Connector 2">
            <a:extLst>
              <a:ext uri="{FF2B5EF4-FFF2-40B4-BE49-F238E27FC236}">
                <a16:creationId xmlns:a16="http://schemas.microsoft.com/office/drawing/2014/main" id="{C3A3449D-F19B-534A-97D3-4B2FCE672B81}"/>
              </a:ext>
            </a:extLst>
          </p:cNvPr>
          <p:cNvCxnSpPr>
            <a:cxnSpLocks/>
          </p:cNvCxnSpPr>
          <p:nvPr/>
        </p:nvCxnSpPr>
        <p:spPr>
          <a:xfrm>
            <a:off x="672935" y="1045029"/>
            <a:ext cx="10450286" cy="0"/>
          </a:xfrm>
          <a:prstGeom prst="line">
            <a:avLst/>
          </a:prstGeom>
          <a:ln w="158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B7824790-62EB-8346-B1B2-ABF88D32161C}"/>
              </a:ext>
            </a:extLst>
          </p:cNvPr>
          <p:cNvSpPr/>
          <p:nvPr/>
        </p:nvSpPr>
        <p:spPr>
          <a:xfrm>
            <a:off x="1772100" y="1810432"/>
            <a:ext cx="1957923" cy="1957923"/>
          </a:xfrm>
          <a:prstGeom prst="ellipse">
            <a:avLst/>
          </a:prstGeom>
          <a:solidFill>
            <a:srgbClr val="010F2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7B1AC6C4-BD1A-D542-A68C-85E010D4FC84}"/>
              </a:ext>
            </a:extLst>
          </p:cNvPr>
          <p:cNvSpPr/>
          <p:nvPr/>
        </p:nvSpPr>
        <p:spPr>
          <a:xfrm>
            <a:off x="3895190" y="1810432"/>
            <a:ext cx="1957923" cy="1957923"/>
          </a:xfrm>
          <a:prstGeom prst="ellipse">
            <a:avLst/>
          </a:prstGeom>
          <a:solidFill>
            <a:srgbClr val="010F2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49BEFAF8-BE6A-0644-8B1F-FB5C8C71B21E}"/>
              </a:ext>
            </a:extLst>
          </p:cNvPr>
          <p:cNvSpPr/>
          <p:nvPr/>
        </p:nvSpPr>
        <p:spPr>
          <a:xfrm>
            <a:off x="6018280" y="1810432"/>
            <a:ext cx="1957923" cy="1957923"/>
          </a:xfrm>
          <a:prstGeom prst="ellipse">
            <a:avLst/>
          </a:prstGeom>
          <a:solidFill>
            <a:srgbClr val="010F2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8017D0B9-98D6-3941-903F-98F0CF50DF31}"/>
              </a:ext>
            </a:extLst>
          </p:cNvPr>
          <p:cNvSpPr/>
          <p:nvPr/>
        </p:nvSpPr>
        <p:spPr>
          <a:xfrm>
            <a:off x="8141370" y="1810432"/>
            <a:ext cx="1957923" cy="1957923"/>
          </a:xfrm>
          <a:prstGeom prst="ellipse">
            <a:avLst/>
          </a:prstGeom>
          <a:solidFill>
            <a:srgbClr val="010F2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Title 1">
            <a:extLst>
              <a:ext uri="{FF2B5EF4-FFF2-40B4-BE49-F238E27FC236}">
                <a16:creationId xmlns:a16="http://schemas.microsoft.com/office/drawing/2014/main" id="{55584C51-B5B4-AA48-8737-1A4F2803A0F5}"/>
              </a:ext>
            </a:extLst>
          </p:cNvPr>
          <p:cNvSpPr txBox="1">
            <a:spLocks/>
          </p:cNvSpPr>
          <p:nvPr/>
        </p:nvSpPr>
        <p:spPr>
          <a:xfrm>
            <a:off x="2180590" y="2573264"/>
            <a:ext cx="1265174" cy="75065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kern="0" dirty="0">
                <a:solidFill>
                  <a:srgbClr val="FFFFFF"/>
                </a:solidFill>
                <a:latin typeface="FS Albert" panose="02000503040000020004" pitchFamily="2" charset="77"/>
              </a:rPr>
              <a:t>CREATE</a:t>
            </a:r>
          </a:p>
        </p:txBody>
      </p:sp>
      <p:sp>
        <p:nvSpPr>
          <p:cNvPr id="35" name="Title 1">
            <a:extLst>
              <a:ext uri="{FF2B5EF4-FFF2-40B4-BE49-F238E27FC236}">
                <a16:creationId xmlns:a16="http://schemas.microsoft.com/office/drawing/2014/main" id="{F852698B-58BA-3B46-8389-BD2DD023E327}"/>
              </a:ext>
            </a:extLst>
          </p:cNvPr>
          <p:cNvSpPr txBox="1">
            <a:spLocks/>
          </p:cNvSpPr>
          <p:nvPr/>
        </p:nvSpPr>
        <p:spPr>
          <a:xfrm>
            <a:off x="4344614" y="2570054"/>
            <a:ext cx="1275934" cy="75065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kern="0" dirty="0">
                <a:solidFill>
                  <a:srgbClr val="FFFFFF"/>
                </a:solidFill>
                <a:latin typeface="FS Albert" panose="02000503040000020004" pitchFamily="2" charset="77"/>
              </a:rPr>
              <a:t>TODAY</a:t>
            </a:r>
          </a:p>
        </p:txBody>
      </p:sp>
      <p:sp>
        <p:nvSpPr>
          <p:cNvPr id="36" name="Title 1">
            <a:extLst>
              <a:ext uri="{FF2B5EF4-FFF2-40B4-BE49-F238E27FC236}">
                <a16:creationId xmlns:a16="http://schemas.microsoft.com/office/drawing/2014/main" id="{58F26FEC-6462-D34E-909B-8967056E6ACE}"/>
              </a:ext>
            </a:extLst>
          </p:cNvPr>
          <p:cNvSpPr txBox="1">
            <a:spLocks/>
          </p:cNvSpPr>
          <p:nvPr/>
        </p:nvSpPr>
        <p:spPr>
          <a:xfrm>
            <a:off x="6416011" y="2570054"/>
            <a:ext cx="1162460" cy="75065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kern="0" dirty="0">
                <a:solidFill>
                  <a:srgbClr val="FFFFFF"/>
                </a:solidFill>
                <a:latin typeface="FS Albert" panose="02000503040000020004" pitchFamily="2" charset="77"/>
              </a:rPr>
              <a:t>Predict</a:t>
            </a:r>
          </a:p>
        </p:txBody>
      </p:sp>
      <p:sp>
        <p:nvSpPr>
          <p:cNvPr id="37" name="Title 1">
            <a:extLst>
              <a:ext uri="{FF2B5EF4-FFF2-40B4-BE49-F238E27FC236}">
                <a16:creationId xmlns:a16="http://schemas.microsoft.com/office/drawing/2014/main" id="{1AF344FE-B89E-D445-B756-A21BF85F0250}"/>
              </a:ext>
            </a:extLst>
          </p:cNvPr>
          <p:cNvSpPr txBox="1">
            <a:spLocks/>
          </p:cNvSpPr>
          <p:nvPr/>
        </p:nvSpPr>
        <p:spPr>
          <a:xfrm>
            <a:off x="8315138" y="2570054"/>
            <a:ext cx="1610386" cy="75065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kern="0" dirty="0">
                <a:solidFill>
                  <a:srgbClr val="FFFFFF"/>
                </a:solidFill>
                <a:latin typeface="FS Albert" panose="02000503040000020004" pitchFamily="2" charset="77"/>
              </a:rPr>
              <a:t>Tomorrow</a:t>
            </a:r>
          </a:p>
        </p:txBody>
      </p:sp>
      <p:cxnSp>
        <p:nvCxnSpPr>
          <p:cNvPr id="39" name="Straight Connector 38">
            <a:extLst>
              <a:ext uri="{FF2B5EF4-FFF2-40B4-BE49-F238E27FC236}">
                <a16:creationId xmlns:a16="http://schemas.microsoft.com/office/drawing/2014/main" id="{CE77F6D9-BD70-2746-AF49-F73090D009C4}"/>
              </a:ext>
            </a:extLst>
          </p:cNvPr>
          <p:cNvCxnSpPr>
            <a:cxnSpLocks/>
          </p:cNvCxnSpPr>
          <p:nvPr/>
        </p:nvCxnSpPr>
        <p:spPr>
          <a:xfrm>
            <a:off x="672935" y="4346369"/>
            <a:ext cx="10450286" cy="0"/>
          </a:xfrm>
          <a:prstGeom prst="line">
            <a:avLst/>
          </a:prstGeom>
          <a:ln w="158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D85C60DF-E0CB-8044-8DD8-0B955F10AF37}"/>
              </a:ext>
            </a:extLst>
          </p:cNvPr>
          <p:cNvSpPr/>
          <p:nvPr/>
        </p:nvSpPr>
        <p:spPr>
          <a:xfrm>
            <a:off x="4600186" y="4616416"/>
            <a:ext cx="2991627" cy="1854354"/>
          </a:xfrm>
          <a:prstGeom prst="rect">
            <a:avLst/>
          </a:prstGeom>
        </p:spPr>
        <p:txBody>
          <a:bodyPr wrap="square" lIns="0" tIns="0" rIns="0" bIns="0">
            <a:spAutoFit/>
          </a:bodyPr>
          <a:lstStyle/>
          <a:p>
            <a:pPr>
              <a:spcAft>
                <a:spcPts val="1500"/>
              </a:spcAft>
            </a:pPr>
            <a:r>
              <a:rPr lang="en-GB" b="1" dirty="0">
                <a:solidFill>
                  <a:srgbClr val="00AAE1"/>
                </a:solidFill>
                <a:latin typeface="FS Albert" panose="02000503040000020004" pitchFamily="2" charset="77"/>
              </a:rPr>
              <a:t>MAILING ADDRESS</a:t>
            </a:r>
          </a:p>
          <a:p>
            <a:pPr>
              <a:spcAft>
                <a:spcPts val="1500"/>
              </a:spcAft>
            </a:pPr>
            <a:r>
              <a:rPr lang="en-GB" dirty="0">
                <a:solidFill>
                  <a:schemeClr val="tx1">
                    <a:lumMod val="75000"/>
                    <a:lumOff val="25000"/>
                  </a:schemeClr>
                </a:solidFill>
                <a:latin typeface="FS Albert" panose="02000503040000020004" pitchFamily="2" charset="77"/>
              </a:rPr>
              <a:t>G-Research</a:t>
            </a:r>
            <a:br>
              <a:rPr lang="en-GB" dirty="0">
                <a:solidFill>
                  <a:schemeClr val="tx1">
                    <a:lumMod val="75000"/>
                    <a:lumOff val="25000"/>
                  </a:schemeClr>
                </a:solidFill>
                <a:latin typeface="FS Albert" panose="02000503040000020004" pitchFamily="2" charset="77"/>
              </a:rPr>
            </a:br>
            <a:r>
              <a:rPr lang="en-GB" dirty="0">
                <a:solidFill>
                  <a:schemeClr val="tx1">
                    <a:lumMod val="75000"/>
                    <a:lumOff val="25000"/>
                  </a:schemeClr>
                </a:solidFill>
                <a:latin typeface="FS Albert" panose="02000503040000020004" pitchFamily="2" charset="77"/>
              </a:rPr>
              <a:t>Whittington House</a:t>
            </a:r>
            <a:br>
              <a:rPr lang="en-GB" dirty="0">
                <a:solidFill>
                  <a:schemeClr val="tx1">
                    <a:lumMod val="75000"/>
                    <a:lumOff val="25000"/>
                  </a:schemeClr>
                </a:solidFill>
                <a:latin typeface="FS Albert" panose="02000503040000020004" pitchFamily="2" charset="77"/>
              </a:rPr>
            </a:br>
            <a:r>
              <a:rPr lang="en-GB" dirty="0">
                <a:solidFill>
                  <a:schemeClr val="tx1">
                    <a:lumMod val="75000"/>
                    <a:lumOff val="25000"/>
                  </a:schemeClr>
                </a:solidFill>
                <a:latin typeface="FS Albert" panose="02000503040000020004" pitchFamily="2" charset="77"/>
              </a:rPr>
              <a:t>19-30 Alfred Place</a:t>
            </a:r>
            <a:br>
              <a:rPr lang="en-GB" dirty="0">
                <a:solidFill>
                  <a:schemeClr val="tx1">
                    <a:lumMod val="75000"/>
                    <a:lumOff val="25000"/>
                  </a:schemeClr>
                </a:solidFill>
                <a:latin typeface="FS Albert" panose="02000503040000020004" pitchFamily="2" charset="77"/>
              </a:rPr>
            </a:br>
            <a:r>
              <a:rPr lang="en-GB" dirty="0">
                <a:solidFill>
                  <a:schemeClr val="tx1">
                    <a:lumMod val="75000"/>
                    <a:lumOff val="25000"/>
                  </a:schemeClr>
                </a:solidFill>
                <a:latin typeface="FS Albert" panose="02000503040000020004" pitchFamily="2" charset="77"/>
              </a:rPr>
              <a:t>London</a:t>
            </a:r>
            <a:br>
              <a:rPr lang="en-GB" dirty="0">
                <a:solidFill>
                  <a:schemeClr val="tx1">
                    <a:lumMod val="75000"/>
                    <a:lumOff val="25000"/>
                  </a:schemeClr>
                </a:solidFill>
                <a:latin typeface="FS Albert" panose="02000503040000020004" pitchFamily="2" charset="77"/>
              </a:rPr>
            </a:br>
            <a:r>
              <a:rPr lang="en-GB" dirty="0">
                <a:solidFill>
                  <a:schemeClr val="tx1">
                    <a:lumMod val="75000"/>
                    <a:lumOff val="25000"/>
                  </a:schemeClr>
                </a:solidFill>
                <a:latin typeface="FS Albert" panose="02000503040000020004" pitchFamily="2" charset="77"/>
              </a:rPr>
              <a:t>WC1E 7EA</a:t>
            </a:r>
          </a:p>
        </p:txBody>
      </p:sp>
      <p:sp>
        <p:nvSpPr>
          <p:cNvPr id="41" name="Rectangle 40">
            <a:extLst>
              <a:ext uri="{FF2B5EF4-FFF2-40B4-BE49-F238E27FC236}">
                <a16:creationId xmlns:a16="http://schemas.microsoft.com/office/drawing/2014/main" id="{56DB4D4D-9930-9747-9903-CF332DA15AF0}"/>
              </a:ext>
            </a:extLst>
          </p:cNvPr>
          <p:cNvSpPr/>
          <p:nvPr/>
        </p:nvSpPr>
        <p:spPr>
          <a:xfrm>
            <a:off x="895540" y="4616416"/>
            <a:ext cx="3226403" cy="3177793"/>
          </a:xfrm>
          <a:prstGeom prst="rect">
            <a:avLst/>
          </a:prstGeom>
        </p:spPr>
        <p:txBody>
          <a:bodyPr wrap="square" lIns="0" tIns="0" rIns="0" bIns="0">
            <a:spAutoFit/>
          </a:bodyPr>
          <a:lstStyle/>
          <a:p>
            <a:pPr>
              <a:spcAft>
                <a:spcPts val="1500"/>
              </a:spcAft>
            </a:pPr>
            <a:r>
              <a:rPr lang="en-GB" b="1" dirty="0">
                <a:solidFill>
                  <a:srgbClr val="00AAE1"/>
                </a:solidFill>
                <a:latin typeface="FS Albert" panose="02000503040000020004" pitchFamily="2" charset="77"/>
              </a:rPr>
              <a:t>CONTACT INFO</a:t>
            </a:r>
          </a:p>
          <a:p>
            <a:pPr>
              <a:spcAft>
                <a:spcPts val="1500"/>
              </a:spcAft>
            </a:pPr>
            <a:r>
              <a:rPr lang="en-GB" dirty="0">
                <a:solidFill>
                  <a:schemeClr val="tx1">
                    <a:lumMod val="75000"/>
                    <a:lumOff val="25000"/>
                  </a:schemeClr>
                </a:solidFill>
                <a:latin typeface="FS Albert" panose="02000503040000020004" pitchFamily="2" charset="77"/>
              </a:rPr>
              <a:t>Phone: 020 7631 7500</a:t>
            </a:r>
            <a:br>
              <a:rPr lang="en-GB" dirty="0">
                <a:solidFill>
                  <a:schemeClr val="tx1">
                    <a:lumMod val="75000"/>
                    <a:lumOff val="25000"/>
                  </a:schemeClr>
                </a:solidFill>
                <a:latin typeface="FS Albert" panose="02000503040000020004" pitchFamily="2" charset="77"/>
              </a:rPr>
            </a:br>
            <a:r>
              <a:rPr lang="en-GB" dirty="0">
                <a:solidFill>
                  <a:schemeClr val="tx1">
                    <a:lumMod val="75000"/>
                    <a:lumOff val="25000"/>
                  </a:schemeClr>
                </a:solidFill>
                <a:latin typeface="FS Albert" panose="02000503040000020004" pitchFamily="2" charset="77"/>
              </a:rPr>
              <a:t>Email: </a:t>
            </a:r>
            <a:r>
              <a:rPr lang="en-GB" dirty="0">
                <a:solidFill>
                  <a:schemeClr val="tx1">
                    <a:lumMod val="75000"/>
                    <a:lumOff val="25000"/>
                  </a:schemeClr>
                </a:solidFill>
                <a:latin typeface="FS Albert" panose="02000503040000020004" pitchFamily="2" charset="77"/>
                <a:hlinkClick r:id="" action="ppaction://noaction"/>
              </a:rPr>
              <a:t>info@gresearch.co.uk</a:t>
            </a:r>
            <a:r>
              <a:rPr lang="en-GB" dirty="0">
                <a:solidFill>
                  <a:schemeClr val="tx1">
                    <a:lumMod val="75000"/>
                    <a:lumOff val="25000"/>
                  </a:schemeClr>
                </a:solidFill>
                <a:latin typeface="FS Albert" panose="02000503040000020004" pitchFamily="2" charset="77"/>
              </a:rPr>
              <a:t> </a:t>
            </a:r>
            <a:br>
              <a:rPr lang="en-GB" dirty="0">
                <a:solidFill>
                  <a:schemeClr val="tx1">
                    <a:lumMod val="75000"/>
                    <a:lumOff val="25000"/>
                  </a:schemeClr>
                </a:solidFill>
                <a:latin typeface="FS Albert" panose="02000503040000020004" pitchFamily="2" charset="77"/>
              </a:rPr>
            </a:br>
            <a:r>
              <a:rPr lang="en-GB" dirty="0">
                <a:solidFill>
                  <a:schemeClr val="tx1">
                    <a:lumMod val="75000"/>
                    <a:lumOff val="25000"/>
                  </a:schemeClr>
                </a:solidFill>
                <a:latin typeface="FS Albert" panose="02000503040000020004" pitchFamily="2" charset="77"/>
              </a:rPr>
              <a:t>Web: </a:t>
            </a:r>
            <a:r>
              <a:rPr lang="en-GB" dirty="0" err="1">
                <a:solidFill>
                  <a:schemeClr val="tx1">
                    <a:lumMod val="75000"/>
                    <a:lumOff val="25000"/>
                  </a:schemeClr>
                </a:solidFill>
                <a:latin typeface="FS Albert" panose="02000503040000020004" pitchFamily="2" charset="77"/>
              </a:rPr>
              <a:t>gresearch.co.uk</a:t>
            </a:r>
            <a:endParaRPr lang="en-GB" dirty="0">
              <a:solidFill>
                <a:schemeClr val="tx1">
                  <a:lumMod val="75000"/>
                  <a:lumOff val="25000"/>
                </a:schemeClr>
              </a:solidFill>
              <a:latin typeface="FS Albert" panose="02000503040000020004" pitchFamily="2" charset="77"/>
            </a:endParaRPr>
          </a:p>
          <a:p>
            <a:pPr>
              <a:spcAft>
                <a:spcPts val="1500"/>
              </a:spcAft>
            </a:pPr>
            <a:endParaRPr lang="en-GB" dirty="0">
              <a:solidFill>
                <a:schemeClr val="tx1">
                  <a:lumMod val="75000"/>
                  <a:lumOff val="25000"/>
                </a:schemeClr>
              </a:solidFill>
              <a:latin typeface="FS Albert" panose="02000503040000020004" pitchFamily="2" charset="77"/>
            </a:endParaRPr>
          </a:p>
          <a:p>
            <a:pPr>
              <a:spcAft>
                <a:spcPts val="1500"/>
              </a:spcAft>
            </a:pPr>
            <a:endParaRPr lang="en-GB" dirty="0">
              <a:solidFill>
                <a:schemeClr val="tx1">
                  <a:lumMod val="75000"/>
                  <a:lumOff val="25000"/>
                </a:schemeClr>
              </a:solidFill>
              <a:latin typeface="FS Albert" panose="02000503040000020004" pitchFamily="2" charset="77"/>
            </a:endParaRPr>
          </a:p>
          <a:p>
            <a:pPr>
              <a:spcAft>
                <a:spcPts val="1500"/>
              </a:spcAft>
            </a:pPr>
            <a:endParaRPr lang="en-GB" dirty="0">
              <a:solidFill>
                <a:schemeClr val="tx1">
                  <a:lumMod val="75000"/>
                  <a:lumOff val="25000"/>
                </a:schemeClr>
              </a:solidFill>
              <a:latin typeface="FS Albert" panose="02000503040000020004" pitchFamily="2" charset="77"/>
            </a:endParaRPr>
          </a:p>
          <a:p>
            <a:pPr>
              <a:spcAft>
                <a:spcPts val="1500"/>
              </a:spcAft>
            </a:pPr>
            <a:endParaRPr lang="en-GB" dirty="0">
              <a:solidFill>
                <a:schemeClr val="tx1">
                  <a:lumMod val="75000"/>
                  <a:lumOff val="25000"/>
                </a:schemeClr>
              </a:solidFill>
              <a:latin typeface="FS Albert" panose="02000503040000020004" pitchFamily="2" charset="77"/>
            </a:endParaRPr>
          </a:p>
        </p:txBody>
      </p:sp>
      <p:sp>
        <p:nvSpPr>
          <p:cNvPr id="42" name="Rectangle 41">
            <a:extLst>
              <a:ext uri="{FF2B5EF4-FFF2-40B4-BE49-F238E27FC236}">
                <a16:creationId xmlns:a16="http://schemas.microsoft.com/office/drawing/2014/main" id="{E83CDF6A-BB1C-1E4C-84D7-76C540C29031}"/>
              </a:ext>
            </a:extLst>
          </p:cNvPr>
          <p:cNvSpPr/>
          <p:nvPr/>
        </p:nvSpPr>
        <p:spPr>
          <a:xfrm>
            <a:off x="8315138" y="4616416"/>
            <a:ext cx="3571860" cy="6463308"/>
          </a:xfrm>
          <a:prstGeom prst="rect">
            <a:avLst/>
          </a:prstGeom>
        </p:spPr>
        <p:txBody>
          <a:bodyPr wrap="square" lIns="0" tIns="0" rIns="0" bIns="0">
            <a:spAutoFit/>
          </a:bodyPr>
          <a:lstStyle/>
          <a:p>
            <a:pPr>
              <a:spcAft>
                <a:spcPts val="1500"/>
              </a:spcAft>
            </a:pPr>
            <a:r>
              <a:rPr lang="en-GB" b="1" dirty="0">
                <a:solidFill>
                  <a:srgbClr val="00AAE1"/>
                </a:solidFill>
                <a:latin typeface="FS Albert" panose="02000503040000020004" pitchFamily="2" charset="77"/>
              </a:rPr>
              <a:t>SOCIAL MEDIA</a:t>
            </a:r>
          </a:p>
          <a:p>
            <a:pPr>
              <a:spcAft>
                <a:spcPts val="1500"/>
              </a:spcAft>
            </a:pPr>
            <a:r>
              <a:rPr lang="en-GB" dirty="0" err="1">
                <a:solidFill>
                  <a:schemeClr val="tx1">
                    <a:lumMod val="75000"/>
                    <a:lumOff val="25000"/>
                  </a:schemeClr>
                </a:solidFill>
                <a:latin typeface="FS Albert" panose="02000503040000020004" pitchFamily="2" charset="77"/>
              </a:rPr>
              <a:t>facebook.com</a:t>
            </a:r>
            <a:r>
              <a:rPr lang="en-GB" dirty="0">
                <a:solidFill>
                  <a:schemeClr val="tx1">
                    <a:lumMod val="75000"/>
                    <a:lumOff val="25000"/>
                  </a:schemeClr>
                </a:solidFill>
                <a:latin typeface="FS Albert" panose="02000503040000020004" pitchFamily="2" charset="77"/>
              </a:rPr>
              <a:t>/</a:t>
            </a:r>
            <a:r>
              <a:rPr lang="en-GB" dirty="0" err="1">
                <a:solidFill>
                  <a:schemeClr val="tx1">
                    <a:lumMod val="75000"/>
                    <a:lumOff val="25000"/>
                  </a:schemeClr>
                </a:solidFill>
                <a:latin typeface="FS Albert" panose="02000503040000020004" pitchFamily="2" charset="77"/>
              </a:rPr>
              <a:t>gresearchcareers</a:t>
            </a:r>
            <a:br>
              <a:rPr lang="en-GB" dirty="0">
                <a:solidFill>
                  <a:schemeClr val="tx1">
                    <a:lumMod val="75000"/>
                    <a:lumOff val="25000"/>
                  </a:schemeClr>
                </a:solidFill>
                <a:latin typeface="FS Albert" panose="02000503040000020004" pitchFamily="2" charset="77"/>
              </a:rPr>
            </a:br>
            <a:r>
              <a:rPr lang="en-GB" dirty="0" err="1">
                <a:solidFill>
                  <a:schemeClr val="tx1">
                    <a:lumMod val="75000"/>
                    <a:lumOff val="25000"/>
                  </a:schemeClr>
                </a:solidFill>
                <a:latin typeface="FS Albert" panose="02000503040000020004" pitchFamily="2" charset="77"/>
              </a:rPr>
              <a:t>twitter.com</a:t>
            </a:r>
            <a:r>
              <a:rPr lang="en-GB" dirty="0">
                <a:solidFill>
                  <a:schemeClr val="tx1">
                    <a:lumMod val="75000"/>
                    <a:lumOff val="25000"/>
                  </a:schemeClr>
                </a:solidFill>
                <a:latin typeface="FS Albert" panose="02000503040000020004" pitchFamily="2" charset="77"/>
              </a:rPr>
              <a:t>/</a:t>
            </a:r>
            <a:r>
              <a:rPr lang="en-GB" dirty="0" err="1">
                <a:solidFill>
                  <a:schemeClr val="tx1">
                    <a:lumMod val="75000"/>
                    <a:lumOff val="25000"/>
                  </a:schemeClr>
                </a:solidFill>
                <a:latin typeface="FS Albert" panose="02000503040000020004" pitchFamily="2" charset="77"/>
              </a:rPr>
              <a:t>gresearchjobs</a:t>
            </a:r>
            <a:br>
              <a:rPr lang="en-GB" dirty="0">
                <a:solidFill>
                  <a:schemeClr val="tx1">
                    <a:lumMod val="75000"/>
                    <a:lumOff val="25000"/>
                  </a:schemeClr>
                </a:solidFill>
                <a:latin typeface="FS Albert" panose="02000503040000020004" pitchFamily="2" charset="77"/>
              </a:rPr>
            </a:br>
            <a:r>
              <a:rPr lang="en-GB" dirty="0" err="1">
                <a:solidFill>
                  <a:schemeClr val="tx1">
                    <a:lumMod val="75000"/>
                    <a:lumOff val="25000"/>
                  </a:schemeClr>
                </a:solidFill>
                <a:latin typeface="FS Albert" panose="02000503040000020004" pitchFamily="2" charset="77"/>
              </a:rPr>
              <a:t>linkedin.com</a:t>
            </a:r>
            <a:r>
              <a:rPr lang="en-GB" dirty="0">
                <a:solidFill>
                  <a:schemeClr val="tx1">
                    <a:lumMod val="75000"/>
                    <a:lumOff val="25000"/>
                  </a:schemeClr>
                </a:solidFill>
                <a:latin typeface="FS Albert" panose="02000503040000020004" pitchFamily="2" charset="77"/>
              </a:rPr>
              <a:t>/company/g-research</a:t>
            </a:r>
          </a:p>
          <a:p>
            <a:pPr>
              <a:spcAft>
                <a:spcPts val="1500"/>
              </a:spcAft>
            </a:pPr>
            <a:endParaRPr lang="en-GB" dirty="0">
              <a:solidFill>
                <a:schemeClr val="tx1">
                  <a:lumMod val="75000"/>
                  <a:lumOff val="25000"/>
                </a:schemeClr>
              </a:solidFill>
              <a:latin typeface="FS Albert" panose="02000503040000020004" pitchFamily="2" charset="77"/>
            </a:endParaRPr>
          </a:p>
          <a:p>
            <a:pPr>
              <a:spcAft>
                <a:spcPts val="1500"/>
              </a:spcAft>
            </a:pPr>
            <a:endParaRPr lang="en-GB" dirty="0">
              <a:solidFill>
                <a:schemeClr val="tx1">
                  <a:lumMod val="75000"/>
                  <a:lumOff val="25000"/>
                </a:schemeClr>
              </a:solidFill>
              <a:latin typeface="FS Albert" panose="02000503040000020004" pitchFamily="2" charset="77"/>
            </a:endParaRPr>
          </a:p>
          <a:p>
            <a:pPr>
              <a:spcAft>
                <a:spcPts val="1500"/>
              </a:spcAft>
            </a:pPr>
            <a:endParaRPr lang="en-GB" dirty="0">
              <a:solidFill>
                <a:schemeClr val="tx1">
                  <a:lumMod val="75000"/>
                  <a:lumOff val="25000"/>
                </a:schemeClr>
              </a:solidFill>
              <a:latin typeface="FS Albert" panose="02000503040000020004" pitchFamily="2" charset="77"/>
            </a:endParaRPr>
          </a:p>
          <a:p>
            <a:pPr>
              <a:spcAft>
                <a:spcPts val="1500"/>
              </a:spcAft>
            </a:pPr>
            <a:endParaRPr lang="en-GB" dirty="0">
              <a:solidFill>
                <a:schemeClr val="tx1">
                  <a:lumMod val="75000"/>
                  <a:lumOff val="25000"/>
                </a:schemeClr>
              </a:solidFill>
              <a:latin typeface="FS Albert" panose="02000503040000020004" pitchFamily="2" charset="77"/>
            </a:endParaRPr>
          </a:p>
          <a:p>
            <a:pPr>
              <a:spcAft>
                <a:spcPts val="1500"/>
              </a:spcAft>
            </a:pPr>
            <a:endParaRPr lang="en-GB" dirty="0">
              <a:solidFill>
                <a:schemeClr val="tx1">
                  <a:lumMod val="75000"/>
                  <a:lumOff val="25000"/>
                </a:schemeClr>
              </a:solidFill>
              <a:latin typeface="FS Albert" panose="02000503040000020004" pitchFamily="2" charset="77"/>
            </a:endParaRPr>
          </a:p>
          <a:p>
            <a:pPr>
              <a:spcAft>
                <a:spcPts val="1500"/>
              </a:spcAft>
            </a:pPr>
            <a:endParaRPr lang="en-GB" dirty="0">
              <a:solidFill>
                <a:schemeClr val="tx1">
                  <a:lumMod val="75000"/>
                  <a:lumOff val="25000"/>
                </a:schemeClr>
              </a:solidFill>
              <a:latin typeface="FS Albert" panose="02000503040000020004" pitchFamily="2" charset="77"/>
            </a:endParaRPr>
          </a:p>
          <a:p>
            <a:pPr>
              <a:spcAft>
                <a:spcPts val="1500"/>
              </a:spcAft>
            </a:pPr>
            <a:endParaRPr lang="en-GB" dirty="0">
              <a:solidFill>
                <a:schemeClr val="tx1">
                  <a:lumMod val="75000"/>
                  <a:lumOff val="25000"/>
                </a:schemeClr>
              </a:solidFill>
              <a:latin typeface="FS Albert" panose="02000503040000020004" pitchFamily="2" charset="77"/>
            </a:endParaRPr>
          </a:p>
          <a:p>
            <a:pPr>
              <a:spcAft>
                <a:spcPts val="1500"/>
              </a:spcAft>
            </a:pPr>
            <a:endParaRPr lang="en-GB" dirty="0">
              <a:solidFill>
                <a:schemeClr val="tx1">
                  <a:lumMod val="75000"/>
                  <a:lumOff val="25000"/>
                </a:schemeClr>
              </a:solidFill>
              <a:latin typeface="FS Albert" panose="02000503040000020004" pitchFamily="2" charset="77"/>
            </a:endParaRPr>
          </a:p>
          <a:p>
            <a:pPr>
              <a:spcAft>
                <a:spcPts val="1500"/>
              </a:spcAft>
            </a:pPr>
            <a:endParaRPr lang="en-GB" dirty="0">
              <a:solidFill>
                <a:schemeClr val="tx1">
                  <a:lumMod val="75000"/>
                  <a:lumOff val="25000"/>
                </a:schemeClr>
              </a:solidFill>
              <a:latin typeface="FS Albert" panose="02000503040000020004" pitchFamily="2" charset="77"/>
            </a:endParaRPr>
          </a:p>
          <a:p>
            <a:pPr>
              <a:spcAft>
                <a:spcPts val="1500"/>
              </a:spcAft>
            </a:pPr>
            <a:endParaRPr lang="en-GB" dirty="0">
              <a:solidFill>
                <a:schemeClr val="tx1">
                  <a:lumMod val="75000"/>
                  <a:lumOff val="25000"/>
                </a:schemeClr>
              </a:solidFill>
              <a:latin typeface="FS Albert" panose="02000503040000020004" pitchFamily="2" charset="77"/>
            </a:endParaRPr>
          </a:p>
          <a:p>
            <a:pPr>
              <a:spcAft>
                <a:spcPts val="1500"/>
              </a:spcAft>
            </a:pPr>
            <a:endParaRPr lang="en-GB" dirty="0">
              <a:solidFill>
                <a:schemeClr val="tx1">
                  <a:lumMod val="75000"/>
                  <a:lumOff val="25000"/>
                </a:schemeClr>
              </a:solidFill>
              <a:latin typeface="FS Albert" panose="02000503040000020004" pitchFamily="2" charset="77"/>
            </a:endParaRPr>
          </a:p>
        </p:txBody>
      </p:sp>
    </p:spTree>
    <p:extLst>
      <p:ext uri="{BB962C8B-B14F-4D97-AF65-F5344CB8AC3E}">
        <p14:creationId xmlns:p14="http://schemas.microsoft.com/office/powerpoint/2010/main" val="2749219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extLst>
              <a:ext uri="{FF2B5EF4-FFF2-40B4-BE49-F238E27FC236}">
                <a16:creationId xmlns:a16="http://schemas.microsoft.com/office/drawing/2014/main" id="{97541AD1-336F-60F1-FF7F-109D1593E3B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3951" r="36966" b="25133"/>
          <a:stretch/>
        </p:blipFill>
        <p:spPr bwMode="auto">
          <a:xfrm>
            <a:off x="4169977" y="216217"/>
            <a:ext cx="3553395" cy="5130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1246CC9A-02E6-271D-0061-C0A3D4118731}"/>
              </a:ext>
            </a:extLst>
          </p:cNvPr>
          <p:cNvSpPr>
            <a:spLocks noGrp="1"/>
          </p:cNvSpPr>
          <p:nvPr>
            <p:ph type="title"/>
          </p:nvPr>
        </p:nvSpPr>
        <p:spPr/>
        <p:txBody>
          <a:bodyPr/>
          <a:lstStyle/>
          <a:p>
            <a:r>
              <a:rPr lang="en-GB" dirty="0"/>
              <a:t>How do we work?</a:t>
            </a:r>
          </a:p>
        </p:txBody>
      </p:sp>
      <p:sp>
        <p:nvSpPr>
          <p:cNvPr id="3" name="TextBox 2">
            <a:extLst>
              <a:ext uri="{FF2B5EF4-FFF2-40B4-BE49-F238E27FC236}">
                <a16:creationId xmlns:a16="http://schemas.microsoft.com/office/drawing/2014/main" id="{0E0FC333-D15E-046E-6FFA-4A95749C4C02}"/>
              </a:ext>
            </a:extLst>
          </p:cNvPr>
          <p:cNvSpPr txBox="1"/>
          <p:nvPr/>
        </p:nvSpPr>
        <p:spPr>
          <a:xfrm>
            <a:off x="427809" y="1704107"/>
            <a:ext cx="3395339" cy="1477328"/>
          </a:xfrm>
          <a:prstGeom prst="rect">
            <a:avLst/>
          </a:prstGeom>
          <a:noFill/>
        </p:spPr>
        <p:txBody>
          <a:bodyPr wrap="square" rtlCol="0">
            <a:spAutoFit/>
          </a:bodyPr>
          <a:lstStyle/>
          <a:p>
            <a:r>
              <a:rPr lang="en-GB" b="1" dirty="0"/>
              <a:t>Small Autonomous Teams</a:t>
            </a:r>
          </a:p>
          <a:p>
            <a:endParaRPr lang="en-GB" b="1" dirty="0"/>
          </a:p>
          <a:p>
            <a:pPr marL="285750" indent="-285750">
              <a:buFont typeface="Arial" panose="020B0604020202020204" pitchFamily="34" charset="0"/>
              <a:buChar char="•"/>
            </a:pPr>
            <a:r>
              <a:rPr lang="en-GB" dirty="0"/>
              <a:t>Areas of specialisation, working on part of the big machine</a:t>
            </a:r>
          </a:p>
          <a:p>
            <a:pPr marL="285750" indent="-285750">
              <a:buFont typeface="Arial" panose="020B0604020202020204" pitchFamily="34" charset="0"/>
              <a:buChar char="•"/>
            </a:pPr>
            <a:r>
              <a:rPr lang="en-GB" dirty="0"/>
              <a:t>Lots of cross-collaboration</a:t>
            </a:r>
          </a:p>
        </p:txBody>
      </p:sp>
      <p:sp>
        <p:nvSpPr>
          <p:cNvPr id="4" name="TextBox 3">
            <a:extLst>
              <a:ext uri="{FF2B5EF4-FFF2-40B4-BE49-F238E27FC236}">
                <a16:creationId xmlns:a16="http://schemas.microsoft.com/office/drawing/2014/main" id="{F8813E6C-371E-30F2-BAEA-667A97E46504}"/>
              </a:ext>
            </a:extLst>
          </p:cNvPr>
          <p:cNvSpPr txBox="1"/>
          <p:nvPr/>
        </p:nvSpPr>
        <p:spPr>
          <a:xfrm>
            <a:off x="427809" y="3701853"/>
            <a:ext cx="3395339" cy="2031325"/>
          </a:xfrm>
          <a:prstGeom prst="rect">
            <a:avLst/>
          </a:prstGeom>
          <a:noFill/>
        </p:spPr>
        <p:txBody>
          <a:bodyPr wrap="square" rtlCol="0">
            <a:spAutoFit/>
          </a:bodyPr>
          <a:lstStyle/>
          <a:p>
            <a:r>
              <a:rPr lang="en-GB" b="1" dirty="0">
                <a:solidFill>
                  <a:schemeClr val="tx2">
                    <a:lumMod val="75000"/>
                    <a:lumOff val="25000"/>
                  </a:schemeClr>
                </a:solidFill>
              </a:rPr>
              <a:t>Focus on learning</a:t>
            </a:r>
          </a:p>
          <a:p>
            <a:endParaRPr lang="en-GB" b="1" dirty="0"/>
          </a:p>
          <a:p>
            <a:pPr marL="285750" indent="-285750">
              <a:buFont typeface="Arial" panose="020B0604020202020204" pitchFamily="34" charset="0"/>
              <a:buChar char="•"/>
            </a:pPr>
            <a:r>
              <a:rPr lang="en-GB" dirty="0"/>
              <a:t>Long term development</a:t>
            </a:r>
          </a:p>
          <a:p>
            <a:pPr marL="285750" indent="-285750">
              <a:buFont typeface="Arial" panose="020B0604020202020204" pitchFamily="34" charset="0"/>
              <a:buChar char="•"/>
            </a:pPr>
            <a:r>
              <a:rPr lang="en-GB" dirty="0"/>
              <a:t>Machine learning College</a:t>
            </a:r>
          </a:p>
          <a:p>
            <a:pPr marL="285750" indent="-285750">
              <a:buFont typeface="Arial" panose="020B0604020202020204" pitchFamily="34" charset="0"/>
              <a:buChar char="•"/>
            </a:pPr>
            <a:r>
              <a:rPr lang="en-GB" dirty="0"/>
              <a:t>Fundamentals College</a:t>
            </a:r>
          </a:p>
          <a:p>
            <a:pPr marL="285750" indent="-285750">
              <a:buFont typeface="Arial" panose="020B0604020202020204" pitchFamily="34" charset="0"/>
              <a:buChar char="•"/>
            </a:pPr>
            <a:r>
              <a:rPr lang="en-GB" dirty="0"/>
              <a:t>Reading Groups</a:t>
            </a:r>
          </a:p>
          <a:p>
            <a:pPr marL="285750" indent="-285750">
              <a:buFont typeface="Arial" panose="020B0604020202020204" pitchFamily="34" charset="0"/>
              <a:buChar char="•"/>
            </a:pPr>
            <a:r>
              <a:rPr lang="en-GB" dirty="0"/>
              <a:t>Conferences (ICML, </a:t>
            </a:r>
            <a:r>
              <a:rPr lang="en-GB" dirty="0" err="1"/>
              <a:t>NeurIPS</a:t>
            </a:r>
            <a:r>
              <a:rPr lang="en-GB" dirty="0"/>
              <a:t>)</a:t>
            </a:r>
          </a:p>
        </p:txBody>
      </p:sp>
      <p:sp>
        <p:nvSpPr>
          <p:cNvPr id="5" name="TextBox 4">
            <a:extLst>
              <a:ext uri="{FF2B5EF4-FFF2-40B4-BE49-F238E27FC236}">
                <a16:creationId xmlns:a16="http://schemas.microsoft.com/office/drawing/2014/main" id="{2A92A5BD-0FFB-B589-C333-CE9B0612E8A7}"/>
              </a:ext>
            </a:extLst>
          </p:cNvPr>
          <p:cNvSpPr txBox="1"/>
          <p:nvPr/>
        </p:nvSpPr>
        <p:spPr>
          <a:xfrm>
            <a:off x="7869283" y="1557746"/>
            <a:ext cx="3395339" cy="2308324"/>
          </a:xfrm>
          <a:prstGeom prst="rect">
            <a:avLst/>
          </a:prstGeom>
          <a:noFill/>
        </p:spPr>
        <p:txBody>
          <a:bodyPr wrap="square" rtlCol="0">
            <a:spAutoFit/>
          </a:bodyPr>
          <a:lstStyle/>
          <a:p>
            <a:r>
              <a:rPr lang="en-GB" b="1" dirty="0">
                <a:solidFill>
                  <a:schemeClr val="accent2"/>
                </a:solidFill>
              </a:rPr>
              <a:t>Close Partnership with Engineering</a:t>
            </a:r>
          </a:p>
          <a:p>
            <a:endParaRPr lang="en-GB" b="1" dirty="0"/>
          </a:p>
          <a:p>
            <a:pPr marL="285750" indent="-285750">
              <a:buFont typeface="Arial" panose="020B0604020202020204" pitchFamily="34" charset="0"/>
              <a:buChar char="•"/>
            </a:pPr>
            <a:r>
              <a:rPr lang="en-GB" dirty="0"/>
              <a:t>Platform takes care of services – quants focus on research</a:t>
            </a:r>
          </a:p>
          <a:p>
            <a:pPr marL="285750" indent="-285750">
              <a:buFont typeface="Arial" panose="020B0604020202020204" pitchFamily="34" charset="0"/>
              <a:buChar char="•"/>
            </a:pPr>
            <a:r>
              <a:rPr lang="en-GB" dirty="0"/>
              <a:t>100s of developers and IT staff working directly with research</a:t>
            </a:r>
          </a:p>
          <a:p>
            <a:pPr marL="285750" indent="-285750">
              <a:buFont typeface="Arial" panose="020B0604020202020204" pitchFamily="34" charset="0"/>
              <a:buChar char="•"/>
            </a:pPr>
            <a:r>
              <a:rPr lang="en-GB" dirty="0"/>
              <a:t>PBs of market data</a:t>
            </a:r>
          </a:p>
        </p:txBody>
      </p:sp>
      <p:sp>
        <p:nvSpPr>
          <p:cNvPr id="6" name="TextBox 5">
            <a:extLst>
              <a:ext uri="{FF2B5EF4-FFF2-40B4-BE49-F238E27FC236}">
                <a16:creationId xmlns:a16="http://schemas.microsoft.com/office/drawing/2014/main" id="{B5257E4F-2999-3DC6-2C75-AD000822197C}"/>
              </a:ext>
            </a:extLst>
          </p:cNvPr>
          <p:cNvSpPr txBox="1"/>
          <p:nvPr/>
        </p:nvSpPr>
        <p:spPr>
          <a:xfrm>
            <a:off x="7861407" y="4255850"/>
            <a:ext cx="3395339" cy="1477328"/>
          </a:xfrm>
          <a:prstGeom prst="rect">
            <a:avLst/>
          </a:prstGeom>
          <a:noFill/>
        </p:spPr>
        <p:txBody>
          <a:bodyPr wrap="square" rtlCol="0">
            <a:spAutoFit/>
          </a:bodyPr>
          <a:lstStyle/>
          <a:p>
            <a:r>
              <a:rPr lang="en-GB" b="1" dirty="0">
                <a:solidFill>
                  <a:schemeClr val="accent5">
                    <a:lumMod val="75000"/>
                  </a:schemeClr>
                </a:solidFill>
              </a:rPr>
              <a:t>Massive Compute Resource</a:t>
            </a:r>
          </a:p>
          <a:p>
            <a:endParaRPr lang="en-GB" b="1" dirty="0"/>
          </a:p>
          <a:p>
            <a:pPr marL="285750" indent="-285750">
              <a:buFont typeface="Arial" panose="020B0604020202020204" pitchFamily="34" charset="0"/>
              <a:buChar char="•"/>
            </a:pPr>
            <a:r>
              <a:rPr lang="en-GB" dirty="0"/>
              <a:t>Almost 10k A100 GPUs</a:t>
            </a:r>
          </a:p>
          <a:p>
            <a:pPr marL="285750" indent="-285750">
              <a:buFont typeface="Arial" panose="020B0604020202020204" pitchFamily="34" charset="0"/>
              <a:buChar char="•"/>
            </a:pPr>
            <a:r>
              <a:rPr lang="en-GB" dirty="0"/>
              <a:t>Several 10s of PB storage</a:t>
            </a:r>
          </a:p>
          <a:p>
            <a:pPr marL="285750" indent="-285750">
              <a:buFont typeface="Arial" panose="020B0604020202020204" pitchFamily="34" charset="0"/>
              <a:buChar char="•"/>
            </a:pPr>
            <a:r>
              <a:rPr lang="en-GB" dirty="0"/>
              <a:t>Several 100k CPU cores</a:t>
            </a:r>
          </a:p>
        </p:txBody>
      </p:sp>
      <p:sp>
        <p:nvSpPr>
          <p:cNvPr id="8" name="TextBox 7">
            <a:extLst>
              <a:ext uri="{FF2B5EF4-FFF2-40B4-BE49-F238E27FC236}">
                <a16:creationId xmlns:a16="http://schemas.microsoft.com/office/drawing/2014/main" id="{98428B79-3109-F8A7-A1FB-6B6EB7B25A20}"/>
              </a:ext>
            </a:extLst>
          </p:cNvPr>
          <p:cNvSpPr txBox="1"/>
          <p:nvPr/>
        </p:nvSpPr>
        <p:spPr>
          <a:xfrm>
            <a:off x="1968137" y="5885021"/>
            <a:ext cx="7705912" cy="923330"/>
          </a:xfrm>
          <a:prstGeom prst="rect">
            <a:avLst/>
          </a:prstGeom>
          <a:noFill/>
        </p:spPr>
        <p:txBody>
          <a:bodyPr wrap="square">
            <a:spAutoFit/>
          </a:bodyPr>
          <a:lstStyle/>
          <a:p>
            <a:pPr>
              <a:spcAft>
                <a:spcPts val="1500"/>
              </a:spcAft>
            </a:pPr>
            <a:r>
              <a:rPr lang="en-GB" b="1" dirty="0">
                <a:latin typeface="FS Albert" panose="02000503040000020004" pitchFamily="2" charset="77"/>
              </a:rPr>
              <a:t>We have 1,200+ employees:</a:t>
            </a:r>
            <a:r>
              <a:rPr lang="en-GB" dirty="0">
                <a:latin typeface="FS Albert" panose="02000503040000020004" pitchFamily="2" charset="77"/>
              </a:rPr>
              <a:t> headquartered in London (where we have three main offices and a new one opened in 2023 on Oxford Street), as well as an engineering hub in Dallas, opened last year</a:t>
            </a:r>
          </a:p>
        </p:txBody>
      </p:sp>
    </p:spTree>
    <p:extLst>
      <p:ext uri="{BB962C8B-B14F-4D97-AF65-F5344CB8AC3E}">
        <p14:creationId xmlns:p14="http://schemas.microsoft.com/office/powerpoint/2010/main" val="40741769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F14A9F-D1DC-255A-AE65-3E215F4E3F5C}"/>
              </a:ext>
            </a:extLst>
          </p:cNvPr>
          <p:cNvSpPr>
            <a:spLocks noGrp="1"/>
          </p:cNvSpPr>
          <p:nvPr>
            <p:ph type="title"/>
          </p:nvPr>
        </p:nvSpPr>
        <p:spPr/>
        <p:txBody>
          <a:bodyPr/>
          <a:lstStyle/>
          <a:p>
            <a:r>
              <a:rPr lang="en-GB" dirty="0"/>
              <a:t>Beating the Efficient Market Hypothesis</a:t>
            </a:r>
          </a:p>
        </p:txBody>
      </p:sp>
      <p:sp>
        <p:nvSpPr>
          <p:cNvPr id="4" name="TextBox 3">
            <a:extLst>
              <a:ext uri="{FF2B5EF4-FFF2-40B4-BE49-F238E27FC236}">
                <a16:creationId xmlns:a16="http://schemas.microsoft.com/office/drawing/2014/main" id="{D5262254-507B-A08D-C603-24A136348BE0}"/>
              </a:ext>
            </a:extLst>
          </p:cNvPr>
          <p:cNvSpPr txBox="1"/>
          <p:nvPr/>
        </p:nvSpPr>
        <p:spPr>
          <a:xfrm>
            <a:off x="661851" y="1580163"/>
            <a:ext cx="10833463" cy="3416320"/>
          </a:xfrm>
          <a:prstGeom prst="rect">
            <a:avLst/>
          </a:prstGeom>
          <a:noFill/>
        </p:spPr>
        <p:txBody>
          <a:bodyPr wrap="square">
            <a:spAutoFit/>
          </a:bodyPr>
          <a:lstStyle/>
          <a:p>
            <a:r>
              <a:rPr lang="en-GB" sz="1800" dirty="0">
                <a:effectLst/>
                <a:latin typeface="Calibri" panose="020F0502020204030204" pitchFamily="34" charset="0"/>
                <a:ea typeface="Calibri" panose="020F0502020204030204" pitchFamily="34" charset="0"/>
              </a:rPr>
              <a:t>This sounds either impossible or illegal – “you can’t beat the market” – as this contradicts the </a:t>
            </a:r>
            <a:br>
              <a:rPr lang="en-GB" sz="1800" dirty="0">
                <a:effectLst/>
                <a:latin typeface="Calibri" panose="020F0502020204030204" pitchFamily="34" charset="0"/>
                <a:ea typeface="Calibri" panose="020F0502020204030204" pitchFamily="34" charset="0"/>
              </a:rPr>
            </a:br>
            <a:r>
              <a:rPr lang="en-GB" sz="1800" b="1" dirty="0">
                <a:effectLst/>
                <a:latin typeface="Calibri" panose="020F0502020204030204" pitchFamily="34" charset="0"/>
                <a:ea typeface="Calibri" panose="020F0502020204030204" pitchFamily="34" charset="0"/>
              </a:rPr>
              <a:t>efficient market hypothesis </a:t>
            </a:r>
            <a:r>
              <a:rPr lang="en-GB" sz="1800" dirty="0">
                <a:effectLst/>
                <a:latin typeface="Calibri" panose="020F0502020204030204" pitchFamily="34" charset="0"/>
                <a:ea typeface="Calibri" panose="020F0502020204030204" pitchFamily="34" charset="0"/>
              </a:rPr>
              <a:t>(EMH).</a:t>
            </a:r>
          </a:p>
          <a:p>
            <a:endParaRPr lang="en-GB" sz="1800" dirty="0">
              <a:effectLst/>
              <a:latin typeface="Calibri" panose="020F0502020204030204" pitchFamily="34" charset="0"/>
              <a:ea typeface="Calibri" panose="020F0502020204030204" pitchFamily="34" charset="0"/>
            </a:endParaRPr>
          </a:p>
          <a:p>
            <a:r>
              <a:rPr lang="en-GB" sz="1800" dirty="0">
                <a:effectLst/>
                <a:latin typeface="Calibri" panose="020F0502020204030204" pitchFamily="34" charset="0"/>
                <a:ea typeface="Calibri" panose="020F0502020204030204" pitchFamily="34" charset="0"/>
              </a:rPr>
              <a:t>But EMH is wrong: there </a:t>
            </a:r>
            <a:r>
              <a:rPr lang="en-GB" sz="1800" i="1" dirty="0">
                <a:effectLst/>
                <a:latin typeface="Calibri" panose="020F0502020204030204" pitchFamily="34" charset="0"/>
                <a:ea typeface="Calibri" panose="020F0502020204030204" pitchFamily="34" charset="0"/>
              </a:rPr>
              <a:t>are</a:t>
            </a:r>
            <a:r>
              <a:rPr lang="en-GB" sz="1800" dirty="0">
                <a:effectLst/>
                <a:latin typeface="Calibri" panose="020F0502020204030204" pitchFamily="34" charset="0"/>
                <a:ea typeface="Calibri" panose="020F0502020204030204" pitchFamily="34" charset="0"/>
              </a:rPr>
              <a:t> hidden patterns that we can exploit, just about. But it takes lots of </a:t>
            </a:r>
            <a:r>
              <a:rPr lang="en-GB" sz="1800" b="1" dirty="0">
                <a:effectLst/>
                <a:latin typeface="Calibri" panose="020F0502020204030204" pitchFamily="34" charset="0"/>
                <a:ea typeface="Calibri" panose="020F0502020204030204" pitchFamily="34" charset="0"/>
              </a:rPr>
              <a:t>skill, cutting-edge ML, maths, data, and raw computing power</a:t>
            </a:r>
            <a:r>
              <a:rPr lang="en-GB" sz="1800" dirty="0">
                <a:effectLst/>
                <a:latin typeface="Calibri" panose="020F0502020204030204" pitchFamily="34" charset="0"/>
                <a:ea typeface="Calibri" panose="020F0502020204030204" pitchFamily="34" charset="0"/>
              </a:rPr>
              <a:t>.</a:t>
            </a:r>
          </a:p>
          <a:p>
            <a:endParaRPr lang="en-GB" sz="1800" dirty="0">
              <a:effectLst/>
              <a:latin typeface="Calibri" panose="020F0502020204030204" pitchFamily="34" charset="0"/>
              <a:ea typeface="Calibri" panose="020F0502020204030204" pitchFamily="34" charset="0"/>
            </a:endParaRPr>
          </a:p>
          <a:p>
            <a:r>
              <a:rPr lang="en-GB" sz="1800" dirty="0">
                <a:effectLst/>
                <a:latin typeface="Calibri" panose="020F0502020204030204" pitchFamily="34" charset="0"/>
                <a:ea typeface="Calibri" panose="020F0502020204030204" pitchFamily="34" charset="0"/>
              </a:rPr>
              <a:t>All predictors can be represented mathematically – it really is a numbers game, and even in the present unusual circumstances: maths beats discretionary trading!</a:t>
            </a:r>
          </a:p>
          <a:p>
            <a:endParaRPr lang="en-GB" sz="1800" dirty="0">
              <a:effectLst/>
              <a:latin typeface="Calibri" panose="020F0502020204030204" pitchFamily="34" charset="0"/>
              <a:ea typeface="Calibri" panose="020F0502020204030204" pitchFamily="34" charset="0"/>
            </a:endParaRPr>
          </a:p>
          <a:p>
            <a:r>
              <a:rPr lang="en-GB" sz="1800" dirty="0">
                <a:effectLst/>
                <a:latin typeface="Calibri" panose="020F0502020204030204" pitchFamily="34" charset="0"/>
                <a:ea typeface="Calibri" panose="020F0502020204030204" pitchFamily="34" charset="0"/>
              </a:rPr>
              <a:t>Being </a:t>
            </a:r>
            <a:r>
              <a:rPr lang="en-GB" sz="1800" b="1" dirty="0">
                <a:effectLst/>
                <a:latin typeface="Calibri" panose="020F0502020204030204" pitchFamily="34" charset="0"/>
                <a:ea typeface="Calibri" panose="020F0502020204030204" pitchFamily="34" charset="0"/>
              </a:rPr>
              <a:t>51% right is enough </a:t>
            </a:r>
            <a:r>
              <a:rPr lang="en-GB" sz="1800" dirty="0">
                <a:effectLst/>
                <a:latin typeface="Calibri" panose="020F0502020204030204" pitchFamily="34" charset="0"/>
                <a:ea typeface="Calibri" panose="020F0502020204030204" pitchFamily="34" charset="0"/>
              </a:rPr>
              <a:t>– the law of large numbers is your friend!</a:t>
            </a:r>
          </a:p>
          <a:p>
            <a:endParaRPr lang="en-GB" sz="1800" dirty="0">
              <a:effectLst/>
              <a:latin typeface="Calibri" panose="020F0502020204030204" pitchFamily="34" charset="0"/>
              <a:ea typeface="Calibri" panose="020F0502020204030204" pitchFamily="34" charset="0"/>
            </a:endParaRPr>
          </a:p>
          <a:p>
            <a:r>
              <a:rPr lang="en-GB" sz="1800" dirty="0">
                <a:effectLst/>
                <a:latin typeface="Calibri" panose="020F0502020204030204" pitchFamily="34" charset="0"/>
                <a:ea typeface="Calibri" panose="020F0502020204030204" pitchFamily="34" charset="0"/>
              </a:rPr>
              <a:t>Secrecy is key: the moment information leaks into the public domain, the trading signal quickly decays.</a:t>
            </a:r>
          </a:p>
        </p:txBody>
      </p:sp>
    </p:spTree>
    <p:extLst>
      <p:ext uri="{BB962C8B-B14F-4D97-AF65-F5344CB8AC3E}">
        <p14:creationId xmlns:p14="http://schemas.microsoft.com/office/powerpoint/2010/main" val="406867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727FCE58-C340-B5B0-99A0-560E9011176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8347" t="13102" r="2773" b="32581"/>
          <a:stretch/>
        </p:blipFill>
        <p:spPr bwMode="auto">
          <a:xfrm>
            <a:off x="8664559" y="1524000"/>
            <a:ext cx="3413760" cy="33266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3C3505E2-C453-B53C-D419-53B8050E7D74}"/>
              </a:ext>
            </a:extLst>
          </p:cNvPr>
          <p:cNvSpPr>
            <a:spLocks noGrp="1"/>
          </p:cNvSpPr>
          <p:nvPr>
            <p:ph type="title"/>
          </p:nvPr>
        </p:nvSpPr>
        <p:spPr/>
        <p:txBody>
          <a:bodyPr/>
          <a:lstStyle/>
          <a:p>
            <a:r>
              <a:rPr lang="en-GB" dirty="0"/>
              <a:t>Lots of interesting Maths, ML, Data Science</a:t>
            </a:r>
          </a:p>
        </p:txBody>
      </p:sp>
      <p:sp>
        <p:nvSpPr>
          <p:cNvPr id="3" name="TextBox 2">
            <a:extLst>
              <a:ext uri="{FF2B5EF4-FFF2-40B4-BE49-F238E27FC236}">
                <a16:creationId xmlns:a16="http://schemas.microsoft.com/office/drawing/2014/main" id="{6CE58ACC-7045-6F6C-E213-45775490D575}"/>
              </a:ext>
            </a:extLst>
          </p:cNvPr>
          <p:cNvSpPr txBox="1"/>
          <p:nvPr/>
        </p:nvSpPr>
        <p:spPr>
          <a:xfrm>
            <a:off x="984069" y="1524000"/>
            <a:ext cx="7850482" cy="3139321"/>
          </a:xfrm>
          <a:prstGeom prst="rect">
            <a:avLst/>
          </a:prstGeom>
          <a:noFill/>
        </p:spPr>
        <p:txBody>
          <a:bodyPr wrap="none" rtlCol="0">
            <a:spAutoFit/>
          </a:bodyPr>
          <a:lstStyle/>
          <a:p>
            <a:pPr marL="285750" indent="-285750">
              <a:buFont typeface="Arial" panose="020B0604020202020204" pitchFamily="34" charset="0"/>
              <a:buChar char="•"/>
            </a:pPr>
            <a:r>
              <a:rPr lang="en-GB" dirty="0"/>
              <a:t>Signal modelling: Machine learning using a wide range of advanced techniques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Portfolio construction: Stochastic Optimisation</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Market impact: Multi-dimensional inverse problems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Feature construction: Order book microstructure to fundamental analysis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Textual and Audio-Visual analysis: NLP using ML techniques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a:t>Options books : PDEs</a:t>
            </a:r>
          </a:p>
        </p:txBody>
      </p:sp>
      <p:pic>
        <p:nvPicPr>
          <p:cNvPr id="2051" name="Picture 2">
            <a:extLst>
              <a:ext uri="{FF2B5EF4-FFF2-40B4-BE49-F238E27FC236}">
                <a16:creationId xmlns:a16="http://schemas.microsoft.com/office/drawing/2014/main" id="{02B85CD9-EA4D-DB43-01B3-3803D10EA3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7955" y="1982213"/>
            <a:ext cx="1691141" cy="1205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2" name="Picture 3">
            <a:extLst>
              <a:ext uri="{FF2B5EF4-FFF2-40B4-BE49-F238E27FC236}">
                <a16:creationId xmlns:a16="http://schemas.microsoft.com/office/drawing/2014/main" id="{6FB61F05-E291-16D9-B41A-582A77E6CE1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284" t="3935" r="4821" b="4054"/>
          <a:stretch/>
        </p:blipFill>
        <p:spPr bwMode="auto">
          <a:xfrm>
            <a:off x="4336868" y="4354286"/>
            <a:ext cx="1576251" cy="1506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3" name="Picture 4">
            <a:extLst>
              <a:ext uri="{FF2B5EF4-FFF2-40B4-BE49-F238E27FC236}">
                <a16:creationId xmlns:a16="http://schemas.microsoft.com/office/drawing/2014/main" id="{6CB82EAB-73A8-176F-45D2-59C4B95B01D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88149" y="4515394"/>
            <a:ext cx="2176410" cy="14118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01334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BBBAF29-C440-9848-A64F-D10B18DDC19B}"/>
              </a:ext>
            </a:extLst>
          </p:cNvPr>
          <p:cNvSpPr>
            <a:spLocks noGrp="1"/>
          </p:cNvSpPr>
          <p:nvPr>
            <p:ph type="ctrTitle"/>
          </p:nvPr>
        </p:nvSpPr>
        <p:spPr>
          <a:xfrm>
            <a:off x="672935" y="387229"/>
            <a:ext cx="7847066" cy="1017706"/>
          </a:xfrm>
        </p:spPr>
        <p:txBody>
          <a:bodyPr lIns="0" tIns="0" rIns="0" bIns="0" anchor="t">
            <a:normAutofit/>
          </a:bodyPr>
          <a:lstStyle/>
          <a:p>
            <a:pPr algn="l"/>
            <a:r>
              <a:rPr lang="en-US" sz="3600" dirty="0">
                <a:solidFill>
                  <a:srgbClr val="010F2E"/>
                </a:solidFill>
                <a:latin typeface="FS Albert" panose="02000503040000020004" pitchFamily="2" charset="77"/>
              </a:rPr>
              <a:t>How do we use Machine Learning</a:t>
            </a:r>
          </a:p>
        </p:txBody>
      </p:sp>
      <p:sp>
        <p:nvSpPr>
          <p:cNvPr id="11" name="Rectangle 10"/>
          <p:cNvSpPr/>
          <p:nvPr/>
        </p:nvSpPr>
        <p:spPr>
          <a:xfrm>
            <a:off x="672935" y="1729214"/>
            <a:ext cx="10450286" cy="4585871"/>
          </a:xfrm>
          <a:prstGeom prst="rect">
            <a:avLst/>
          </a:prstGeom>
        </p:spPr>
        <p:txBody>
          <a:bodyPr wrap="square" lIns="0" tIns="0" rIns="0" bIns="0">
            <a:spAutoFit/>
          </a:bodyPr>
          <a:lstStyle/>
          <a:p>
            <a:pPr marL="179388" indent="-179388">
              <a:spcAft>
                <a:spcPts val="1500"/>
              </a:spcAft>
              <a:buFont typeface="Arial"/>
              <a:buChar char="•"/>
            </a:pPr>
            <a:r>
              <a:rPr lang="en-GB" b="1" dirty="0"/>
              <a:t>Machine learning is core to our success: </a:t>
            </a:r>
            <a:r>
              <a:rPr lang="en-GB" dirty="0"/>
              <a:t> Machine learning is used by the bulk of our signals and is core to the past and future success of this business.  If our ML models do not work, we do not make money</a:t>
            </a:r>
          </a:p>
          <a:p>
            <a:pPr marL="179388" indent="-179388">
              <a:spcAft>
                <a:spcPts val="1500"/>
              </a:spcAft>
              <a:buFont typeface="Arial"/>
              <a:buChar char="•"/>
            </a:pPr>
            <a:r>
              <a:rPr lang="en-GB" b="1" dirty="0"/>
              <a:t>We work with petabytes of data and vast compute resources</a:t>
            </a:r>
            <a:endParaRPr lang="en-GB" dirty="0"/>
          </a:p>
          <a:p>
            <a:pPr marL="179388" indent="-179388">
              <a:spcAft>
                <a:spcPts val="1500"/>
              </a:spcAft>
              <a:buFont typeface="Arial"/>
              <a:buChar char="•"/>
            </a:pPr>
            <a:r>
              <a:rPr lang="en-GB" b="1" dirty="0"/>
              <a:t>We keep up with the latest research and apply recent developments at scale: </a:t>
            </a:r>
            <a:r>
              <a:rPr lang="en-GB" dirty="0"/>
              <a:t>We are currently using techniques published in ICML 2022 and </a:t>
            </a:r>
            <a:r>
              <a:rPr lang="en-GB" dirty="0" err="1"/>
              <a:t>NeurIPS</a:t>
            </a:r>
            <a:r>
              <a:rPr lang="en-GB" dirty="0"/>
              <a:t> 2022 in production</a:t>
            </a:r>
          </a:p>
          <a:p>
            <a:pPr marL="179388" indent="-179388">
              <a:spcAft>
                <a:spcPts val="1500"/>
              </a:spcAft>
              <a:buFont typeface="Arial"/>
              <a:buChar char="•"/>
            </a:pPr>
            <a:r>
              <a:rPr lang="en-GB" dirty="0"/>
              <a:t>While I cannot go into specifics, some general methods we use heavily are:</a:t>
            </a:r>
          </a:p>
          <a:p>
            <a:pPr marL="636588" lvl="1" indent="-179388">
              <a:spcAft>
                <a:spcPts val="1500"/>
              </a:spcAft>
              <a:buFont typeface="Arial"/>
              <a:buChar char="•"/>
            </a:pPr>
            <a:r>
              <a:rPr lang="en-GB" dirty="0"/>
              <a:t>Various deep learning techniques, transformers, reinforcement learning</a:t>
            </a:r>
          </a:p>
          <a:p>
            <a:pPr marL="636588" lvl="1" indent="-179388">
              <a:spcAft>
                <a:spcPts val="1500"/>
              </a:spcAft>
              <a:buFont typeface="Arial"/>
              <a:buChar char="•"/>
            </a:pPr>
            <a:r>
              <a:rPr lang="en-GB" dirty="0"/>
              <a:t>Bespoke large scale distributed training of non-linear tabular modelling methods</a:t>
            </a:r>
          </a:p>
          <a:p>
            <a:pPr marL="636588" lvl="1" indent="-179388">
              <a:spcAft>
                <a:spcPts val="1500"/>
              </a:spcAft>
              <a:buFont typeface="Arial"/>
              <a:buChar char="•"/>
            </a:pPr>
            <a:r>
              <a:rPr lang="en-GB" dirty="0"/>
              <a:t>State of the art Bayesian machine learning methods</a:t>
            </a:r>
          </a:p>
          <a:p>
            <a:pPr marL="636588" lvl="1" indent="-179388">
              <a:spcAft>
                <a:spcPts val="1500"/>
              </a:spcAft>
              <a:buFont typeface="Arial"/>
              <a:buChar char="•"/>
            </a:pPr>
            <a:endParaRPr lang="en-US" dirty="0">
              <a:solidFill>
                <a:schemeClr val="tx1">
                  <a:lumMod val="75000"/>
                  <a:lumOff val="25000"/>
                </a:schemeClr>
              </a:solidFill>
            </a:endParaRPr>
          </a:p>
          <a:p>
            <a:pPr marL="636588" lvl="1" indent="-179388">
              <a:spcAft>
                <a:spcPts val="1500"/>
              </a:spcAft>
              <a:buFont typeface="Arial"/>
              <a:buChar char="•"/>
            </a:pPr>
            <a:endParaRPr lang="en-US" dirty="0">
              <a:solidFill>
                <a:schemeClr val="tx1">
                  <a:lumMod val="75000"/>
                  <a:lumOff val="25000"/>
                </a:schemeClr>
              </a:solidFill>
            </a:endParaRPr>
          </a:p>
        </p:txBody>
      </p:sp>
      <p:cxnSp>
        <p:nvCxnSpPr>
          <p:cNvPr id="12" name="Straight Connector 11">
            <a:extLst>
              <a:ext uri="{FF2B5EF4-FFF2-40B4-BE49-F238E27FC236}">
                <a16:creationId xmlns:a16="http://schemas.microsoft.com/office/drawing/2014/main" id="{A583C198-4086-3047-A127-958F3B68C0A3}"/>
              </a:ext>
            </a:extLst>
          </p:cNvPr>
          <p:cNvCxnSpPr>
            <a:cxnSpLocks/>
          </p:cNvCxnSpPr>
          <p:nvPr/>
        </p:nvCxnSpPr>
        <p:spPr>
          <a:xfrm>
            <a:off x="672935" y="1045029"/>
            <a:ext cx="10450286" cy="0"/>
          </a:xfrm>
          <a:prstGeom prst="line">
            <a:avLst/>
          </a:prstGeom>
          <a:ln w="158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72265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BBBAF29-C440-9848-A64F-D10B18DDC19B}"/>
              </a:ext>
            </a:extLst>
          </p:cNvPr>
          <p:cNvSpPr>
            <a:spLocks noGrp="1"/>
          </p:cNvSpPr>
          <p:nvPr>
            <p:ph type="ctrTitle"/>
          </p:nvPr>
        </p:nvSpPr>
        <p:spPr>
          <a:xfrm>
            <a:off x="672935" y="387229"/>
            <a:ext cx="7847066" cy="1017706"/>
          </a:xfrm>
        </p:spPr>
        <p:txBody>
          <a:bodyPr lIns="0" tIns="0" rIns="0" bIns="0" anchor="t">
            <a:normAutofit/>
          </a:bodyPr>
          <a:lstStyle/>
          <a:p>
            <a:pPr algn="l"/>
            <a:r>
              <a:rPr lang="en-US" sz="3600" dirty="0">
                <a:solidFill>
                  <a:srgbClr val="010F2E"/>
                </a:solidFill>
                <a:latin typeface="FS Albert" panose="02000503040000020004" pitchFamily="2" charset="77"/>
              </a:rPr>
              <a:t>How do we use Machine Learning</a:t>
            </a:r>
          </a:p>
        </p:txBody>
      </p:sp>
      <p:sp>
        <p:nvSpPr>
          <p:cNvPr id="11" name="Rectangle 10"/>
          <p:cNvSpPr/>
          <p:nvPr/>
        </p:nvSpPr>
        <p:spPr>
          <a:xfrm>
            <a:off x="672935" y="1729214"/>
            <a:ext cx="10450286" cy="3454792"/>
          </a:xfrm>
          <a:prstGeom prst="rect">
            <a:avLst/>
          </a:prstGeom>
        </p:spPr>
        <p:txBody>
          <a:bodyPr wrap="square" lIns="0" tIns="0" rIns="0" bIns="0">
            <a:spAutoFit/>
          </a:bodyPr>
          <a:lstStyle/>
          <a:p>
            <a:pPr marL="179388" indent="-179388">
              <a:spcAft>
                <a:spcPts val="1500"/>
              </a:spcAft>
              <a:buFont typeface="Arial"/>
              <a:buChar char="•"/>
            </a:pPr>
            <a:r>
              <a:rPr lang="en-GB" b="1" dirty="0">
                <a:latin typeface="FS Albert" panose="02000503040000020004" pitchFamily="2" charset="77"/>
              </a:rPr>
              <a:t>A selection of current tools we use are: </a:t>
            </a:r>
            <a:r>
              <a:rPr lang="en-GB" dirty="0">
                <a:latin typeface="FS Albert" panose="02000503040000020004" pitchFamily="2" charset="77"/>
              </a:rPr>
              <a:t> </a:t>
            </a:r>
            <a:r>
              <a:rPr lang="en-GB" dirty="0" err="1">
                <a:latin typeface="FS Albert" panose="02000503040000020004" pitchFamily="2" charset="77"/>
              </a:rPr>
              <a:t>XGBoost</a:t>
            </a:r>
            <a:r>
              <a:rPr lang="en-GB" dirty="0">
                <a:latin typeface="FS Albert" panose="02000503040000020004" pitchFamily="2" charset="77"/>
              </a:rPr>
              <a:t>, </a:t>
            </a:r>
            <a:r>
              <a:rPr lang="en-GB" dirty="0" err="1">
                <a:latin typeface="FS Albert" panose="02000503040000020004" pitchFamily="2" charset="77"/>
              </a:rPr>
              <a:t>LightGBM</a:t>
            </a:r>
            <a:r>
              <a:rPr lang="en-GB" dirty="0">
                <a:latin typeface="FS Albert" panose="02000503040000020004" pitchFamily="2" charset="77"/>
              </a:rPr>
              <a:t>, </a:t>
            </a:r>
            <a:r>
              <a:rPr lang="en-GB" dirty="0" err="1">
                <a:latin typeface="FS Albert" panose="02000503040000020004" pitchFamily="2" charset="77"/>
              </a:rPr>
              <a:t>Tensorflow</a:t>
            </a:r>
            <a:r>
              <a:rPr lang="en-GB" dirty="0">
                <a:latin typeface="FS Albert" panose="02000503040000020004" pitchFamily="2" charset="77"/>
              </a:rPr>
              <a:t>, </a:t>
            </a:r>
            <a:r>
              <a:rPr lang="en-GB" dirty="0" err="1">
                <a:latin typeface="FS Albert" panose="02000503040000020004" pitchFamily="2" charset="77"/>
              </a:rPr>
              <a:t>Pytorch</a:t>
            </a:r>
            <a:r>
              <a:rPr lang="en-GB" dirty="0">
                <a:latin typeface="FS Albert" panose="02000503040000020004" pitchFamily="2" charset="77"/>
              </a:rPr>
              <a:t>, </a:t>
            </a:r>
            <a:r>
              <a:rPr lang="en-GB" dirty="0" err="1">
                <a:latin typeface="FS Albert" panose="02000503040000020004" pitchFamily="2" charset="77"/>
              </a:rPr>
              <a:t>GPFlow</a:t>
            </a:r>
            <a:r>
              <a:rPr lang="en-GB" dirty="0">
                <a:latin typeface="FS Albert" panose="02000503040000020004" pitchFamily="2" charset="77"/>
              </a:rPr>
              <a:t>, </a:t>
            </a:r>
            <a:r>
              <a:rPr lang="en-GB" dirty="0" err="1">
                <a:latin typeface="FS Albert" panose="02000503040000020004" pitchFamily="2" charset="77"/>
              </a:rPr>
              <a:t>GPyTorch</a:t>
            </a:r>
            <a:r>
              <a:rPr lang="en-GB" dirty="0">
                <a:latin typeface="FS Albert" panose="02000503040000020004" pitchFamily="2" charset="77"/>
              </a:rPr>
              <a:t>, </a:t>
            </a:r>
            <a:r>
              <a:rPr lang="en-GB" dirty="0" err="1">
                <a:latin typeface="FS Albert" panose="02000503040000020004" pitchFamily="2" charset="77"/>
              </a:rPr>
              <a:t>Numba</a:t>
            </a:r>
            <a:r>
              <a:rPr lang="en-GB" dirty="0">
                <a:latin typeface="FS Albert" panose="02000503040000020004" pitchFamily="2" charset="77"/>
              </a:rPr>
              <a:t>, </a:t>
            </a:r>
            <a:r>
              <a:rPr lang="en-GB" dirty="0" err="1">
                <a:latin typeface="FS Albert" panose="02000503040000020004" pitchFamily="2" charset="77"/>
              </a:rPr>
              <a:t>Dask</a:t>
            </a:r>
            <a:r>
              <a:rPr lang="en-GB" dirty="0">
                <a:latin typeface="FS Albert" panose="02000503040000020004" pitchFamily="2" charset="77"/>
              </a:rPr>
              <a:t>, Ray, </a:t>
            </a:r>
            <a:r>
              <a:rPr lang="en-GB" dirty="0" err="1">
                <a:latin typeface="FS Albert" panose="02000503040000020004" pitchFamily="2" charset="77"/>
              </a:rPr>
              <a:t>Horovod</a:t>
            </a:r>
            <a:r>
              <a:rPr lang="en-GB" dirty="0">
                <a:latin typeface="FS Albert" panose="02000503040000020004" pitchFamily="2" charset="77"/>
              </a:rPr>
              <a:t>, </a:t>
            </a:r>
            <a:r>
              <a:rPr lang="en-GB" dirty="0" err="1">
                <a:latin typeface="FS Albert" panose="02000503040000020004" pitchFamily="2" charset="77"/>
              </a:rPr>
              <a:t>Pytorch</a:t>
            </a:r>
            <a:r>
              <a:rPr lang="en-GB" dirty="0">
                <a:latin typeface="FS Albert" panose="02000503040000020004" pitchFamily="2" charset="77"/>
              </a:rPr>
              <a:t> Lightning, </a:t>
            </a:r>
            <a:r>
              <a:rPr lang="en-GB" dirty="0" err="1">
                <a:latin typeface="FS Albert" panose="02000503040000020004" pitchFamily="2" charset="77"/>
              </a:rPr>
              <a:t>Modin</a:t>
            </a:r>
            <a:endParaRPr lang="en-GB" dirty="0">
              <a:latin typeface="FS Albert" panose="02000503040000020004" pitchFamily="2" charset="77"/>
            </a:endParaRPr>
          </a:p>
          <a:p>
            <a:pPr marL="179388" indent="-179388">
              <a:spcAft>
                <a:spcPts val="1500"/>
              </a:spcAft>
              <a:buFont typeface="Arial"/>
              <a:buChar char="•"/>
            </a:pPr>
            <a:r>
              <a:rPr lang="en-GB" b="1" dirty="0">
                <a:latin typeface="FS Albert" panose="02000503040000020004" pitchFamily="2" charset="77"/>
              </a:rPr>
              <a:t>Signal research is broken down into teams: </a:t>
            </a:r>
            <a:r>
              <a:rPr lang="en-GB" dirty="0">
                <a:latin typeface="FS Albert" panose="02000503040000020004" pitchFamily="2" charset="77"/>
              </a:rPr>
              <a:t>Each team focuses on different techniques and data sources</a:t>
            </a:r>
          </a:p>
          <a:p>
            <a:pPr marL="179388" indent="-179388">
              <a:spcAft>
                <a:spcPts val="1500"/>
              </a:spcAft>
              <a:buFont typeface="Arial"/>
              <a:buChar char="•"/>
            </a:pPr>
            <a:r>
              <a:rPr lang="en-GB" b="1" dirty="0">
                <a:latin typeface="FS Albert" panose="02000503040000020004" pitchFamily="2" charset="77"/>
              </a:rPr>
              <a:t>Thousands of features are shared between teams: </a:t>
            </a:r>
            <a:r>
              <a:rPr lang="en-GB" dirty="0">
                <a:latin typeface="FS Albert" panose="02000503040000020004" pitchFamily="2" charset="77"/>
              </a:rPr>
              <a:t>There are inputs available to allow a machine learning researcher to be productive and hit the ground running from day 1</a:t>
            </a:r>
          </a:p>
          <a:p>
            <a:pPr marL="179388" indent="-179388">
              <a:spcAft>
                <a:spcPts val="1500"/>
              </a:spcAft>
              <a:buFont typeface="Arial"/>
              <a:buChar char="•"/>
            </a:pPr>
            <a:r>
              <a:rPr lang="en-GB" b="1" dirty="0">
                <a:latin typeface="FS Albert" panose="02000503040000020004" pitchFamily="2" charset="77"/>
              </a:rPr>
              <a:t>Researchers work closely with embedded developers in collaborative teams: </a:t>
            </a:r>
            <a:r>
              <a:rPr lang="en-GB" dirty="0">
                <a:latin typeface="FS Albert" panose="02000503040000020004" pitchFamily="2" charset="77"/>
              </a:rPr>
              <a:t>This ensures our Researchers have the tools and support they need to be productive</a:t>
            </a:r>
          </a:p>
          <a:p>
            <a:pPr marL="636588" lvl="1" indent="-179388">
              <a:spcAft>
                <a:spcPts val="1500"/>
              </a:spcAft>
              <a:buFont typeface="Arial"/>
              <a:buChar char="•"/>
            </a:pPr>
            <a:endParaRPr lang="en-US" dirty="0">
              <a:solidFill>
                <a:schemeClr val="tx1">
                  <a:lumMod val="75000"/>
                  <a:lumOff val="25000"/>
                </a:schemeClr>
              </a:solidFill>
            </a:endParaRPr>
          </a:p>
          <a:p>
            <a:pPr marL="636588" lvl="1" indent="-179388">
              <a:spcAft>
                <a:spcPts val="1500"/>
              </a:spcAft>
              <a:buFont typeface="Arial"/>
              <a:buChar char="•"/>
            </a:pPr>
            <a:endParaRPr lang="en-US" dirty="0">
              <a:solidFill>
                <a:schemeClr val="tx1">
                  <a:lumMod val="75000"/>
                  <a:lumOff val="25000"/>
                </a:schemeClr>
              </a:solidFill>
            </a:endParaRPr>
          </a:p>
        </p:txBody>
      </p:sp>
      <p:cxnSp>
        <p:nvCxnSpPr>
          <p:cNvPr id="12" name="Straight Connector 11">
            <a:extLst>
              <a:ext uri="{FF2B5EF4-FFF2-40B4-BE49-F238E27FC236}">
                <a16:creationId xmlns:a16="http://schemas.microsoft.com/office/drawing/2014/main" id="{A583C198-4086-3047-A127-958F3B68C0A3}"/>
              </a:ext>
            </a:extLst>
          </p:cNvPr>
          <p:cNvCxnSpPr>
            <a:cxnSpLocks/>
          </p:cNvCxnSpPr>
          <p:nvPr/>
        </p:nvCxnSpPr>
        <p:spPr>
          <a:xfrm>
            <a:off x="672935" y="1045029"/>
            <a:ext cx="10450286" cy="0"/>
          </a:xfrm>
          <a:prstGeom prst="line">
            <a:avLst/>
          </a:prstGeom>
          <a:ln w="158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2082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2BBBAF29-C440-9848-A64F-D10B18DDC19B}"/>
              </a:ext>
            </a:extLst>
          </p:cNvPr>
          <p:cNvSpPr>
            <a:spLocks noGrp="1"/>
          </p:cNvSpPr>
          <p:nvPr>
            <p:ph type="ctrTitle"/>
          </p:nvPr>
        </p:nvSpPr>
        <p:spPr>
          <a:xfrm>
            <a:off x="672935" y="387229"/>
            <a:ext cx="7847066" cy="1017706"/>
          </a:xfrm>
        </p:spPr>
        <p:txBody>
          <a:bodyPr lIns="0" tIns="0" rIns="0" bIns="0" anchor="t">
            <a:normAutofit/>
          </a:bodyPr>
          <a:lstStyle/>
          <a:p>
            <a:pPr algn="l"/>
            <a:r>
              <a:rPr lang="en-GB" sz="3600" dirty="0">
                <a:solidFill>
                  <a:srgbClr val="010F2E"/>
                </a:solidFill>
                <a:latin typeface="FS Albert" panose="02000503040000020004" pitchFamily="2" charset="77"/>
              </a:rPr>
              <a:t>What do Quants do at G-Research?</a:t>
            </a:r>
            <a:endParaRPr lang="en-US" sz="3600" dirty="0">
              <a:solidFill>
                <a:srgbClr val="010F2E"/>
              </a:solidFill>
              <a:latin typeface="FS Albert" panose="02000503040000020004" pitchFamily="2" charset="77"/>
            </a:endParaRPr>
          </a:p>
        </p:txBody>
      </p:sp>
      <p:cxnSp>
        <p:nvCxnSpPr>
          <p:cNvPr id="12" name="Straight Connector 11">
            <a:extLst>
              <a:ext uri="{FF2B5EF4-FFF2-40B4-BE49-F238E27FC236}">
                <a16:creationId xmlns:a16="http://schemas.microsoft.com/office/drawing/2014/main" id="{A583C198-4086-3047-A127-958F3B68C0A3}"/>
              </a:ext>
            </a:extLst>
          </p:cNvPr>
          <p:cNvCxnSpPr>
            <a:cxnSpLocks/>
          </p:cNvCxnSpPr>
          <p:nvPr/>
        </p:nvCxnSpPr>
        <p:spPr>
          <a:xfrm>
            <a:off x="672935" y="1045029"/>
            <a:ext cx="10450286" cy="0"/>
          </a:xfrm>
          <a:prstGeom prst="line">
            <a:avLst/>
          </a:prstGeom>
          <a:ln w="15875">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8D2FF044-17BB-46FD-AEB9-8387D57F1471}"/>
              </a:ext>
            </a:extLst>
          </p:cNvPr>
          <p:cNvSpPr/>
          <p:nvPr/>
        </p:nvSpPr>
        <p:spPr>
          <a:xfrm>
            <a:off x="7292051" y="1729214"/>
            <a:ext cx="3831169" cy="3431709"/>
          </a:xfrm>
          <a:prstGeom prst="rect">
            <a:avLst/>
          </a:prstGeom>
        </p:spPr>
        <p:txBody>
          <a:bodyPr wrap="square" lIns="0" tIns="0" rIns="0" bIns="0">
            <a:spAutoFit/>
          </a:bodyPr>
          <a:lstStyle/>
          <a:p>
            <a:pPr marL="179388" indent="-179388">
              <a:spcAft>
                <a:spcPts val="1500"/>
              </a:spcAft>
              <a:buFont typeface="Arial"/>
              <a:buChar char="•"/>
            </a:pPr>
            <a:r>
              <a:rPr lang="en-US" dirty="0">
                <a:solidFill>
                  <a:schemeClr val="tx1">
                    <a:lumMod val="75000"/>
                    <a:lumOff val="25000"/>
                  </a:schemeClr>
                </a:solidFill>
              </a:rPr>
              <a:t>Forecasting: typically financial assets, but could be data from satellite imagery, twitter feeds, traffic analysis……</a:t>
            </a:r>
          </a:p>
          <a:p>
            <a:pPr marL="179388" indent="-179388">
              <a:spcAft>
                <a:spcPts val="1500"/>
              </a:spcAft>
              <a:buFont typeface="Arial"/>
              <a:buChar char="•"/>
            </a:pPr>
            <a:r>
              <a:rPr lang="en-US" dirty="0">
                <a:solidFill>
                  <a:schemeClr val="tx1">
                    <a:lumMod val="75000"/>
                    <a:lumOff val="25000"/>
                  </a:schemeClr>
                </a:solidFill>
              </a:rPr>
              <a:t>Signals: we take multiple signals for a given financial instrument and combine them</a:t>
            </a:r>
          </a:p>
          <a:p>
            <a:pPr marL="179388" indent="-179388">
              <a:spcAft>
                <a:spcPts val="1500"/>
              </a:spcAft>
              <a:buFont typeface="Arial"/>
              <a:buChar char="•"/>
            </a:pPr>
            <a:r>
              <a:rPr lang="en-US" dirty="0">
                <a:solidFill>
                  <a:schemeClr val="tx1">
                    <a:lumMod val="75000"/>
                    <a:lumOff val="25000"/>
                  </a:schemeClr>
                </a:solidFill>
              </a:rPr>
              <a:t>Execution: in a dynamic marketplace full of sophisticated competitors, our quants continuously optimize the execution of trading strategies</a:t>
            </a:r>
          </a:p>
        </p:txBody>
      </p:sp>
      <p:graphicFrame>
        <p:nvGraphicFramePr>
          <p:cNvPr id="22" name="Diagram 21">
            <a:extLst>
              <a:ext uri="{FF2B5EF4-FFF2-40B4-BE49-F238E27FC236}">
                <a16:creationId xmlns:a16="http://schemas.microsoft.com/office/drawing/2014/main" id="{34992FFB-1F3B-4B0D-B86B-F4E03A0167ED}"/>
              </a:ext>
            </a:extLst>
          </p:cNvPr>
          <p:cNvGraphicFramePr/>
          <p:nvPr>
            <p:extLst>
              <p:ext uri="{D42A27DB-BD31-4B8C-83A1-F6EECF244321}">
                <p14:modId xmlns:p14="http://schemas.microsoft.com/office/powerpoint/2010/main" val="1834572849"/>
              </p:ext>
            </p:extLst>
          </p:nvPr>
        </p:nvGraphicFramePr>
        <p:xfrm>
          <a:off x="-1995990" y="1141516"/>
          <a:ext cx="9120207"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4340059"/>
      </p:ext>
    </p:extLst>
  </p:cSld>
  <p:clrMapOvr>
    <a:masterClrMapping/>
  </p:clrMapOvr>
</p:sld>
</file>

<file path=ppt/theme/theme1.xml><?xml version="1.0" encoding="utf-8"?>
<a:theme xmlns:a="http://schemas.openxmlformats.org/drawingml/2006/main" name="Office Theme">
  <a:themeElements>
    <a:clrScheme name="GR Colours">
      <a:dk1>
        <a:srgbClr val="000000"/>
      </a:dk1>
      <a:lt1>
        <a:sysClr val="window" lastClr="FFFFFF"/>
      </a:lt1>
      <a:dk2>
        <a:srgbClr val="010F2E"/>
      </a:dk2>
      <a:lt2>
        <a:srgbClr val="E7E6E6"/>
      </a:lt2>
      <a:accent1>
        <a:srgbClr val="4472C4"/>
      </a:accent1>
      <a:accent2>
        <a:srgbClr val="00A8E2"/>
      </a:accent2>
      <a:accent3>
        <a:srgbClr val="00458E"/>
      </a:accent3>
      <a:accent4>
        <a:srgbClr val="D7D7D7"/>
      </a:accent4>
      <a:accent5>
        <a:srgbClr val="00A3A6"/>
      </a:accent5>
      <a:accent6>
        <a:srgbClr val="E07000"/>
      </a:accent6>
      <a:hlink>
        <a:srgbClr val="0563C1"/>
      </a:hlink>
      <a:folHlink>
        <a:srgbClr val="954F72"/>
      </a:folHlink>
    </a:clrScheme>
    <a:fontScheme name="FS Albert">
      <a:majorFont>
        <a:latin typeface="FS Albert"/>
        <a:ea typeface=""/>
        <a:cs typeface=""/>
      </a:majorFont>
      <a:minorFont>
        <a:latin typeface="FS Alber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 Template.potx" id="{D96177A3-2996-43F5-AB62-3E8CE940355F}" vid="{55BF7D1F-DA83-41B2-A54A-26BC6BF9E0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XMLData TextToDisplay="%CLASSIFICATIONDATETIME%">17:11 08/11/2022</XMLData>
</file>

<file path=customXml/item2.xml><?xml version="1.0" encoding="utf-8"?>
<XMLData TextToDisplay="%EMAILADDRESS%">Charles.Martinez@gresearch.co.uk</XMLData>
</file>

<file path=customXml/item3.xml><?xml version="1.0" encoding="utf-8"?>
<XMLData TextToDisplay="RightsWATCHMark">1|DIVISION_TEAM-INTERNAL_ALL-BRONZE|{00000000-0000-0000-0000-000000000000}</XMLData>
</file>

<file path=customXml/item4.xml><?xml version="1.0" encoding="utf-8"?>
<XMLData TextToDisplay="%USERNAME%">charlesm</XMLData>
</file>

<file path=customXml/item5.xml><?xml version="1.0" encoding="utf-8"?>
<XMLData TextToDisplay="%HOSTNAME%">czxcharlesm1.uberit.net</XMLData>
</file>

<file path=customXml/item6.xml><?xml version="1.0" encoding="utf-8"?>
<XMLData TextToDisplay="%DOCUMENTGUID%">{00000000-0000-0000-0000-000000000000}</XMLData>
</file>

<file path=customXml/itemProps1.xml><?xml version="1.0" encoding="utf-8"?>
<ds:datastoreItem xmlns:ds="http://schemas.openxmlformats.org/officeDocument/2006/customXml" ds:itemID="{29E7CC58-272E-4E82-8677-B3A7E4AEAD46}">
  <ds:schemaRefs/>
</ds:datastoreItem>
</file>

<file path=customXml/itemProps2.xml><?xml version="1.0" encoding="utf-8"?>
<ds:datastoreItem xmlns:ds="http://schemas.openxmlformats.org/officeDocument/2006/customXml" ds:itemID="{9C4A867A-674D-409F-BCC5-B5F81D98F29C}">
  <ds:schemaRefs/>
</ds:datastoreItem>
</file>

<file path=customXml/itemProps3.xml><?xml version="1.0" encoding="utf-8"?>
<ds:datastoreItem xmlns:ds="http://schemas.openxmlformats.org/officeDocument/2006/customXml" ds:itemID="{FB82F966-E7A7-4B02-AFA0-CCCBB0844ED4}">
  <ds:schemaRefs/>
</ds:datastoreItem>
</file>

<file path=customXml/itemProps4.xml><?xml version="1.0" encoding="utf-8"?>
<ds:datastoreItem xmlns:ds="http://schemas.openxmlformats.org/officeDocument/2006/customXml" ds:itemID="{2EBA4ABC-74E4-48EE-998C-609C0EEBA266}">
  <ds:schemaRefs/>
</ds:datastoreItem>
</file>

<file path=customXml/itemProps5.xml><?xml version="1.0" encoding="utf-8"?>
<ds:datastoreItem xmlns:ds="http://schemas.openxmlformats.org/officeDocument/2006/customXml" ds:itemID="{7CB1CE35-C6BB-4C28-89AB-901CFE07EE0A}">
  <ds:schemaRefs/>
</ds:datastoreItem>
</file>

<file path=customXml/itemProps6.xml><?xml version="1.0" encoding="utf-8"?>
<ds:datastoreItem xmlns:ds="http://schemas.openxmlformats.org/officeDocument/2006/customXml" ds:itemID="{D3C0EC8F-1489-474B-9432-0ABD70BC3C22}">
  <ds:schemaRefs/>
</ds:datastoreItem>
</file>

<file path=docProps/app.xml><?xml version="1.0" encoding="utf-8"?>
<Properties xmlns="http://schemas.openxmlformats.org/officeDocument/2006/extended-properties" xmlns:vt="http://schemas.openxmlformats.org/officeDocument/2006/docPropsVTypes">
  <Template>GR Template</Template>
  <TotalTime>0</TotalTime>
  <Words>2268</Words>
  <Application>Microsoft Office PowerPoint</Application>
  <PresentationFormat>Widescreen</PresentationFormat>
  <Paragraphs>257</Paragraphs>
  <Slides>31</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FS Albert</vt:lpstr>
      <vt:lpstr>Office Theme</vt:lpstr>
      <vt:lpstr>Introduction to careers and challenges in Quantitative Finance</vt:lpstr>
      <vt:lpstr>PowerPoint Presentation</vt:lpstr>
      <vt:lpstr>Introducing G-Research</vt:lpstr>
      <vt:lpstr>How do we work?</vt:lpstr>
      <vt:lpstr>Beating the Efficient Market Hypothesis</vt:lpstr>
      <vt:lpstr>Lots of interesting Maths, ML, Data Science</vt:lpstr>
      <vt:lpstr>How do we use Machine Learning</vt:lpstr>
      <vt:lpstr>How do we use Machine Learning</vt:lpstr>
      <vt:lpstr>What do Quants do at G-Research?</vt:lpstr>
      <vt:lpstr>The Typical Quant </vt:lpstr>
      <vt:lpstr>What does a Quant look like? </vt:lpstr>
      <vt:lpstr>What does a Quant look like? </vt:lpstr>
      <vt:lpstr>What is needed? </vt:lpstr>
      <vt:lpstr>Your Work</vt:lpstr>
      <vt:lpstr>Life at G-Research </vt:lpstr>
      <vt:lpstr>Our recruitment processes and schemes </vt:lpstr>
      <vt:lpstr>Small Grants Scheme </vt:lpstr>
      <vt:lpstr>Spring into Quant Finance </vt:lpstr>
      <vt:lpstr>Spring into Quant Finance </vt:lpstr>
      <vt:lpstr>Summer Research Program (Open for applications) </vt:lpstr>
      <vt:lpstr>Summer Research Program </vt:lpstr>
      <vt:lpstr>Summer Research Program </vt:lpstr>
      <vt:lpstr>Permanent Hires </vt:lpstr>
      <vt:lpstr>Permanent Hires </vt:lpstr>
      <vt:lpstr>What do the Quiz and Interviews cover? </vt:lpstr>
      <vt:lpstr>Tips </vt:lpstr>
      <vt:lpstr>GR Open Source Software (GR-OSS)</vt:lpstr>
      <vt:lpstr>Main  Projects</vt:lpstr>
      <vt:lpstr>GR Open Source Software (GR-OSS)</vt:lpstr>
      <vt:lpstr>Win £100 Amazon Voucher </vt:lpstr>
      <vt:lpstr>Contact</vt:lpstr>
    </vt:vector>
  </TitlesOfParts>
  <Company>G-RESEARCH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Careers in Quantum Finance</dc:title>
  <dc:creator>Charles Martinez</dc:creator>
  <cp:lastModifiedBy>Charles Martinez</cp:lastModifiedBy>
  <cp:revision>74</cp:revision>
  <cp:lastPrinted>2022-12-06T08:54:34Z</cp:lastPrinted>
  <dcterms:created xsi:type="dcterms:W3CDTF">2022-11-08T14:29:49Z</dcterms:created>
  <dcterms:modified xsi:type="dcterms:W3CDTF">2023-10-28T07:17:40Z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RightsWATCHMark">
    <vt:lpwstr>1|DIVISION_TEAM-INTERNAL_ALL-BRONZE|{00000000-0000-0000-0000-000000000000}</vt:lpwstr>
  </property>
</Properties>
</file>