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ts val="10000"/>
              <a:buNone/>
              <a:defRPr sz="10000">
                <a:solidFill>
                  <a:schemeClr val="lt1"/>
                </a:solidFill>
              </a:defRPr>
            </a:lvl1pPr>
            <a:lvl2pPr lvl="1">
              <a:spcBef>
                <a:spcPts val="0"/>
              </a:spcBef>
              <a:buClr>
                <a:schemeClr val="lt1"/>
              </a:buClr>
              <a:buSzPts val="10000"/>
              <a:buNone/>
              <a:defRPr sz="10000">
                <a:solidFill>
                  <a:schemeClr val="lt1"/>
                </a:solidFill>
              </a:defRPr>
            </a:lvl2pPr>
            <a:lvl3pPr lvl="2">
              <a:spcBef>
                <a:spcPts val="0"/>
              </a:spcBef>
              <a:buClr>
                <a:schemeClr val="lt1"/>
              </a:buClr>
              <a:buSzPts val="10000"/>
              <a:buNone/>
              <a:defRPr sz="10000">
                <a:solidFill>
                  <a:schemeClr val="lt1"/>
                </a:solidFill>
              </a:defRPr>
            </a:lvl3pPr>
            <a:lvl4pPr lvl="3">
              <a:spcBef>
                <a:spcPts val="0"/>
              </a:spcBef>
              <a:buClr>
                <a:schemeClr val="lt1"/>
              </a:buClr>
              <a:buSzPts val="10000"/>
              <a:buNone/>
              <a:defRPr sz="10000">
                <a:solidFill>
                  <a:schemeClr val="lt1"/>
                </a:solidFill>
              </a:defRPr>
            </a:lvl4pPr>
            <a:lvl5pPr lvl="4">
              <a:spcBef>
                <a:spcPts val="0"/>
              </a:spcBef>
              <a:buClr>
                <a:schemeClr val="lt1"/>
              </a:buClr>
              <a:buSzPts val="10000"/>
              <a:buNone/>
              <a:defRPr sz="10000">
                <a:solidFill>
                  <a:schemeClr val="lt1"/>
                </a:solidFill>
              </a:defRPr>
            </a:lvl5pPr>
            <a:lvl6pPr lvl="5">
              <a:spcBef>
                <a:spcPts val="0"/>
              </a:spcBef>
              <a:buClr>
                <a:schemeClr val="lt1"/>
              </a:buClr>
              <a:buSzPts val="10000"/>
              <a:buNone/>
              <a:defRPr sz="10000">
                <a:solidFill>
                  <a:schemeClr val="lt1"/>
                </a:solidFill>
              </a:defRPr>
            </a:lvl6pPr>
            <a:lvl7pPr lvl="6">
              <a:spcBef>
                <a:spcPts val="0"/>
              </a:spcBef>
              <a:buClr>
                <a:schemeClr val="lt1"/>
              </a:buClr>
              <a:buSzPts val="10000"/>
              <a:buNone/>
              <a:defRPr sz="10000">
                <a:solidFill>
                  <a:schemeClr val="lt1"/>
                </a:solidFill>
              </a:defRPr>
            </a:lvl7pPr>
            <a:lvl8pPr lvl="7">
              <a:spcBef>
                <a:spcPts val="0"/>
              </a:spcBef>
              <a:buClr>
                <a:schemeClr val="lt1"/>
              </a:buClr>
              <a:buSzPts val="10000"/>
              <a:buNone/>
              <a:defRPr sz="10000">
                <a:solidFill>
                  <a:schemeClr val="lt1"/>
                </a:solidFill>
              </a:defRPr>
            </a:lvl8pPr>
            <a:lvl9pPr lvl="8">
              <a:spcBef>
                <a:spcPts val="0"/>
              </a:spcBef>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s://docs.google.com/a/csumb.edu/document/d/12FpfZlb8Vrs-EFCIP3Ru0ZQImb54H7pbxrzEVyxYcfw/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rIns="91425" wrap="square" tIns="91425">
            <a:noAutofit/>
          </a:bodyPr>
          <a:lstStyle/>
          <a:p>
            <a:pPr indent="0" lvl="0" marL="0">
              <a:spcBef>
                <a:spcPts val="0"/>
              </a:spcBef>
              <a:buNone/>
            </a:pPr>
            <a:r>
              <a:rPr lang="en"/>
              <a:t>CST 205 Final</a:t>
            </a:r>
          </a:p>
        </p:txBody>
      </p:sp>
      <p:sp>
        <p:nvSpPr>
          <p:cNvPr id="65" name="Shape 65"/>
          <p:cNvSpPr txBox="1"/>
          <p:nvPr>
            <p:ph idx="1" type="subTitle"/>
          </p:nvPr>
        </p:nvSpPr>
        <p:spPr>
          <a:xfrm>
            <a:off x="311700" y="1878560"/>
            <a:ext cx="4242600" cy="738300"/>
          </a:xfrm>
          <a:prstGeom prst="rect">
            <a:avLst/>
          </a:prstGeom>
        </p:spPr>
        <p:txBody>
          <a:bodyPr anchorCtr="0" anchor="t" bIns="91425" lIns="91425" rIns="91425" wrap="square" tIns="91425">
            <a:noAutofit/>
          </a:bodyPr>
          <a:lstStyle/>
          <a:p>
            <a:pPr indent="0" lvl="0" marL="0">
              <a:spcBef>
                <a:spcPts val="0"/>
              </a:spcBef>
              <a:buNone/>
            </a:pPr>
            <a:r>
              <a:rPr lang="en"/>
              <a:t>Tai Nguyen, Matthew Lisec, &amp; Yong Jiang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indent="0" lvl="0" marL="0">
              <a:spcBef>
                <a:spcPts val="0"/>
              </a:spcBef>
              <a:buNone/>
            </a:pPr>
            <a:r>
              <a:rPr lang="en"/>
              <a:t>Tai Nguyen</a:t>
            </a:r>
          </a:p>
        </p:txBody>
      </p:sp>
      <p:sp>
        <p:nvSpPr>
          <p:cNvPr id="117" name="Shape 117"/>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7500" lvl="0" marL="457200" rtl="0">
              <a:lnSpc>
                <a:spcPct val="150000"/>
              </a:lnSpc>
              <a:spcBef>
                <a:spcPts val="0"/>
              </a:spcBef>
              <a:spcAft>
                <a:spcPts val="0"/>
              </a:spcAft>
              <a:buSzPts val="1400"/>
              <a:buChar char="●"/>
            </a:pPr>
            <a:r>
              <a:rPr b="1" lang="en" sz="1400"/>
              <a:t>Collaborating</a:t>
            </a:r>
            <a:r>
              <a:rPr lang="en" sz="1400"/>
              <a:t> with group members to achieve a common goal and designating appropriate tasks based on skill and comfort level</a:t>
            </a:r>
          </a:p>
          <a:p>
            <a:pPr indent="-317500" lvl="0" marL="457200" rtl="0">
              <a:lnSpc>
                <a:spcPct val="150000"/>
              </a:lnSpc>
              <a:spcBef>
                <a:spcPts val="0"/>
              </a:spcBef>
              <a:spcAft>
                <a:spcPts val="0"/>
              </a:spcAft>
              <a:buSzPts val="1400"/>
              <a:buChar char="●"/>
            </a:pPr>
            <a:r>
              <a:rPr b="1" lang="en" sz="1400"/>
              <a:t>Manipulating image files</a:t>
            </a:r>
            <a:r>
              <a:rPr lang="en" sz="1400"/>
              <a:t> by iterating through each individual pixel</a:t>
            </a:r>
          </a:p>
          <a:p>
            <a:pPr indent="-317500" lvl="0" marL="457200">
              <a:lnSpc>
                <a:spcPct val="150000"/>
              </a:lnSpc>
              <a:spcBef>
                <a:spcPts val="0"/>
              </a:spcBef>
              <a:buSzPts val="1400"/>
              <a:buChar char="●"/>
            </a:pPr>
            <a:r>
              <a:rPr b="1" lang="en" sz="1400"/>
              <a:t>Creating HTML</a:t>
            </a:r>
            <a:r>
              <a:rPr lang="en" sz="1400"/>
              <a:t> files by inputting our own values or sorting through an existing HTML file to pull the information and input it into another HTML file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indent="0" lvl="0" marL="0" rtl="0">
              <a:spcBef>
                <a:spcPts val="0"/>
              </a:spcBef>
              <a:buNone/>
            </a:pPr>
            <a:r>
              <a:rPr lang="en"/>
              <a:t>Matthew Lisec</a:t>
            </a:r>
          </a:p>
        </p:txBody>
      </p:sp>
      <p:sp>
        <p:nvSpPr>
          <p:cNvPr id="123" name="Shape 123"/>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7500" lvl="0" marL="457200" rtl="0">
              <a:lnSpc>
                <a:spcPct val="150000"/>
              </a:lnSpc>
              <a:spcBef>
                <a:spcPts val="0"/>
              </a:spcBef>
              <a:spcAft>
                <a:spcPts val="0"/>
              </a:spcAft>
              <a:buSzPts val="1400"/>
              <a:buChar char="●"/>
            </a:pPr>
            <a:r>
              <a:rPr b="1" lang="en" sz="1400"/>
              <a:t>Manipulating strings </a:t>
            </a:r>
            <a:r>
              <a:rPr lang="en" sz="1400"/>
              <a:t>by use of lists and dictionaries in order to obtain a desirable outcome</a:t>
            </a:r>
          </a:p>
          <a:p>
            <a:pPr indent="-317500" lvl="0" marL="457200" rtl="0">
              <a:lnSpc>
                <a:spcPct val="150000"/>
              </a:lnSpc>
              <a:spcBef>
                <a:spcPts val="0"/>
              </a:spcBef>
              <a:spcAft>
                <a:spcPts val="0"/>
              </a:spcAft>
              <a:buSzPts val="1400"/>
              <a:buChar char="●"/>
            </a:pPr>
            <a:r>
              <a:rPr b="1" lang="en" sz="1400"/>
              <a:t>Manipulating sound files</a:t>
            </a:r>
            <a:r>
              <a:rPr lang="en" sz="1400"/>
              <a:t> by iterating through a sound file</a:t>
            </a:r>
          </a:p>
          <a:p>
            <a:pPr indent="-317500" lvl="0" marL="457200" rtl="0">
              <a:lnSpc>
                <a:spcPct val="150000"/>
              </a:lnSpc>
              <a:spcBef>
                <a:spcPts val="0"/>
              </a:spcBef>
              <a:buSzPts val="1400"/>
              <a:buChar char="●"/>
            </a:pPr>
            <a:r>
              <a:rPr b="1" lang="en" sz="1400"/>
              <a:t>Creating classes </a:t>
            </a:r>
            <a:r>
              <a:rPr lang="en" sz="1400"/>
              <a:t>in order to create my own objects and continue to develop more complex programs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indent="0" lvl="0" marL="0" rtl="0">
              <a:spcBef>
                <a:spcPts val="0"/>
              </a:spcBef>
              <a:buNone/>
            </a:pPr>
            <a:r>
              <a:rPr lang="en"/>
              <a:t>Yong Jiang</a:t>
            </a:r>
          </a:p>
        </p:txBody>
      </p:sp>
      <p:sp>
        <p:nvSpPr>
          <p:cNvPr id="129" name="Shape 129"/>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7500" lvl="0" marL="457200" rtl="0">
              <a:lnSpc>
                <a:spcPct val="150000"/>
              </a:lnSpc>
              <a:spcBef>
                <a:spcPts val="0"/>
              </a:spcBef>
              <a:spcAft>
                <a:spcPts val="0"/>
              </a:spcAft>
              <a:buSzPts val="1400"/>
              <a:buChar char="●"/>
            </a:pPr>
            <a:r>
              <a:rPr b="1" lang="en" sz="1400"/>
              <a:t>Manipulating images </a:t>
            </a:r>
            <a:r>
              <a:rPr lang="en" sz="1400"/>
              <a:t>by comparing values of pixels and replacing them as needed</a:t>
            </a:r>
          </a:p>
          <a:p>
            <a:pPr indent="-317500" lvl="0" marL="457200" rtl="0">
              <a:lnSpc>
                <a:spcPct val="150000"/>
              </a:lnSpc>
              <a:spcBef>
                <a:spcPts val="0"/>
              </a:spcBef>
              <a:spcAft>
                <a:spcPts val="0"/>
              </a:spcAft>
              <a:buSzPts val="1400"/>
              <a:buChar char="●"/>
            </a:pPr>
            <a:r>
              <a:rPr lang="en" sz="1400"/>
              <a:t>Using </a:t>
            </a:r>
            <a:r>
              <a:rPr b="1" lang="en" sz="1400"/>
              <a:t>lists </a:t>
            </a:r>
            <a:r>
              <a:rPr lang="en" sz="1400"/>
              <a:t>and </a:t>
            </a:r>
            <a:r>
              <a:rPr b="1" lang="en" sz="1400"/>
              <a:t>dictionaries</a:t>
            </a:r>
            <a:r>
              <a:rPr lang="en" sz="1400"/>
              <a:t> to organize data in a way that the entire program can access</a:t>
            </a:r>
          </a:p>
          <a:p>
            <a:pPr indent="-317500" lvl="0" marL="457200" rtl="0">
              <a:lnSpc>
                <a:spcPct val="150000"/>
              </a:lnSpc>
              <a:spcBef>
                <a:spcPts val="0"/>
              </a:spcBef>
              <a:buSzPts val="1400"/>
              <a:buChar char="●"/>
            </a:pPr>
            <a:r>
              <a:rPr b="1" lang="en" sz="1400"/>
              <a:t>Debugging </a:t>
            </a:r>
            <a:r>
              <a:rPr lang="en" sz="1400"/>
              <a:t>practices by methodically going through programs and adding in blocks of code to isolate issues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305350" y="3529825"/>
            <a:ext cx="4533300" cy="647100"/>
          </a:xfrm>
          <a:prstGeom prst="rect">
            <a:avLst/>
          </a:prstGeom>
        </p:spPr>
        <p:txBody>
          <a:bodyPr anchorCtr="0" anchor="b" bIns="91425" lIns="91425" rIns="91425" wrap="square" tIns="91425">
            <a:noAutofit/>
          </a:bodyPr>
          <a:lstStyle/>
          <a:p>
            <a:pPr indent="0" lvl="0" marL="0" algn="ctr">
              <a:spcBef>
                <a:spcPts val="0"/>
              </a:spcBef>
              <a:buNone/>
            </a:pPr>
            <a:r>
              <a:rPr lang="en" sz="2400" u="sng">
                <a:solidFill>
                  <a:srgbClr val="FFFFFF"/>
                </a:solidFill>
                <a:hlinkClick r:id="rId3"/>
              </a:rPr>
              <a:t>Link to Doc</a:t>
            </a:r>
          </a:p>
        </p:txBody>
      </p:sp>
      <p:sp>
        <p:nvSpPr>
          <p:cNvPr id="135" name="Shape 135"/>
          <p:cNvSpPr txBox="1"/>
          <p:nvPr/>
        </p:nvSpPr>
        <p:spPr>
          <a:xfrm>
            <a:off x="168100" y="1344700"/>
            <a:ext cx="8790900" cy="20340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7200">
                <a:solidFill>
                  <a:srgbClr val="FFFFFF"/>
                </a:solidFill>
                <a:latin typeface="Merriweather"/>
                <a:ea typeface="Merriweather"/>
                <a:cs typeface="Merriweather"/>
                <a:sym typeface="Merriweather"/>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8520600" cy="623700"/>
          </a:xfrm>
          <a:prstGeom prst="rect">
            <a:avLst/>
          </a:prstGeom>
        </p:spPr>
        <p:txBody>
          <a:bodyPr anchorCtr="0" anchor="t" bIns="91425" lIns="91425" rIns="91425" wrap="square" tIns="91425">
            <a:noAutofit/>
          </a:bodyPr>
          <a:lstStyle/>
          <a:p>
            <a:pPr indent="0" lvl="0" marL="0">
              <a:spcBef>
                <a:spcPts val="0"/>
              </a:spcBef>
              <a:buNone/>
            </a:pPr>
            <a:r>
              <a:rPr lang="en"/>
              <a:t>Objective</a:t>
            </a:r>
          </a:p>
        </p:txBody>
      </p:sp>
      <p:sp>
        <p:nvSpPr>
          <p:cNvPr id="71" name="Shape 71"/>
          <p:cNvSpPr txBox="1"/>
          <p:nvPr/>
        </p:nvSpPr>
        <p:spPr>
          <a:xfrm>
            <a:off x="311725" y="2370025"/>
            <a:ext cx="8520600" cy="1254000"/>
          </a:xfrm>
          <a:prstGeom prst="rect">
            <a:avLst/>
          </a:prstGeom>
          <a:noFill/>
          <a:ln>
            <a:noFill/>
          </a:ln>
        </p:spPr>
        <p:txBody>
          <a:bodyPr anchorCtr="0" anchor="t" bIns="91425" lIns="91425" rIns="91425" wrap="square" tIns="91425">
            <a:noAutofit/>
          </a:bodyPr>
          <a:lstStyle/>
          <a:p>
            <a:pPr indent="0" lvl="0" marL="0">
              <a:lnSpc>
                <a:spcPct val="150000"/>
              </a:lnSpc>
              <a:spcBef>
                <a:spcPts val="0"/>
              </a:spcBef>
              <a:buNone/>
            </a:pPr>
            <a:r>
              <a:rPr lang="en" sz="1800">
                <a:latin typeface="Roboto"/>
                <a:ea typeface="Roboto"/>
                <a:cs typeface="Roboto"/>
                <a:sym typeface="Roboto"/>
              </a:rPr>
              <a:t>Use the python programming language to create a text based game that manipulates images as the user advances.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25" y="500925"/>
            <a:ext cx="8520600" cy="623700"/>
          </a:xfrm>
          <a:prstGeom prst="rect">
            <a:avLst/>
          </a:prstGeom>
        </p:spPr>
        <p:txBody>
          <a:bodyPr anchorCtr="0" anchor="t" bIns="91425" lIns="91425" rIns="91425" wrap="square" tIns="91425">
            <a:noAutofit/>
          </a:bodyPr>
          <a:lstStyle/>
          <a:p>
            <a:pPr indent="0" lvl="0" marL="0">
              <a:spcBef>
                <a:spcPts val="0"/>
              </a:spcBef>
              <a:buNone/>
            </a:pPr>
            <a:r>
              <a:rPr lang="en"/>
              <a:t>Approach</a:t>
            </a:r>
          </a:p>
        </p:txBody>
      </p:sp>
      <p:sp>
        <p:nvSpPr>
          <p:cNvPr id="77" name="Shape 77"/>
          <p:cNvSpPr txBox="1"/>
          <p:nvPr/>
        </p:nvSpPr>
        <p:spPr>
          <a:xfrm>
            <a:off x="311725" y="1294275"/>
            <a:ext cx="8520600" cy="3681000"/>
          </a:xfrm>
          <a:prstGeom prst="rect">
            <a:avLst/>
          </a:prstGeom>
          <a:noFill/>
          <a:ln>
            <a:noFill/>
          </a:ln>
        </p:spPr>
        <p:txBody>
          <a:bodyPr anchorCtr="0" anchor="t" bIns="91425" lIns="91425" rIns="91425" wrap="square" tIns="91425">
            <a:noAutofit/>
          </a:bodyPr>
          <a:lstStyle/>
          <a:p>
            <a:pPr indent="0" lvl="0" marL="0">
              <a:lnSpc>
                <a:spcPct val="150000"/>
              </a:lnSpc>
              <a:spcBef>
                <a:spcPts val="0"/>
              </a:spcBef>
              <a:buNone/>
            </a:pPr>
            <a:r>
              <a:rPr lang="en">
                <a:latin typeface="Roboto"/>
                <a:ea typeface="Roboto"/>
                <a:cs typeface="Roboto"/>
                <a:sym typeface="Roboto"/>
              </a:rPr>
              <a:t>We created a text based game much like one of our previous labs that has the user input letters to guess what the word is. Once a word is input into the program, the program generates white boxes over an image that correlates with how many letters are in the word. Each correct guess will fill in one of the white boxes.</a:t>
            </a:r>
          </a:p>
          <a:p>
            <a:pPr indent="0" lvl="0" marL="0">
              <a:lnSpc>
                <a:spcPct val="150000"/>
              </a:lnSpc>
              <a:spcBef>
                <a:spcPts val="0"/>
              </a:spcBef>
              <a:buNone/>
            </a:pPr>
            <a:r>
              <a:t/>
            </a:r>
            <a:endParaRPr>
              <a:latin typeface="Roboto"/>
              <a:ea typeface="Roboto"/>
              <a:cs typeface="Roboto"/>
              <a:sym typeface="Roboto"/>
            </a:endParaRPr>
          </a:p>
          <a:p>
            <a:pPr indent="-317500" lvl="0" marL="457200" rtl="0">
              <a:lnSpc>
                <a:spcPct val="150000"/>
              </a:lnSpc>
              <a:spcBef>
                <a:spcPts val="0"/>
              </a:spcBef>
              <a:spcAft>
                <a:spcPts val="0"/>
              </a:spcAft>
              <a:buSzPts val="1400"/>
              <a:buFont typeface="Roboto"/>
              <a:buChar char="●"/>
            </a:pPr>
            <a:r>
              <a:rPr lang="en">
                <a:latin typeface="Roboto"/>
                <a:ea typeface="Roboto"/>
                <a:cs typeface="Roboto"/>
                <a:sym typeface="Roboto"/>
              </a:rPr>
              <a:t>Matthew </a:t>
            </a:r>
          </a:p>
          <a:p>
            <a:pPr indent="-317500" lvl="1" marL="914400" rtl="0">
              <a:lnSpc>
                <a:spcPct val="150000"/>
              </a:lnSpc>
              <a:spcBef>
                <a:spcPts val="0"/>
              </a:spcBef>
              <a:spcAft>
                <a:spcPts val="0"/>
              </a:spcAft>
              <a:buSzPts val="1400"/>
              <a:buFont typeface="Roboto"/>
              <a:buChar char="○"/>
            </a:pPr>
            <a:r>
              <a:rPr lang="en">
                <a:latin typeface="Roboto"/>
                <a:ea typeface="Roboto"/>
                <a:cs typeface="Roboto"/>
                <a:sym typeface="Roboto"/>
              </a:rPr>
              <a:t>Create base program</a:t>
            </a:r>
          </a:p>
          <a:p>
            <a:pPr indent="-317500" lvl="0" marL="457200" rtl="0">
              <a:lnSpc>
                <a:spcPct val="150000"/>
              </a:lnSpc>
              <a:spcBef>
                <a:spcPts val="0"/>
              </a:spcBef>
              <a:spcAft>
                <a:spcPts val="0"/>
              </a:spcAft>
              <a:buSzPts val="1400"/>
              <a:buFont typeface="Roboto"/>
              <a:buChar char="●"/>
            </a:pPr>
            <a:r>
              <a:rPr lang="en">
                <a:latin typeface="Roboto"/>
                <a:ea typeface="Roboto"/>
                <a:cs typeface="Roboto"/>
                <a:sym typeface="Roboto"/>
              </a:rPr>
              <a:t>Yong</a:t>
            </a:r>
          </a:p>
          <a:p>
            <a:pPr indent="-317500" lvl="1" marL="914400" rtl="0">
              <a:lnSpc>
                <a:spcPct val="150000"/>
              </a:lnSpc>
              <a:spcBef>
                <a:spcPts val="0"/>
              </a:spcBef>
              <a:spcAft>
                <a:spcPts val="0"/>
              </a:spcAft>
              <a:buSzPts val="1400"/>
              <a:buFont typeface="Roboto"/>
              <a:buChar char="○"/>
            </a:pPr>
            <a:r>
              <a:rPr lang="en">
                <a:latin typeface="Roboto"/>
                <a:ea typeface="Roboto"/>
                <a:cs typeface="Roboto"/>
                <a:sym typeface="Roboto"/>
              </a:rPr>
              <a:t>Format images</a:t>
            </a:r>
          </a:p>
          <a:p>
            <a:pPr indent="-317500" lvl="0" marL="457200" rtl="0">
              <a:lnSpc>
                <a:spcPct val="150000"/>
              </a:lnSpc>
              <a:spcBef>
                <a:spcPts val="0"/>
              </a:spcBef>
              <a:spcAft>
                <a:spcPts val="0"/>
              </a:spcAft>
              <a:buSzPts val="1400"/>
              <a:buFont typeface="Roboto"/>
              <a:buChar char="●"/>
            </a:pPr>
            <a:r>
              <a:rPr lang="en">
                <a:latin typeface="Roboto"/>
                <a:ea typeface="Roboto"/>
                <a:cs typeface="Roboto"/>
                <a:sym typeface="Roboto"/>
              </a:rPr>
              <a:t>Tai</a:t>
            </a:r>
          </a:p>
          <a:p>
            <a:pPr indent="-317500" lvl="1" marL="914400">
              <a:lnSpc>
                <a:spcPct val="150000"/>
              </a:lnSpc>
              <a:spcBef>
                <a:spcPts val="0"/>
              </a:spcBef>
              <a:buSzPts val="1400"/>
              <a:buFont typeface="Roboto"/>
              <a:buChar char="○"/>
            </a:pPr>
            <a:r>
              <a:rPr lang="en">
                <a:latin typeface="Roboto"/>
                <a:ea typeface="Roboto"/>
                <a:cs typeface="Roboto"/>
                <a:sym typeface="Roboto"/>
              </a:rPr>
              <a:t>Edit program and images to work together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25" y="500925"/>
            <a:ext cx="8520600" cy="623700"/>
          </a:xfrm>
          <a:prstGeom prst="rect">
            <a:avLst/>
          </a:prstGeom>
        </p:spPr>
        <p:txBody>
          <a:bodyPr anchorCtr="0" anchor="t" bIns="91425" lIns="91425" rIns="91425" wrap="square" tIns="91425">
            <a:noAutofit/>
          </a:bodyPr>
          <a:lstStyle/>
          <a:p>
            <a:pPr indent="0" lvl="0" marL="0">
              <a:spcBef>
                <a:spcPts val="0"/>
              </a:spcBef>
              <a:buNone/>
            </a:pPr>
            <a:r>
              <a:rPr lang="en"/>
              <a:t>Results</a:t>
            </a:r>
          </a:p>
        </p:txBody>
      </p:sp>
      <p:sp>
        <p:nvSpPr>
          <p:cNvPr id="83" name="Shape 83"/>
          <p:cNvSpPr txBox="1"/>
          <p:nvPr/>
        </p:nvSpPr>
        <p:spPr>
          <a:xfrm>
            <a:off x="218525" y="1445550"/>
            <a:ext cx="8690100" cy="3496200"/>
          </a:xfrm>
          <a:prstGeom prst="rect">
            <a:avLst/>
          </a:prstGeom>
          <a:noFill/>
          <a:ln>
            <a:noFill/>
          </a:ln>
        </p:spPr>
        <p:txBody>
          <a:bodyPr anchorCtr="0" anchor="t" bIns="91425" lIns="91425" rIns="91425" wrap="square" tIns="91425">
            <a:noAutofit/>
          </a:bodyPr>
          <a:lstStyle/>
          <a:p>
            <a:pPr indent="-317500" lvl="0" marL="457200" rtl="0">
              <a:lnSpc>
                <a:spcPct val="150000"/>
              </a:lnSpc>
              <a:spcBef>
                <a:spcPts val="0"/>
              </a:spcBef>
              <a:spcAft>
                <a:spcPts val="0"/>
              </a:spcAft>
              <a:buSzPts val="1400"/>
              <a:buFont typeface="Roboto"/>
              <a:buChar char="●"/>
            </a:pPr>
            <a:r>
              <a:rPr lang="en">
                <a:latin typeface="Roboto"/>
                <a:ea typeface="Roboto"/>
                <a:cs typeface="Roboto"/>
                <a:sym typeface="Roboto"/>
              </a:rPr>
              <a:t>Matthew</a:t>
            </a:r>
          </a:p>
          <a:p>
            <a:pPr indent="-317500" lvl="1" marL="914400" rtl="0">
              <a:lnSpc>
                <a:spcPct val="150000"/>
              </a:lnSpc>
              <a:spcBef>
                <a:spcPts val="0"/>
              </a:spcBef>
              <a:spcAft>
                <a:spcPts val="0"/>
              </a:spcAft>
              <a:buSzPts val="1400"/>
              <a:buFont typeface="Roboto"/>
              <a:buChar char="○"/>
            </a:pPr>
            <a:r>
              <a:rPr lang="en">
                <a:latin typeface="Roboto"/>
                <a:ea typeface="Roboto"/>
                <a:cs typeface="Roboto"/>
                <a:sym typeface="Roboto"/>
              </a:rPr>
              <a:t>Finished base program using lists</a:t>
            </a:r>
          </a:p>
          <a:p>
            <a:pPr indent="-317500" lvl="0" marL="457200" rtl="0">
              <a:lnSpc>
                <a:spcPct val="150000"/>
              </a:lnSpc>
              <a:spcBef>
                <a:spcPts val="0"/>
              </a:spcBef>
              <a:spcAft>
                <a:spcPts val="0"/>
              </a:spcAft>
              <a:buSzPts val="1400"/>
              <a:buFont typeface="Roboto"/>
              <a:buChar char="●"/>
            </a:pPr>
            <a:r>
              <a:rPr lang="en">
                <a:latin typeface="Roboto"/>
                <a:ea typeface="Roboto"/>
                <a:cs typeface="Roboto"/>
                <a:sym typeface="Roboto"/>
              </a:rPr>
              <a:t>Yong</a:t>
            </a:r>
          </a:p>
          <a:p>
            <a:pPr indent="-317500" lvl="1" marL="914400" rtl="0">
              <a:lnSpc>
                <a:spcPct val="150000"/>
              </a:lnSpc>
              <a:spcBef>
                <a:spcPts val="0"/>
              </a:spcBef>
              <a:spcAft>
                <a:spcPts val="0"/>
              </a:spcAft>
              <a:buSzPts val="1400"/>
              <a:buFont typeface="Roboto"/>
              <a:buChar char="○"/>
            </a:pPr>
            <a:r>
              <a:rPr lang="en">
                <a:latin typeface="Roboto"/>
                <a:ea typeface="Roboto"/>
                <a:cs typeface="Roboto"/>
                <a:sym typeface="Roboto"/>
              </a:rPr>
              <a:t>Arranged pictures in proper pixel locations</a:t>
            </a:r>
          </a:p>
          <a:p>
            <a:pPr indent="-317500" lvl="0" marL="457200" rtl="0">
              <a:lnSpc>
                <a:spcPct val="150000"/>
              </a:lnSpc>
              <a:spcBef>
                <a:spcPts val="0"/>
              </a:spcBef>
              <a:spcAft>
                <a:spcPts val="0"/>
              </a:spcAft>
              <a:buSzPts val="1400"/>
              <a:buFont typeface="Roboto"/>
              <a:buChar char="●"/>
            </a:pPr>
            <a:r>
              <a:rPr lang="en">
                <a:latin typeface="Roboto"/>
                <a:ea typeface="Roboto"/>
                <a:cs typeface="Roboto"/>
                <a:sym typeface="Roboto"/>
              </a:rPr>
              <a:t>Tai</a:t>
            </a:r>
          </a:p>
          <a:p>
            <a:pPr indent="-317500" lvl="1" marL="914400" rtl="0">
              <a:lnSpc>
                <a:spcPct val="150000"/>
              </a:lnSpc>
              <a:spcBef>
                <a:spcPts val="0"/>
              </a:spcBef>
              <a:spcAft>
                <a:spcPts val="0"/>
              </a:spcAft>
              <a:buSzPts val="1400"/>
              <a:buFont typeface="Roboto"/>
              <a:buChar char="○"/>
            </a:pPr>
            <a:r>
              <a:rPr lang="en">
                <a:latin typeface="Roboto"/>
                <a:ea typeface="Roboto"/>
                <a:cs typeface="Roboto"/>
                <a:sym typeface="Roboto"/>
              </a:rPr>
              <a:t>Edited program to use dictionaries to hold pixel values</a:t>
            </a:r>
          </a:p>
          <a:p>
            <a:pPr indent="-317500" lvl="1" marL="914400" rtl="0">
              <a:lnSpc>
                <a:spcPct val="150000"/>
              </a:lnSpc>
              <a:spcBef>
                <a:spcPts val="0"/>
              </a:spcBef>
              <a:spcAft>
                <a:spcPts val="0"/>
              </a:spcAft>
              <a:buSzPts val="1400"/>
              <a:buFont typeface="Roboto"/>
              <a:buChar char="○"/>
            </a:pPr>
            <a:r>
              <a:rPr lang="en">
                <a:latin typeface="Roboto"/>
                <a:ea typeface="Roboto"/>
                <a:cs typeface="Roboto"/>
                <a:sym typeface="Roboto"/>
              </a:rPr>
              <a:t>Added image manipulation functions into the program</a:t>
            </a:r>
          </a:p>
          <a:p>
            <a:pPr indent="-317500" lvl="1" marL="914400">
              <a:lnSpc>
                <a:spcPct val="150000"/>
              </a:lnSpc>
              <a:spcBef>
                <a:spcPts val="0"/>
              </a:spcBef>
              <a:buSzPts val="1400"/>
              <a:buFont typeface="Roboto"/>
              <a:buChar char="○"/>
            </a:pPr>
            <a:r>
              <a:rPr lang="en">
                <a:latin typeface="Roboto"/>
                <a:ea typeface="Roboto"/>
                <a:cs typeface="Roboto"/>
                <a:sym typeface="Roboto"/>
              </a:rPr>
              <a:t>Input image values to be called in the program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675" y="798600"/>
            <a:ext cx="6247800" cy="3546300"/>
          </a:xfrm>
          <a:prstGeom prst="rect">
            <a:avLst/>
          </a:prstGeom>
        </p:spPr>
        <p:txBody>
          <a:bodyPr anchorCtr="0" anchor="ctr" bIns="91425" lIns="91425" rIns="91425" wrap="square" tIns="91425">
            <a:noAutofit/>
          </a:bodyPr>
          <a:lstStyle/>
          <a:p>
            <a:pPr indent="0" lvl="0" marL="0">
              <a:spcBef>
                <a:spcPts val="0"/>
              </a:spcBef>
              <a:buNone/>
            </a:pPr>
            <a:r>
              <a:rPr lang="en"/>
              <a:t>Demonstration of Program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indent="0" lvl="0" marL="0">
              <a:spcBef>
                <a:spcPts val="0"/>
              </a:spcBef>
              <a:buNone/>
            </a:pPr>
            <a:r>
              <a:rPr lang="en"/>
              <a:t>Program Startup</a:t>
            </a:r>
          </a:p>
        </p:txBody>
      </p:sp>
      <p:pic>
        <p:nvPicPr>
          <p:cNvPr id="94" name="Shape 94"/>
          <p:cNvPicPr preferRelativeResize="0"/>
          <p:nvPr/>
        </p:nvPicPr>
        <p:blipFill>
          <a:blip r:embed="rId3">
            <a:alphaModFix/>
          </a:blip>
          <a:stretch>
            <a:fillRect/>
          </a:stretch>
        </p:blipFill>
        <p:spPr>
          <a:xfrm>
            <a:off x="1188850" y="85175"/>
            <a:ext cx="6766293" cy="421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indent="0" lvl="0" marL="0" rtl="0">
              <a:spcBef>
                <a:spcPts val="0"/>
              </a:spcBef>
              <a:buNone/>
            </a:pPr>
            <a:r>
              <a:rPr lang="en"/>
              <a:t>Guessing a letter</a:t>
            </a:r>
          </a:p>
        </p:txBody>
      </p:sp>
      <p:pic>
        <p:nvPicPr>
          <p:cNvPr id="100" name="Shape 100"/>
          <p:cNvPicPr preferRelativeResize="0"/>
          <p:nvPr/>
        </p:nvPicPr>
        <p:blipFill rotWithShape="1">
          <a:blip r:embed="rId3">
            <a:alphaModFix/>
          </a:blip>
          <a:srcRect b="129" l="0" r="0" t="119"/>
          <a:stretch/>
        </p:blipFill>
        <p:spPr>
          <a:xfrm>
            <a:off x="1188850" y="85175"/>
            <a:ext cx="6766293" cy="4216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indent="0" lvl="0" marL="0" rtl="0">
              <a:spcBef>
                <a:spcPts val="0"/>
              </a:spcBef>
              <a:buNone/>
            </a:pPr>
            <a:r>
              <a:rPr lang="en"/>
              <a:t>A</a:t>
            </a:r>
            <a:r>
              <a:rPr lang="en"/>
              <a:t>fter a few guesses</a:t>
            </a:r>
          </a:p>
        </p:txBody>
      </p:sp>
      <p:pic>
        <p:nvPicPr>
          <p:cNvPr id="106" name="Shape 106"/>
          <p:cNvPicPr preferRelativeResize="0"/>
          <p:nvPr/>
        </p:nvPicPr>
        <p:blipFill rotWithShape="1">
          <a:blip r:embed="rId3">
            <a:alphaModFix/>
          </a:blip>
          <a:srcRect b="59" l="0" r="0" t="59"/>
          <a:stretch/>
        </p:blipFill>
        <p:spPr>
          <a:xfrm>
            <a:off x="1188850" y="85175"/>
            <a:ext cx="6766293" cy="42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675" y="798600"/>
            <a:ext cx="6247800" cy="3546300"/>
          </a:xfrm>
          <a:prstGeom prst="rect">
            <a:avLst/>
          </a:prstGeom>
        </p:spPr>
        <p:txBody>
          <a:bodyPr anchorCtr="0" anchor="ctr" bIns="91425" lIns="91425" rIns="91425" wrap="square" tIns="91425">
            <a:noAutofit/>
          </a:bodyPr>
          <a:lstStyle/>
          <a:p>
            <a:pPr indent="0" lvl="0" marL="0">
              <a:spcBef>
                <a:spcPts val="0"/>
              </a:spcBef>
              <a:buNone/>
            </a:pPr>
            <a:r>
              <a:rPr lang="en"/>
              <a:t>What we learned...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