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9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6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How Does </a:t>
            </a:r>
            <a:r>
              <a:rPr lang="en-US" cap="small" dirty="0" err="1"/>
              <a:t>Starspot</a:t>
            </a:r>
            <a:r>
              <a:rPr lang="en-US" cap="small" dirty="0"/>
              <a:t> Coverage Affect Stellar Brightness Variability?</a:t>
            </a:r>
          </a:p>
          <a:p>
            <a:r>
              <a:rPr lang="en-US" cap="small" dirty="0"/>
              <a:t>Miles L. Johnson, Gregory A. Feiden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E34-9220-403D-A92D-051278A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C25-8608-4B44-BB0E-1C5D32EAD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Starspots can cause either superficial changes to the observable properties of a star or cause deep structural changes</a:t>
            </a:r>
          </a:p>
          <a:p>
            <a:r>
              <a:rPr lang="en-US" dirty="0"/>
              <a:t>To understand this process, we investigate how starspots affect a star’s brightness over time</a:t>
            </a:r>
          </a:p>
          <a:p>
            <a:r>
              <a:rPr lang="en-US" dirty="0"/>
              <a:t>Starspots are observed to be cooler than the background photosphere</a:t>
            </a:r>
          </a:p>
          <a:p>
            <a:r>
              <a:rPr lang="en-US" dirty="0"/>
              <a:t>Therefore, they emit a fraction of the photons that the ambient photosphere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6D111-8301-40BF-A51D-D4FA9AD53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75"/>
            <a:ext cx="4395788" cy="3883060"/>
          </a:xfrm>
        </p:spPr>
      </p:pic>
    </p:spTree>
    <p:extLst>
      <p:ext uri="{BB962C8B-B14F-4D97-AF65-F5344CB8AC3E}">
        <p14:creationId xmlns:p14="http://schemas.microsoft.com/office/powerpoint/2010/main" val="23487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3-D Stellar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created three-dimensional model sphere in our preferred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was written that randomly selected cells to be ‘spot cells’ at any given surface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calculate the observed luminosity of our stellar model, we projected the observed hemisphere of our model onto a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C29E05-619D-4169-9E06-61CE578B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51293"/>
            <a:ext cx="4706225" cy="4706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E40F6D-471A-43A3-AFA9-39856F17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5" y="1451295"/>
            <a:ext cx="4706224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Model to 2-D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projection was chosen that preserves observed surface area</a:t>
            </a:r>
          </a:p>
          <a:p>
            <a:r>
              <a:rPr lang="en-US" dirty="0"/>
              <a:t>Surface area is directly proportional to luminosity</a:t>
            </a:r>
          </a:p>
          <a:p>
            <a:r>
              <a:rPr lang="en-US" dirty="0"/>
              <a:t>Therefore, we observe the edges of the observed hemisphere to be dimmer than the center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F3E71-AB3F-4679-9E75-CA02670AD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6984"/>
            <a:ext cx="4759354" cy="4759354"/>
          </a:xfrm>
        </p:spPr>
      </p:pic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Luminosity Integration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24333-6752-4CFA-A433-7FCCFDE8A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32" y="2060575"/>
            <a:ext cx="3777149" cy="4195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16AE-9F9E-443B-9304-80A46A64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60575"/>
            <a:ext cx="4396341" cy="4200245"/>
          </a:xfrm>
        </p:spPr>
        <p:txBody>
          <a:bodyPr/>
          <a:lstStyle/>
          <a:p>
            <a:r>
              <a:rPr lang="en-US" dirty="0"/>
              <a:t>To simulate changes in luminosity in our models as a function of time, the stellar model would be rotated</a:t>
            </a:r>
          </a:p>
          <a:p>
            <a:r>
              <a:rPr lang="en-US" dirty="0"/>
              <a:t>With each discrete rotation, a new projection of the observed hemisphere is produced</a:t>
            </a:r>
          </a:p>
          <a:p>
            <a:r>
              <a:rPr lang="en-US" dirty="0"/>
              <a:t>After a complete rotation, the observed luminosity from each projection is summed, and plotted against rotational angle</a:t>
            </a:r>
          </a:p>
          <a:p>
            <a:r>
              <a:rPr lang="en-US" dirty="0"/>
              <a:t>This is known as a light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1412632" y="6256337"/>
            <a:ext cx="3777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Credit: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590A64-5577-468E-8C7C-D0C4E7B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2ED24F-8C36-44AF-9386-5FFC537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Gough, D. (2010). </a:t>
            </a:r>
            <a:r>
              <a:rPr lang="en-US" i="1" dirty="0" err="1"/>
              <a:t>Vainu</a:t>
            </a:r>
            <a:r>
              <a:rPr lang="en-US" i="1" dirty="0"/>
              <a:t> </a:t>
            </a:r>
            <a:r>
              <a:rPr lang="en-US" i="1" dirty="0" err="1"/>
              <a:t>Bappu</a:t>
            </a:r>
            <a:r>
              <a:rPr lang="en-US" i="1" dirty="0"/>
              <a:t> Memorial Lecture: What is a Sunspot? 	</a:t>
            </a:r>
            <a:r>
              <a:rPr lang="en-US" dirty="0"/>
              <a:t>Cambridge, UK. Institute of Astronomy, University of Cambridge, U.K.</a:t>
            </a:r>
          </a:p>
          <a:p>
            <a:pPr marL="0" indent="0">
              <a:buNone/>
            </a:pPr>
            <a:r>
              <a:rPr lang="en-US" dirty="0"/>
              <a:t>Kutner, M. (2003). </a:t>
            </a:r>
            <a:r>
              <a:rPr lang="en-US" i="1" dirty="0"/>
              <a:t>Astronomy : a physical perspective</a:t>
            </a:r>
            <a:r>
              <a:rPr lang="en-US" dirty="0"/>
              <a:t>. Cambridge, U.K. 	New York: Cambridge University Press.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</TotalTime>
  <Words>253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Mottled Stars - Methodology</vt:lpstr>
      <vt:lpstr>Mottled Stars</vt:lpstr>
      <vt:lpstr>Building 3-D Stellar Models</vt:lpstr>
      <vt:lpstr>3-D Model to 2-D Projection</vt:lpstr>
      <vt:lpstr>Luminosity Integration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32</cp:revision>
  <dcterms:created xsi:type="dcterms:W3CDTF">2019-06-20T19:08:04Z</dcterms:created>
  <dcterms:modified xsi:type="dcterms:W3CDTF">2019-06-25T20:20:07Z</dcterms:modified>
</cp:coreProperties>
</file>