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13C3-20C3-4286-9A4B-C39506BC4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3ED5D-0274-4749-9802-6F26CAB4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2DC0-56D8-4D07-ADBB-CB58943A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CB9D-B7ED-418E-9B26-F24FA37D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1554-994A-47AD-B371-8977BA83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C901-8F4E-41BA-B820-53DAE8C1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0EAA9-A97F-4020-B183-4A1BF5CAC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E858-1204-48B3-AD18-A9A7202A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57A7-42A2-4246-BF86-36F51384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B8FD-DA9B-4197-9912-6F092A9E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8E7A1-11D9-4D1D-877B-70BC6D9F8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6EA90-7B4D-492A-8D50-2F00962A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069B-0F11-47D3-9EB3-24540D7B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75B2-68E6-43B3-96D7-2253843B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A477-3D87-4E47-8B13-EC7739E3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726D-BA15-4F13-A889-B936F1F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D64F-957B-4BEB-9CD4-41B4EDFC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78DE-8289-4A43-AAE2-018594C9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9920-E391-4F21-9C89-81554E02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6C93-05BC-4C2C-BCA3-1D1655DB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7D3C-A17A-4121-A316-DE2B7E9F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09BC-173C-424D-8E36-C2CA252F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9D64-D7DB-4EF8-B95D-F8D7C38E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F7A4-FE6D-4FE8-B15C-F53541A8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35BF-7A91-443C-80D1-D17BC659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6FFA-8259-4D56-AA4B-D3DD6AA2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B9D3-534B-4D5E-BD0B-FB96106AA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492CA-403B-452C-BB62-7D6DEDE3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275A-7641-4D3D-9F5A-CF90F3CB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C838-D62B-4A30-B56A-76A34813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55AF1-780A-43A3-B770-D4D8D2F0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ABED-1F39-47D2-98E7-7A7D196E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C22B2-FF80-49E2-B8E0-698516134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4E9DA-822F-430F-85FA-2DFE3208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D4977-7431-472B-A31B-8A45F3579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C3BD9-4EC5-4BE6-A5A8-CD987B76B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4676E-1F15-44B8-AA40-F5797816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3A3F5-F7A5-4E63-80C0-025D9A77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F1583-CFB3-4181-B14F-4B52DC7B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A655-7F0E-483F-A7F0-EB7AB21E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B9FC-1530-4E79-8FB0-4406D742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690D2-149D-43E7-8EE0-1306E00C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8B63D-8272-4F69-9AF3-571148FE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2058E-0F34-44E0-A34F-022F960B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10F10-C2AC-4879-9CF8-81EF1910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3205B-A716-4376-A94B-C51C0EF3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745A-EE79-4E6E-97C9-E66E6E1A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6F02-E9B8-4C43-9358-7340BBD7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B2B6A-DF60-416C-B12A-0BBC1F67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6FDD-DAFF-4391-B479-843370C4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74399-265B-4143-8723-61352B27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1D1D-53CA-4D47-8F28-31562B29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DE6D-8A51-4F5B-AA90-2D3A0FEF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A95F7-A5C8-43C1-819E-D0B667628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7D4F-DA0E-402A-8A96-886B4F35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204E-A0F2-474B-B3E4-5FD0F06C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A55E-7BE6-413D-BF96-7AC52295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10C2A-6AA7-4CE7-8A94-CE45B574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2A1FB-9235-43DB-A6C2-15FE49E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D102-383C-43F2-A5BC-8218B055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D11F-AFC7-4DC7-9D9A-8FD3ABFD0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D0D2-40C5-4193-BABF-D3B6C5F5F94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4365-EA3C-4511-B806-CC5B2FBC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8B0B-CD0E-463B-85A7-AF6AF398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7DF5-AAC9-488E-B0A4-D6A256A61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B3C7-B2A0-42CB-9EC5-4C95A29F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622"/>
            <a:ext cx="9144000" cy="2574756"/>
          </a:xfrm>
        </p:spPr>
        <p:txBody>
          <a:bodyPr>
            <a:normAutofit/>
          </a:bodyPr>
          <a:lstStyle/>
          <a:p>
            <a:r>
              <a:rPr lang="en-US" dirty="0"/>
              <a:t>How Starspot Surface Coverage Affects Stellar Brightness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0E61A-532F-48FF-AEF0-EC4F61D9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378"/>
            <a:ext cx="9144000" cy="541421"/>
          </a:xfrm>
        </p:spPr>
        <p:txBody>
          <a:bodyPr/>
          <a:lstStyle/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19958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013-18A2-4380-BACC-BC4E287B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A54B-AFD8-4349-B5C0-B6BF21B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Montserrat" charset="0"/>
              </a:rPr>
              <a:t>Sunspots/starspots are dark blotches that appear on the surface of stars.</a:t>
            </a:r>
          </a:p>
          <a:p>
            <a:r>
              <a:rPr lang="en-US" altLang="en-US" dirty="0">
                <a:latin typeface="Montserrat" charset="0"/>
              </a:rPr>
              <a:t>The underlying processes that govern their formation and death, as well as their affects on the host star, are poorly understood.</a:t>
            </a:r>
          </a:p>
          <a:p>
            <a:r>
              <a:rPr lang="en-US" altLang="en-US" dirty="0">
                <a:latin typeface="Montserrat" charset="0"/>
              </a:rPr>
              <a:t>Starspots are proposed to explain the discontinuity between theoretical model and observed properties of stars (i.e. low-mass stars always appear 5% larger than theory predicts).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ACA0-DAF1-4A7D-9989-914FC97A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Past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0121-6991-4183-A901-79464B6F2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Ash and Feiden (in prep) derived starspot properties assuming two different formation scenarios: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/>
              <a:t>Transient spots require that a star have more 75% of its surface covered by spots (</a:t>
            </a:r>
            <a:r>
              <a:rPr lang="el-GR"/>
              <a:t>ϱ</a:t>
            </a:r>
            <a:r>
              <a:rPr lang="en-US"/>
              <a:t> = 0.90, </a:t>
            </a:r>
            <a:r>
              <a:rPr lang="el-GR">
                <a:cs typeface="Times New Roman" panose="02020603050405020304" pitchFamily="18" charset="0"/>
              </a:rPr>
              <a:t>ϖ</a:t>
            </a:r>
            <a:r>
              <a:rPr lang="en-US">
                <a:cs typeface="Times New Roman" panose="02020603050405020304" pitchFamily="18" charset="0"/>
              </a:rPr>
              <a:t> = 0.84</a:t>
            </a:r>
            <a:r>
              <a:rPr lang="en-US"/>
              <a:t> ).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/>
              <a:t>Long-Term spots that caused deep structural changes require that around half of the star to be covered in spots (</a:t>
            </a:r>
            <a:r>
              <a:rPr lang="el-GR"/>
              <a:t>ϱ</a:t>
            </a:r>
            <a:r>
              <a:rPr lang="en-US"/>
              <a:t> = .56, </a:t>
            </a:r>
            <a:r>
              <a:rPr lang="el-GR">
                <a:cs typeface="Times New Roman" panose="02020603050405020304" pitchFamily="18" charset="0"/>
              </a:rPr>
              <a:t>ϖ</a:t>
            </a:r>
            <a:r>
              <a:rPr lang="en-US">
                <a:cs typeface="Times New Roman" panose="02020603050405020304" pitchFamily="18" charset="0"/>
              </a:rPr>
              <a:t> = 0.88</a:t>
            </a:r>
            <a:r>
              <a:rPr lang="en-US"/>
              <a:t>).</a:t>
            </a:r>
            <a:endParaRPr lang="en-US" dirty="0"/>
          </a:p>
        </p:txBody>
      </p:sp>
      <p:pic>
        <p:nvPicPr>
          <p:cNvPr id="5" name="Picture 37">
            <a:extLst>
              <a:ext uri="{FF2B5EF4-FFF2-40B4-BE49-F238E27FC236}">
                <a16:creationId xmlns:a16="http://schemas.microsoft.com/office/drawing/2014/main" id="{2041B021-B469-45BA-B6F5-442B0C10E5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4571"/>
            <a:ext cx="5181600" cy="373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93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6AF4-597F-440F-B26C-1C642160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D7807B5D-6EA7-4D92-803C-1C1E955E35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t="20187" r="13290" b="6255"/>
          <a:stretch>
            <a:fillRect/>
          </a:stretch>
        </p:blipFill>
        <p:spPr bwMode="auto">
          <a:xfrm>
            <a:off x="1009011" y="1825625"/>
            <a:ext cx="483997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646D7-57E0-4939-86F4-559D134F1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A 3D model sphere was created, and this sphere was divided along latitudinal and longitudinal lines to create a surface tessellated with small cells.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Certain cells were randomly selected to be ‘spot cells’ at any desired surface coverage (</a:t>
            </a:r>
            <a:r>
              <a:rPr lang="el-GR" dirty="0">
                <a:latin typeface="Montserrat"/>
              </a:rPr>
              <a:t>ϱ</a:t>
            </a:r>
            <a:r>
              <a:rPr lang="en-US" dirty="0">
                <a:latin typeface="Montserrat"/>
              </a:rPr>
              <a:t>).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A surface projection was chosen that conserved apparent surface area.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The 2D projection was written to only display the cells in the visible hemisphere of the 3D model.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1F59AE33-4059-4753-9A97-F1CB4DAB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7016520"/>
            <a:ext cx="50895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0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3A4-568F-401A-9A16-B6E7F5A8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Curve Generation and Amplitude Variation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F7FE-EB76-4A04-B445-2A62C9E26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Spot cells were given a lower brightness value based on an assumed temperature ratio between the spots and the background photosphere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ϖ</a:t>
            </a:r>
            <a:r>
              <a:rPr lang="en-US" dirty="0">
                <a:latin typeface="Montserrat"/>
              </a:rPr>
              <a:t>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The model was then rotated, and a 2D projection was created for each discrete rotation. The brightness from each projection was recorded.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This data was plotted against rotational degree (</a:t>
            </a:r>
            <a:r>
              <a:rPr lang="en-US" dirty="0">
                <a:latin typeface="Montserrat"/>
                <a:cs typeface="Times New Roman" panose="02020603050405020304" pitchFamily="18" charset="0"/>
              </a:rPr>
              <a:t>φ) to create a light curve, and the brightness variation was recorded.</a:t>
            </a:r>
            <a:endParaRPr lang="en-US" dirty="0">
              <a:latin typeface="Montserrat"/>
            </a:endParaRPr>
          </a:p>
          <a:p>
            <a:endParaRPr lang="en-US" dirty="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41C731D5-9F37-40F5-9FA9-57364304B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1421"/>
            <a:ext cx="5181600" cy="22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38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19DC-14DD-404D-A172-D68E1F78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EF9C2-C38E-438D-A52A-B97D53C59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Due to the random nature of each light curve, it was necessary to run the simulation multiple times in order to perform a statistical analysis of the results.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These simulations were performed 1,000 times each for two different test cases. 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These test cases (</a:t>
            </a:r>
            <a:r>
              <a:rPr lang="el-GR" dirty="0">
                <a:latin typeface="Montserrat"/>
              </a:rPr>
              <a:t>ϱ</a:t>
            </a:r>
            <a:r>
              <a:rPr lang="en-US" dirty="0">
                <a:latin typeface="Montserrat"/>
              </a:rPr>
              <a:t> = 0.90,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ϖ</a:t>
            </a:r>
            <a:r>
              <a:rPr lang="en-US" dirty="0">
                <a:latin typeface="Montserrat"/>
                <a:cs typeface="Times New Roman" panose="02020603050405020304" pitchFamily="18" charset="0"/>
              </a:rPr>
              <a:t> = 0.85</a:t>
            </a:r>
            <a:r>
              <a:rPr lang="en-US" dirty="0">
                <a:latin typeface="Montserrat"/>
              </a:rPr>
              <a:t> and </a:t>
            </a:r>
            <a:r>
              <a:rPr lang="el-GR" dirty="0">
                <a:latin typeface="Montserrat"/>
              </a:rPr>
              <a:t>ϱ</a:t>
            </a:r>
            <a:r>
              <a:rPr lang="en-US" dirty="0">
                <a:latin typeface="Montserrat"/>
              </a:rPr>
              <a:t> = 0.60,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ϖ</a:t>
            </a:r>
            <a:r>
              <a:rPr lang="en-US" dirty="0">
                <a:latin typeface="Montserrat"/>
                <a:cs typeface="Times New Roman" panose="02020603050405020304" pitchFamily="18" charset="0"/>
              </a:rPr>
              <a:t> = 0.88) were chosen to test Ash’s conditions for transient spots and long-term spots.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Corrections were applied to simulate the random orientation of stars.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Minute variations that could not be observed were omitted in the corrected distributions.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CBB875A-9E97-456F-94EF-A21CF36230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5596"/>
            <a:ext cx="5181600" cy="345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01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FA65-FFA2-4314-9861-3568D02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4E38-2DE9-4F3E-8B72-AF9653AA01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This statistical analysis shows that stars with higher surface coverage tend to show more brightness variability than those with lower surface coverage.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Our findings, when compared to data collected by Jackson &amp; Jeffries in the young open cluster NGC 2516, indicate that the transient (short-term) spot model more closely matches observed phenomena than the long-term spot model.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n-US" dirty="0">
                <a:latin typeface="Montserrat"/>
              </a:rPr>
              <a:t>This implies that spots are transient features, and they cause little if any changes to stellar structure.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C7B5A-4C57-413C-836F-D22B1E434B6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0876"/>
            <a:ext cx="5181600" cy="344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29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Times New Roman</vt:lpstr>
      <vt:lpstr>Office Theme</vt:lpstr>
      <vt:lpstr>How Starspot Surface Coverage Affects Stellar Brightness Variability</vt:lpstr>
      <vt:lpstr>Starspots</vt:lpstr>
      <vt:lpstr>Past Work</vt:lpstr>
      <vt:lpstr>Methodology</vt:lpstr>
      <vt:lpstr>Light Curve Generation and Amplitude Variation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Starspot Surface Coverage Affects Stellar Brightness Variability</dc:title>
  <dc:creator>Miles Johnson (MLJOHN2151)</dc:creator>
  <cp:lastModifiedBy>Miles Johnson (MLJOHN2151)</cp:lastModifiedBy>
  <cp:revision>3</cp:revision>
  <dcterms:created xsi:type="dcterms:W3CDTF">2019-09-09T00:41:28Z</dcterms:created>
  <dcterms:modified xsi:type="dcterms:W3CDTF">2019-09-09T01:04:49Z</dcterms:modified>
</cp:coreProperties>
</file>