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817" r:id="rId9"/>
  </p:sldMasterIdLst>
  <p:notesMasterIdLst>
    <p:notesMasterId r:id="rId43"/>
  </p:notesMasterIdLst>
  <p:handoutMasterIdLst>
    <p:handoutMasterId r:id="rId44"/>
  </p:handoutMasterIdLst>
  <p:sldIdLst>
    <p:sldId id="257" r:id="rId10"/>
    <p:sldId id="258" r:id="rId11"/>
    <p:sldId id="260" r:id="rId12"/>
    <p:sldId id="259" r:id="rId13"/>
    <p:sldId id="279" r:id="rId14"/>
    <p:sldId id="295" r:id="rId15"/>
    <p:sldId id="297" r:id="rId16"/>
    <p:sldId id="261" r:id="rId17"/>
    <p:sldId id="262" r:id="rId18"/>
    <p:sldId id="263" r:id="rId19"/>
    <p:sldId id="291" r:id="rId20"/>
    <p:sldId id="264" r:id="rId21"/>
    <p:sldId id="265" r:id="rId22"/>
    <p:sldId id="301" r:id="rId23"/>
    <p:sldId id="266" r:id="rId24"/>
    <p:sldId id="302" r:id="rId25"/>
    <p:sldId id="269" r:id="rId26"/>
    <p:sldId id="268" r:id="rId27"/>
    <p:sldId id="270" r:id="rId28"/>
    <p:sldId id="273" r:id="rId29"/>
    <p:sldId id="303" r:id="rId30"/>
    <p:sldId id="274" r:id="rId31"/>
    <p:sldId id="275" r:id="rId32"/>
    <p:sldId id="276" r:id="rId33"/>
    <p:sldId id="277" r:id="rId34"/>
    <p:sldId id="271" r:id="rId35"/>
    <p:sldId id="304" r:id="rId36"/>
    <p:sldId id="292" r:id="rId37"/>
    <p:sldId id="284" r:id="rId38"/>
    <p:sldId id="280" r:id="rId39"/>
    <p:sldId id="281" r:id="rId40"/>
    <p:sldId id="305" r:id="rId41"/>
    <p:sldId id="282" r:id="rId42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68154"/>
          </a:xfrm>
          <a:prstGeom prst="rect">
            <a:avLst/>
          </a:prstGeom>
        </p:spPr>
        <p:txBody>
          <a:bodyPr vert="horz" lIns="93934" tIns="46967" rIns="93934" bIns="4696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2" cy="468154"/>
          </a:xfrm>
          <a:prstGeom prst="rect">
            <a:avLst/>
          </a:prstGeom>
        </p:spPr>
        <p:txBody>
          <a:bodyPr vert="horz" lIns="93934" tIns="46967" rIns="93934" bIns="46967" rtlCol="0"/>
          <a:lstStyle>
            <a:lvl1pPr algn="r">
              <a:defRPr sz="1200"/>
            </a:lvl1pPr>
          </a:lstStyle>
          <a:p>
            <a:pPr>
              <a:defRPr/>
            </a:pPr>
            <a:fld id="{DD941F7F-D61D-411A-8905-00B8036F10A1}" type="datetimeFigureOut">
              <a:rPr lang="en-US"/>
              <a:pPr>
                <a:defRPr/>
              </a:pPr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3296"/>
            <a:ext cx="3066732" cy="468154"/>
          </a:xfrm>
          <a:prstGeom prst="rect">
            <a:avLst/>
          </a:prstGeom>
        </p:spPr>
        <p:txBody>
          <a:bodyPr vert="horz" lIns="93934" tIns="46967" rIns="93934" bIns="4696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6"/>
            <a:ext cx="3066732" cy="468154"/>
          </a:xfrm>
          <a:prstGeom prst="rect">
            <a:avLst/>
          </a:prstGeom>
        </p:spPr>
        <p:txBody>
          <a:bodyPr vert="horz" lIns="93934" tIns="46967" rIns="93934" bIns="46967" rtlCol="0" anchor="b"/>
          <a:lstStyle>
            <a:lvl1pPr algn="r">
              <a:defRPr sz="1200"/>
            </a:lvl1pPr>
          </a:lstStyle>
          <a:p>
            <a:pPr>
              <a:defRPr/>
            </a:pPr>
            <a:fld id="{E9F3BE31-EDF6-41F7-860B-C6A00FC6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1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732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7" rIns="93934" bIns="4696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706" y="0"/>
            <a:ext cx="3066732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7" rIns="93934" bIns="4696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7708" y="4447461"/>
            <a:ext cx="5661660" cy="42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7" rIns="93934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296"/>
            <a:ext cx="3066732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7" rIns="93934" bIns="4696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7" rIns="93934" bIns="4696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EF48022-417A-45A2-9E3D-1509FFC33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5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BDF246B-C919-42C4-84F0-C32812204BA6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8004C32-7542-47F1-91C1-5ADB24A06691}" type="slidenum">
              <a:rPr lang="en-US" sz="1200">
                <a:latin typeface="Calibri" pitchFamily="34" charset="0"/>
              </a:rPr>
              <a:pPr algn="r" eaLnBrk="1" hangingPunct="1"/>
              <a:t>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2B1A2AA-A40A-4A53-9294-C92F0A4F037B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4333B7B-3AE2-4138-928C-C07506004EE5}" type="slidenum">
              <a:rPr lang="en-US" sz="1200">
                <a:latin typeface="Calibri" pitchFamily="34" charset="0"/>
              </a:rPr>
              <a:pPr algn="r" eaLnBrk="1" hangingPunct="1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EBE2176-F92A-4D37-89BF-A7E714857E2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436AFE7-EEDE-4C10-8995-DAC501966D04}" type="slidenum">
              <a:rPr lang="en-US" sz="1200">
                <a:latin typeface="Calibri" pitchFamily="34" charset="0"/>
              </a:rPr>
              <a:pPr algn="r" eaLnBrk="1" hangingPunct="1"/>
              <a:t>13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EC114DE-4B20-4735-94B8-881E3BFF66BB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FEBDA13-0F83-49AC-843E-2B5B585A5564}" type="slidenum">
              <a:rPr lang="en-US" sz="1200">
                <a:latin typeface="Calibri" pitchFamily="34" charset="0"/>
              </a:rPr>
              <a:pPr algn="r" eaLnBrk="1" hangingPunct="1"/>
              <a:t>15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A2090ED-D6E1-450C-8896-7B99D34E067A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D3EC38C-EDDF-4AA1-BF5B-911DE8DE6228}" type="slidenum">
              <a:rPr lang="en-US" sz="1200">
                <a:latin typeface="Calibri" pitchFamily="34" charset="0"/>
              </a:rPr>
              <a:pPr algn="r" eaLnBrk="1" hangingPunct="1"/>
              <a:t>17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5A5936E-4C1F-4F5C-A288-8050B35C5E3D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220C055C-F4EB-4AC1-B605-ED2FCE14EE3C}" type="slidenum">
              <a:rPr lang="en-US" sz="1200">
                <a:latin typeface="Calibri" pitchFamily="34" charset="0"/>
              </a:rPr>
              <a:pPr algn="r" eaLnBrk="1" hangingPunct="1"/>
              <a:t>18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4D35683-186C-43CF-BD62-5CD37A0191CA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645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7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36E5A508-DA62-4CAE-8B28-13B08828CE53}" type="slidenum">
              <a:rPr lang="en-US" sz="1200">
                <a:latin typeface="Calibri" pitchFamily="34" charset="0"/>
              </a:rPr>
              <a:pPr algn="r" eaLnBrk="1" hangingPunct="1"/>
              <a:t>19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8B8900CC-13A8-457A-969F-9E06045902F6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BC1FB80-F8E6-40FF-B25C-C0CC1F4F19FA}" type="slidenum">
              <a:rPr lang="en-US" sz="1200">
                <a:latin typeface="Calibri" pitchFamily="34" charset="0"/>
              </a:rPr>
              <a:pPr algn="r" eaLnBrk="1" hangingPunct="1"/>
              <a:t>20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7CC9F28-1D01-497B-A537-4B51A3A4EEE8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665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E87E39F-E098-4F75-9E18-75D5586BDFA0}" type="slidenum">
              <a:rPr lang="en-US" sz="1200">
                <a:latin typeface="Calibri" pitchFamily="34" charset="0"/>
              </a:rPr>
              <a:pPr algn="r" eaLnBrk="1" hangingPunct="1"/>
              <a:t>22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4FFF679-CAC2-4116-A631-0DDF4DF1777C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7D75ACC-2220-410B-8AC0-E4B22964DF3F}" type="slidenum">
              <a:rPr lang="en-US" sz="1200">
                <a:latin typeface="Calibri" pitchFamily="34" charset="0"/>
              </a:rPr>
              <a:pPr algn="r" eaLnBrk="1" hangingPunct="1"/>
              <a:t>23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1D5C3CB-8CAC-4DA0-8C8F-EB8FA655095B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86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3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2B99685E-3DC0-4069-BAC8-EEC462E38E12}" type="slidenum">
              <a:rPr lang="en-US" sz="1200">
                <a:latin typeface="Calibri" pitchFamily="34" charset="0"/>
              </a:rPr>
              <a:pPr algn="r" eaLnBrk="1" hangingPunct="1"/>
              <a:t>24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9F4A3CF-79CE-43F1-8E1A-EF70D8B9898F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1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155E77CA-BD54-48E7-A9B7-AC0E3B420148}" type="slidenum">
              <a:rPr lang="en-US" sz="1200">
                <a:latin typeface="Calibri" pitchFamily="34" charset="0"/>
              </a:rPr>
              <a:pPr algn="r" eaLnBrk="1" hangingPunct="1"/>
              <a:t>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FEC01DD-3DAF-47AD-9DCE-F2B5D6DC2A5D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03A1950-8EA3-4408-8A0B-1EE88E9BE3BC}" type="slidenum">
              <a:rPr lang="en-US" sz="1200">
                <a:latin typeface="Calibri" pitchFamily="34" charset="0"/>
              </a:rPr>
              <a:pPr algn="r" eaLnBrk="1" hangingPunct="1"/>
              <a:t>25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9954E09-BBF7-4ECA-95B8-970B82B5525B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706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AF37751-94D3-4C02-A3EA-16A4361D0FC6}" type="slidenum">
              <a:rPr lang="en-US" sz="1200">
                <a:latin typeface="Calibri" pitchFamily="34" charset="0"/>
              </a:rPr>
              <a:pPr algn="r" eaLnBrk="1" hangingPunct="1"/>
              <a:t>26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F2D870E-6B31-4F00-8D57-84E930468260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727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52CAE22-3E64-431A-AF97-DD76BF00A171}" type="slidenum">
              <a:rPr lang="en-US" sz="1200">
                <a:latin typeface="Calibri" pitchFamily="34" charset="0"/>
              </a:rPr>
              <a:pPr algn="r" eaLnBrk="1" hangingPunct="1"/>
              <a:t>28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DE81CD2-E454-40DC-A5C0-54DE39714EA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737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3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9D216958-E016-4B85-899E-A5D158A53B1D}" type="slidenum">
              <a:rPr lang="en-US" sz="1200">
                <a:latin typeface="Calibri" pitchFamily="34" charset="0"/>
              </a:rPr>
              <a:pPr algn="r" eaLnBrk="1" hangingPunct="1"/>
              <a:t>29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B940251-5B2F-4B64-886C-5FD7F761E019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757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8CE925B0-0B1F-447B-83AE-B36A81495BAB}" type="slidenum">
              <a:rPr lang="en-US" sz="1200">
                <a:latin typeface="Calibri" pitchFamily="34" charset="0"/>
              </a:rPr>
              <a:pPr algn="r" eaLnBrk="1" hangingPunct="1"/>
              <a:t>30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8BEEB1D3-255A-49AD-B2B1-553ABEC91E50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23A8A6E-4BB9-4081-BA3D-FD40082AD4B8}" type="slidenum">
              <a:rPr lang="en-US" sz="1200">
                <a:latin typeface="Calibri" pitchFamily="34" charset="0"/>
              </a:rPr>
              <a:pPr algn="r" eaLnBrk="1" hangingPunct="1"/>
              <a:t>31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08F9BA6-8BE6-4A52-BD15-3444995EBE0F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778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3F85B8E-40FA-44D2-8A98-D00F16777FDF}" type="slidenum">
              <a:rPr lang="en-US" sz="1200">
                <a:latin typeface="Calibri" pitchFamily="34" charset="0"/>
              </a:rPr>
              <a:pPr algn="r" eaLnBrk="1" hangingPunct="1"/>
              <a:t>33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47D657D8-1AB6-4567-9550-600F2973F67D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79522B2-89B0-44EE-8F4E-15FB2F281E55}" type="slidenum">
              <a:rPr lang="en-US" sz="1200">
                <a:latin typeface="Calibri" pitchFamily="34" charset="0"/>
              </a:rPr>
              <a:pPr algn="r" eaLnBrk="1" hangingPunct="1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EA9EBAE-B001-4C2A-BFBF-A0E326FFD61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CFD9883-2404-477A-AC66-2F49D4C07DAE}" type="slidenum">
              <a:rPr lang="en-US" sz="1200">
                <a:latin typeface="Calibri" pitchFamily="34" charset="0"/>
              </a:rPr>
              <a:pPr algn="r" eaLnBrk="1" hangingPunct="1"/>
              <a:t>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31AAB59-5632-4045-A225-ED5289726FAC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1FF15FF-D174-47F8-B1C1-74D8B138F851}" type="slidenum">
              <a:rPr lang="en-US" sz="1200">
                <a:latin typeface="Calibri" pitchFamily="34" charset="0"/>
              </a:rPr>
              <a:pPr algn="r" eaLnBrk="1" hangingPunct="1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CAA2748-AC3F-4DD8-A5AB-8E71EA1A161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5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36FAF8F-DFC9-4BB4-8607-A47A35F6F359}" type="slidenum">
              <a:rPr lang="en-US" sz="1200">
                <a:latin typeface="Calibri" pitchFamily="34" charset="0"/>
              </a:rPr>
              <a:pPr algn="r" eaLnBrk="1" hangingPunct="1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9D0E73F-710D-4FBA-9FC0-C07FC707E870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563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EFAFFD3-2F86-440D-B673-659D7D595DEB}" type="slidenum">
              <a:rPr lang="en-US" sz="1200">
                <a:latin typeface="Calibri" pitchFamily="34" charset="0"/>
              </a:rPr>
              <a:pPr algn="r" eaLnBrk="1" hangingPunct="1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03DCF255-3B7C-4F70-82C9-5A930AE77A2D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FDE1D8B-E6C3-4859-B677-7D26D5BD7861}" type="slidenum">
              <a:rPr lang="en-US" sz="1200">
                <a:latin typeface="Calibri" pitchFamily="34" charset="0"/>
              </a:rPr>
              <a:pPr algn="r" eaLnBrk="1" hangingPunct="1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63219" indent="-29354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74182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43855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13529" indent="-234836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83202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52875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22548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92221" indent="-2348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CB8E2A1F-E584-4BEC-A5C5-B0CB7464515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4008706" y="8893296"/>
            <a:ext cx="3066732" cy="46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4" tIns="46967" rIns="93934" bIns="46967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4A5B1C1-0066-4E85-9752-AAE60A09C814}" type="slidenum">
              <a:rPr lang="en-US" sz="1200">
                <a:latin typeface="Calibri" pitchFamily="34" charset="0"/>
              </a:rPr>
              <a:pPr algn="r" eaLnBrk="1" hangingPunct="1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3362-0EF8-4CB5-9F4C-4C75E38FD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E4BC3-C508-4357-A63E-14038671B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14550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9125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EFAF0-5D2C-4BA6-A822-2AF6857A9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C68EE-5EF1-4E8A-AFF1-3AC71DEB0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8F8B-451F-491B-AC81-A946EF773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FDE9-8ED6-45A7-AF2C-4196E7729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CBEA-5FE5-47B9-91DC-27B6A96AC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ED53C-1D85-4472-8A6B-0D8A2D1BB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3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76A5-313D-4CE2-9790-C5A6F53A9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3B10-934D-4945-8BDA-A5645C3B5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32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3EBE-05C7-4936-8C75-24B548CDD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7875A-CAF2-4176-8405-15FD30F62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8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D4D96-4FFE-48E6-A4F2-BCF3E91A4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17C9-A424-4B7B-A421-AEEA68ABF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274638"/>
            <a:ext cx="2000250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84835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AC136-F93C-42E6-8CE5-B8CB6CC52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2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2F332-D18A-47C3-B6EA-623363C7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1B9C2-6872-4B21-A8EB-DEAC38ED2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9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E396-B252-4F50-B954-4072E6E7F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2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DDBC-0196-4C7A-B88B-713991F34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3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31794-936A-4C58-BE29-5020DEABF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8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6609-9C35-445F-BB9B-290D16905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65741-D037-4EC1-87D2-DAE7B2572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243A-3186-4BF7-9CEA-BC02C95B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86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57177-0E46-44E7-B5BD-5382A11FB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6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F894-D065-47BB-A3BB-00781AA0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B4DB1-2A01-4409-9A4D-325B60374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274638"/>
            <a:ext cx="2000250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84835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ED90-8B1F-48D1-AAF6-09C19A6E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2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B22F8-A973-4330-AAD2-15B6362E0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80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E00CE-56C9-4E74-AB1C-16CF1784C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67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A8B8-D32F-4CC9-AE80-8C841C0E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22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F2978-1937-4A0B-ACC6-3FCDDC601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3EAF7-3A57-4F88-AC9D-180803DD1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9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51D5-EB44-434C-8896-D47D2623D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93838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93838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E9D7-6216-42D0-BC2F-ACDA0211D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53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ACBA-5DBC-4690-9860-F3878E5C4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05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A9FB4-46BD-4FDA-BA1D-4E2F52605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4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8E23-D342-4AFA-9AC2-39D6FC237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6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E947F-20A5-45D2-AA9F-C9308B4E0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82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274638"/>
            <a:ext cx="2000250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84835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32F78-B57A-4FB2-ABC8-B0AFCA572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56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884CC-D9F7-493F-831B-522FD6A11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7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9F7BD-BE55-44B7-9872-4C3C682F3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5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8293-221C-4B19-B195-6DCB5114D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99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A5BE-7633-413B-8F55-900C4FFF8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9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D50-B56E-448D-85FE-B7A4B3757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2FAAB-6298-4D6E-801B-5D5119C4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70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BA594-6623-4530-B397-54A6DDE3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6624B-4F10-4C3B-B4C3-698C56096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2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8F01B-0A9C-428B-A343-4F52C857E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51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0255F-FE24-47D7-8089-445E95982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7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9E539-C4B4-47AC-A3DF-5B6C4917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1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4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4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B72D1-49C1-43CB-A614-0C49133FC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57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84776-CFCA-43BE-A3E7-2647D2E51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75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924E2-1D04-4845-8B85-6C8C316AD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37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9F199-A3CA-4365-A4E9-A3CA7DEF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55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7E-2CEF-4871-8AE4-F612096B6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521C-5D97-4285-A1F6-79994E72E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78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62CA-123F-49CD-944E-2D90C39A5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87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D267D-1CBE-44BB-A3B9-29B0575F2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75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B9E4-3B59-496D-8F02-0B9E9246C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02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A5A29-9B64-4C19-8606-0373C3999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3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2CE4D-416C-4FF7-A105-FF487D49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28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119B5-7DF6-4F58-B280-9DC39F134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72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897A-69A1-4F24-B534-DB2CFC0B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F9E22-E9F1-46B3-9522-E56573CE5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3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426DE-9001-476E-BC8C-810EDFE3F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0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016F2-4932-4E4A-8BE6-AAE6B80C9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C8F6-5470-439D-B543-4493BFC4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5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86FF-78FC-4F78-AAAE-4F7113F0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8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7DB85-EC7D-4E05-BDEF-1C5F2C28D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99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8095-6ADC-4745-8DC3-E78B419F6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12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F0D5-4C9F-48BA-A84C-AE17D9421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47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E1C4C-9581-432A-843A-6DFA83290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58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57E46-3960-49A1-844B-B2B410DA8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01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37B0-3025-4233-BF0F-F266F5A33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76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3227F-EB96-4DB5-887F-1FAC4DED1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29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DAE47-22EA-475E-B315-15D03AEB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48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7FFD-E0B3-419A-B030-CDC88F95D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6AC29-AD3D-4BEA-B611-BA55C048D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36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71FDF-EE07-4816-AB4D-8D06FD9A8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12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41148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41148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BC020-01A9-4CC0-ACD8-9B92D0D22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74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8FA49-DEA4-46E0-8787-3E41E2DDA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52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C8970-6CF5-40B7-BB5F-AA8B5D1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84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4A12-863E-4C9D-8F96-FA8DD47D1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29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8E27-A9CF-4C78-99BB-1642F5E57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67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27598-07D7-41B5-A806-C30E9C3FB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15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2428-34E9-4CA2-95E0-F3632E8F2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62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2095500" cy="4191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533400"/>
            <a:ext cx="6134100" cy="4191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3FD5-6EDF-47E1-8126-90A93C5B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39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84776-CFCA-43BE-A3E7-2647D2E51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D10B9-592B-42A4-9F6A-4706D038D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3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924E2-1D04-4845-8B85-6C8C316AD5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26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9F199-A3CA-4365-A4E9-A3CA7DEF7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8F97E-2CEF-4871-8AE4-F612096B6D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25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C62CA-123F-49CD-944E-2D90C39A51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31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D267D-1CBE-44BB-A3B9-29B0575F2E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92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B9E4-3B59-496D-8F02-0B9E9246CD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93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A5A29-9B64-4C19-8606-0373C3999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15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2CE4D-416C-4FF7-A105-FF487D490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35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119B5-7DF6-4F58-B280-9DC39F134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07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897A-69A1-4F24-B534-DB2CFC0B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493838"/>
            <a:ext cx="82296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A7BF7E-C06C-4BE9-B834-19F09854D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90600" y="274638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90600" y="1722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EC02D7A-03B6-4D58-BE02-D6C1F1357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90600" y="274638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90600" y="1722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93EFA87-F6A1-45D7-9956-9A31DDAF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990600" y="274638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90600" y="1722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381D75D-98EF-4576-9FDF-A075E6F77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EEAB033-00D9-43AE-B05C-609C0E9E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5F028E9-A6A5-4212-8C29-2D9B7A07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6188"/>
            <a:ext cx="2133600" cy="395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6188"/>
            <a:ext cx="2895600" cy="395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6188"/>
            <a:ext cx="2133600" cy="395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9563005-55DC-4846-9261-F7410B96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5334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981200"/>
            <a:ext cx="838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8FB0DD7F-71FD-4E3A-9DB3-C462ED9E3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 u="sng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A7BF7E-C06C-4BE9-B834-19F09854D9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CULTURE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8100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4000"/>
              <a:t>Chapter 3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>What do you think?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133600"/>
            <a:ext cx="7467600" cy="2667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dirty="0"/>
              <a:t>What is the material culture and nonmaterial culture of …?</a:t>
            </a:r>
          </a:p>
          <a:p>
            <a:pPr lvl="1" eaLnBrk="1" hangingPunct="1"/>
            <a:r>
              <a:rPr lang="en-US" sz="2800" b="1" dirty="0"/>
              <a:t>Baseball</a:t>
            </a:r>
          </a:p>
          <a:p>
            <a:pPr lvl="1" eaLnBrk="1" hangingPunct="1"/>
            <a:r>
              <a:rPr lang="en-US" sz="2800" b="1" dirty="0"/>
              <a:t>School</a:t>
            </a:r>
          </a:p>
          <a:p>
            <a:pPr lvl="1" eaLnBrk="1" hangingPunct="1"/>
            <a:r>
              <a:rPr lang="en-US" sz="2800" b="1" dirty="0"/>
              <a:t>Shopping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914400" y="685800"/>
            <a:ext cx="7162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Cultural lag describes the gap when nonmaterial culture changes more slowly than material culture.</a:t>
            </a:r>
          </a:p>
          <a:p>
            <a:pPr lvl="1" eaLnBrk="1" hangingPunct="1"/>
            <a:r>
              <a:rPr lang="en-US" sz="2800" b="1" dirty="0"/>
              <a:t>Cell phones were invented before our norms for when to use them.</a:t>
            </a:r>
          </a:p>
          <a:p>
            <a:pPr lvl="1" eaLnBrk="1" hangingPunct="1"/>
            <a:r>
              <a:rPr lang="en-US" sz="2800" b="1" dirty="0"/>
              <a:t>Reproductive technologies are available but there is still confusion about the moral issues.</a:t>
            </a:r>
          </a:p>
        </p:txBody>
      </p:sp>
      <p:pic>
        <p:nvPicPr>
          <p:cNvPr id="21507" name="Picture 6" descr="AA039208(0rf-gett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40777"/>
            <a:ext cx="3124200" cy="25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762000"/>
            <a:ext cx="6705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/>
              <a:t>THE BUILDING BLOCKS OF CULTURE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981200"/>
            <a:ext cx="75438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Symbol—anything that stands for something else and has a particular meaning for people who share a culture</a:t>
            </a:r>
          </a:p>
          <a:p>
            <a:pPr lvl="1" eaLnBrk="1" hangingPunct="1"/>
            <a:r>
              <a:rPr lang="en-US" sz="2800" b="1" dirty="0"/>
              <a:t>Symbols include</a:t>
            </a:r>
          </a:p>
          <a:p>
            <a:pPr lvl="2" eaLnBrk="1" hangingPunct="1"/>
            <a:r>
              <a:rPr lang="en-US" sz="2800" b="1" dirty="0"/>
              <a:t>Words—chair, tomorrow, hope</a:t>
            </a:r>
          </a:p>
          <a:p>
            <a:pPr lvl="2" eaLnBrk="1" hangingPunct="1"/>
            <a:r>
              <a:rPr lang="en-US" sz="2800" b="1" dirty="0"/>
              <a:t>Gestures—wave, salute</a:t>
            </a:r>
          </a:p>
          <a:p>
            <a:pPr lvl="2" eaLnBrk="1" hangingPunct="1"/>
            <a:r>
              <a:rPr lang="en-US" sz="2800" b="1" dirty="0"/>
              <a:t>Physical objects—cross, wedding 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IS778-018(100rf-i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" b="15504"/>
          <a:stretch>
            <a:fillRect/>
          </a:stretch>
        </p:blipFill>
        <p:spPr bwMode="auto">
          <a:xfrm>
            <a:off x="4318000" y="0"/>
            <a:ext cx="4826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914400" y="762000"/>
            <a:ext cx="3276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Language—a system of shared symbols that enables people to communicate with one another.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Speech, yes</a:t>
            </a:r>
          </a:p>
          <a:p>
            <a:pPr lvl="1" eaLnBrk="1" hangingPunct="1"/>
            <a:r>
              <a:rPr lang="en-US" sz="2800" b="1" dirty="0"/>
              <a:t>But also…</a:t>
            </a:r>
          </a:p>
          <a:p>
            <a:pPr eaLnBrk="1" hangingPunct="1"/>
            <a:r>
              <a:rPr lang="en-US" sz="2800" b="1" dirty="0"/>
              <a:t>Symbolic languages such as:</a:t>
            </a:r>
          </a:p>
          <a:p>
            <a:pPr lvl="1" eaLnBrk="1" hangingPunct="1"/>
            <a:r>
              <a:rPr lang="en-US" sz="2800" b="1" dirty="0"/>
              <a:t>Texting </a:t>
            </a:r>
          </a:p>
          <a:p>
            <a:pPr lvl="1" eaLnBrk="1" hangingPunct="1"/>
            <a:r>
              <a:rPr lang="en-US" sz="2800" b="1" dirty="0"/>
              <a:t>Emoticons</a:t>
            </a:r>
          </a:p>
          <a:p>
            <a:pPr lvl="1" eaLnBrk="1" hangingPunct="1"/>
            <a:r>
              <a:rPr lang="en-US" sz="2800" b="1" dirty="0"/>
              <a:t>Mathematics</a:t>
            </a:r>
          </a:p>
          <a:p>
            <a:pPr lvl="1" eaLnBrk="1" hangingPunct="1"/>
            <a:r>
              <a:rPr lang="en-US" sz="2800" b="1" dirty="0"/>
              <a:t>American Sign Language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524000"/>
            <a:ext cx="71628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Language is important.</a:t>
            </a:r>
          </a:p>
          <a:p>
            <a:pPr lvl="1" eaLnBrk="1" hangingPunct="1"/>
            <a:r>
              <a:rPr lang="en-US" sz="2800" b="1" dirty="0"/>
              <a:t>It makes us human.</a:t>
            </a:r>
          </a:p>
          <a:p>
            <a:pPr lvl="1" eaLnBrk="1" hangingPunct="1"/>
            <a:r>
              <a:rPr lang="en-US" sz="2800" b="1" dirty="0"/>
              <a:t>We are not born with it, we LEARN it.</a:t>
            </a:r>
          </a:p>
          <a:p>
            <a:pPr lvl="1" eaLnBrk="1" hangingPunct="1"/>
            <a:r>
              <a:rPr lang="en-US" sz="2800" b="1" dirty="0"/>
              <a:t>It helps us interact.</a:t>
            </a:r>
          </a:p>
          <a:p>
            <a:pPr lvl="1" eaLnBrk="1" hangingPunct="1"/>
            <a:r>
              <a:rPr lang="en-US" sz="2800" b="1" dirty="0"/>
              <a:t>It directs our thinking, controls our actions, and gives us a sense of belonging.</a:t>
            </a:r>
          </a:p>
          <a:p>
            <a:pPr eaLnBrk="1" hangingPunct="1"/>
            <a:endParaRPr lang="en-US" sz="2800" b="1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33400" y="685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Language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Sapir Whorf Hypothesis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/>
              <a:t>How language shapes our reality</a:t>
            </a:r>
          </a:p>
          <a:p>
            <a:pPr eaLnBrk="1" hangingPunct="1"/>
            <a:r>
              <a:rPr lang="en-US" sz="2800" b="1" dirty="0"/>
              <a:t>Examples:</a:t>
            </a:r>
          </a:p>
          <a:p>
            <a:pPr eaLnBrk="1" hangingPunct="1"/>
            <a:endParaRPr lang="en-US" sz="2800" b="1" dirty="0"/>
          </a:p>
          <a:p>
            <a:pPr eaLnBrk="1" hangingPunct="1"/>
            <a:endParaRPr lang="en-US" sz="2800" b="1" dirty="0"/>
          </a:p>
          <a:p>
            <a:pPr eaLnBrk="1" hangingPunct="1"/>
            <a:endParaRPr lang="en-US" sz="2800" b="1" dirty="0"/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Language therefore colors the way we see our world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i="1" dirty="0"/>
              <a:t>What do you think?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905000"/>
            <a:ext cx="73914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Think of these terms and the significance society has given to them over time:</a:t>
            </a:r>
          </a:p>
          <a:p>
            <a:pPr eaLnBrk="1" hangingPunct="1"/>
            <a:r>
              <a:rPr lang="en-US" sz="2800" b="1" dirty="0"/>
              <a:t>What are some uses of the word black to mean something negative?</a:t>
            </a:r>
          </a:p>
          <a:p>
            <a:pPr eaLnBrk="1" hangingPunct="1"/>
            <a:r>
              <a:rPr lang="en-US" sz="2800" b="1" dirty="0"/>
              <a:t>What are some uses of the word white to mean something positive?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153400" cy="3687763"/>
          </a:xfrm>
        </p:spPr>
        <p:txBody>
          <a:bodyPr/>
          <a:lstStyle/>
          <a:p>
            <a:pPr eaLnBrk="1" hangingPunct="1"/>
            <a:r>
              <a:rPr lang="en-US" b="1" dirty="0"/>
              <a:t>Language influences how we perceive genders, races, and ethnicities.</a:t>
            </a:r>
          </a:p>
          <a:p>
            <a:pPr eaLnBrk="1" hangingPunct="1"/>
            <a:r>
              <a:rPr lang="en-US" b="1" dirty="0"/>
              <a:t>Words create and reinforce both positive and negative images.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152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i="1" dirty="0"/>
              <a:t>Another question?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88198"/>
            <a:ext cx="8229600" cy="47545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sz="3600" b="1" dirty="0"/>
              <a:t>Is it acceptable to use racist or sexist terms to describe oneself or one's group?</a:t>
            </a:r>
          </a:p>
          <a:p>
            <a:pPr eaLnBrk="1" hangingPunct="1">
              <a:buFont typeface="Arial" charset="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266700" y="685800"/>
            <a:ext cx="6705600" cy="990600"/>
          </a:xfrm>
        </p:spPr>
        <p:txBody>
          <a:bodyPr/>
          <a:lstStyle/>
          <a:p>
            <a:pPr eaLnBrk="1" hangingPunct="1"/>
            <a:r>
              <a:rPr lang="en-US" dirty="0"/>
              <a:t>CULTURE AND SOCIETY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800600" y="1672590"/>
            <a:ext cx="3916362" cy="4343400"/>
          </a:xfrm>
        </p:spPr>
        <p:txBody>
          <a:bodyPr/>
          <a:lstStyle/>
          <a:p>
            <a:pPr eaLnBrk="1" hangingPunct="1"/>
            <a:r>
              <a:rPr lang="en-US" sz="2900" b="1" dirty="0"/>
              <a:t>Culture—the learned and shared behaviors, beliefs, attitudes, values, and material objects that characterize a particular group or society</a:t>
            </a:r>
          </a:p>
        </p:txBody>
      </p:sp>
      <p:pic>
        <p:nvPicPr>
          <p:cNvPr id="11269" name="Picture 5" descr="AA05345(0rf-gett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1" y="2133600"/>
            <a:ext cx="3712029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YPE_038(0rf-gett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9530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30480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Norms are society's specific rules of right and wrong behavior.</a:t>
            </a:r>
          </a:p>
          <a:p>
            <a:pPr lvl="1" eaLnBrk="1" hangingPunct="1"/>
            <a:r>
              <a:rPr lang="en-US" sz="2800" b="1" dirty="0"/>
              <a:t>They tell us what we should or should not do.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Norms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44880" y="16764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What are some of the norms in our culture?</a:t>
            </a:r>
          </a:p>
          <a:p>
            <a:pPr lvl="1" eaLnBrk="1" hangingPunct="1"/>
            <a:r>
              <a:rPr lang="en-US" sz="2800" b="1" dirty="0"/>
              <a:t> </a:t>
            </a:r>
          </a:p>
          <a:p>
            <a:pPr lvl="1" eaLnBrk="1" hangingPunct="1"/>
            <a:r>
              <a:rPr lang="en-US" sz="2800" b="1" dirty="0"/>
              <a:t> </a:t>
            </a:r>
          </a:p>
          <a:p>
            <a:pPr lvl="1" eaLnBrk="1" hangingPunct="1"/>
            <a:r>
              <a:rPr lang="en-US" sz="2800" b="1" dirty="0"/>
              <a:t> </a:t>
            </a:r>
          </a:p>
          <a:p>
            <a:pPr lvl="1" eaLnBrk="1" hangingPunct="1"/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b="1" dirty="0"/>
              <a:t>Characteristics of Norms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1289050" y="1524000"/>
            <a:ext cx="739775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Most are unwritten.</a:t>
            </a:r>
          </a:p>
          <a:p>
            <a:pPr eaLnBrk="1" hangingPunct="1"/>
            <a:r>
              <a:rPr lang="en-US" sz="2800" b="1" dirty="0"/>
              <a:t>They are instrumental.</a:t>
            </a:r>
          </a:p>
          <a:p>
            <a:pPr eaLnBrk="1" hangingPunct="1"/>
            <a:r>
              <a:rPr lang="en-US" sz="2800" b="1" dirty="0"/>
              <a:t>Some are explicit while others are implicit.</a:t>
            </a:r>
          </a:p>
          <a:p>
            <a:pPr eaLnBrk="1" hangingPunct="1"/>
            <a:r>
              <a:rPr lang="en-US" sz="2800" b="1" dirty="0"/>
              <a:t>They change over time.</a:t>
            </a:r>
          </a:p>
          <a:p>
            <a:pPr eaLnBrk="1" hangingPunct="1"/>
            <a:r>
              <a:rPr lang="en-US" sz="2800" b="1" dirty="0"/>
              <a:t>Most are conditional.</a:t>
            </a:r>
          </a:p>
          <a:p>
            <a:pPr eaLnBrk="1" hangingPunct="1"/>
            <a:r>
              <a:rPr lang="en-US" sz="2800" b="1" dirty="0"/>
              <a:t>Norms can be rigid or flexible.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Three Types of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91640"/>
            <a:ext cx="7467600" cy="4540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Folkways:  norms that members of a society look upon as </a:t>
            </a:r>
            <a:r>
              <a:rPr lang="en-US" sz="2800" b="1" i="1" dirty="0"/>
              <a:t>not</a:t>
            </a:r>
            <a:r>
              <a:rPr lang="en-US" sz="2800" b="1" dirty="0"/>
              <a:t> being critical and that may be broken without severe punishment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Mores:  norms that society considers very important because they maintain morals and ethics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Laws:  norms that are defined and enforced by a political authority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i="1" dirty="0"/>
              <a:t>What do you think?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914400" y="2057400"/>
            <a:ext cx="7391400" cy="35814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b="1" dirty="0"/>
              <a:t>Identify whether it is a folkway, more, or law.</a:t>
            </a:r>
          </a:p>
          <a:p>
            <a:pPr lvl="1" eaLnBrk="1" hangingPunct="1"/>
            <a:r>
              <a:rPr lang="en-US" sz="2800" b="1" dirty="0"/>
              <a:t>Place your napkin in your lap.</a:t>
            </a:r>
          </a:p>
          <a:p>
            <a:pPr lvl="1" eaLnBrk="1" hangingPunct="1"/>
            <a:r>
              <a:rPr lang="en-US" sz="2800" b="1" dirty="0"/>
              <a:t>Cover your genitals when you are in public.</a:t>
            </a:r>
          </a:p>
          <a:p>
            <a:pPr lvl="1" eaLnBrk="1" hangingPunct="1"/>
            <a:r>
              <a:rPr lang="en-US" sz="2800" b="1" dirty="0"/>
              <a:t>Don't pick your nose in public.</a:t>
            </a:r>
          </a:p>
          <a:p>
            <a:pPr lvl="1" eaLnBrk="1" hangingPunct="1"/>
            <a:r>
              <a:rPr lang="en-US" sz="2800" b="1" dirty="0"/>
              <a:t>Ensure the safety of children.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897082" y="1562100"/>
            <a:ext cx="7391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Sanctions—rewards for appropriate behavior and penalties for inappropriate behavior.</a:t>
            </a:r>
          </a:p>
          <a:p>
            <a:pPr eaLnBrk="1" hangingPunct="1"/>
            <a:r>
              <a:rPr lang="en-US" sz="2800" b="1" dirty="0"/>
              <a:t>Sanctions vary in strength and can be positive or negative – formal or informal</a:t>
            </a:r>
          </a:p>
          <a:p>
            <a:pPr lvl="1" eaLnBrk="1" hangingPunct="1"/>
            <a:r>
              <a:rPr lang="en-US" sz="2800" b="1" dirty="0"/>
              <a:t>A hug</a:t>
            </a:r>
          </a:p>
          <a:p>
            <a:pPr lvl="1" eaLnBrk="1" hangingPunct="1"/>
            <a:r>
              <a:rPr lang="en-US" sz="2800" b="1" dirty="0"/>
              <a:t>A prison term</a:t>
            </a:r>
          </a:p>
          <a:p>
            <a:pPr lvl="1" eaLnBrk="1" hangingPunct="1"/>
            <a:r>
              <a:rPr lang="en-US" sz="2800" b="1" dirty="0"/>
              <a:t>Getting fired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2400"/>
            <a:ext cx="36845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477982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Sanctions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>
          <a:xfrm>
            <a:off x="228600" y="533400"/>
            <a:ext cx="8839200" cy="617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/>
              <a:t>Values—the standards by which members of a particular culture define what is good or bad, moral or immoral, proper or improper, desirable or undesirable, beautiful or ugly.</a:t>
            </a:r>
          </a:p>
          <a:p>
            <a:pPr eaLnBrk="1" hangingPunct="1"/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Major U.S. values include: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Achievement and success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Activity and work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Morality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Humanitarianism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Efficiency and practicality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Progress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Equality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Individuality</a:t>
            </a:r>
          </a:p>
          <a:p>
            <a:pPr eaLnBrk="1" hangingPunct="1"/>
            <a:endParaRPr lang="en-US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/>
              <a:t>Value Clusters: values that hold together</a:t>
            </a:r>
          </a:p>
          <a:p>
            <a:pPr lvl="1" eaLnBrk="1" hangingPunct="1"/>
            <a:r>
              <a:rPr lang="en-US" sz="2800" b="1" dirty="0"/>
              <a:t>Achievement, success, progress, efficiency</a:t>
            </a:r>
          </a:p>
          <a:p>
            <a:pPr eaLnBrk="1" hangingPunct="1"/>
            <a:r>
              <a:rPr lang="en-US" sz="2800" b="1" dirty="0"/>
              <a:t>Value Contradictions: values that seem in direct opposition to each other</a:t>
            </a:r>
          </a:p>
          <a:p>
            <a:pPr lvl="1" eaLnBrk="1" hangingPunct="1"/>
            <a:r>
              <a:rPr lang="en-US" sz="2800" b="1" dirty="0"/>
              <a:t>Equality and efficiency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762000"/>
            <a:ext cx="6705600" cy="99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/>
              <a:t>SOCIOLOGICAL PERSPECTIVES ON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2057400"/>
            <a:ext cx="7467600" cy="3978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Functionalists focus on culture as a cement that binds society.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Conflict theorists argue that culture can generate enormous inequality.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Feminist scholars focus on gender differences.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err="1"/>
              <a:t>Interactionists</a:t>
            </a:r>
            <a:r>
              <a:rPr lang="en-US" sz="2800" b="1" dirty="0"/>
              <a:t> study how people interpret and transmit culture.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76400"/>
            <a:ext cx="7620000" cy="4144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Multiculturalism refers to the coexistence of many cultures in the same geographic area, without any one culture dominating another.</a:t>
            </a:r>
          </a:p>
          <a:p>
            <a:pPr eaLnBrk="1" hangingPunct="1"/>
            <a:r>
              <a:rPr lang="en-US" sz="2800" b="1" dirty="0"/>
              <a:t>Multiculturalism is also called cultural pluralism.</a:t>
            </a:r>
          </a:p>
        </p:txBody>
      </p:sp>
      <p:pic>
        <p:nvPicPr>
          <p:cNvPr id="41988" name="Picture 5" descr="23376083(100rf-jupit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87775"/>
            <a:ext cx="4038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Multiculturalism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dirty="0"/>
              <a:t>Characteristics of Culture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990600" y="1600200"/>
            <a:ext cx="73152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Culture is learned.</a:t>
            </a:r>
          </a:p>
          <a:p>
            <a:pPr eaLnBrk="1" hangingPunct="1"/>
            <a:r>
              <a:rPr lang="en-US" sz="2800" b="1" dirty="0"/>
              <a:t>Culture is taken for granted.</a:t>
            </a:r>
          </a:p>
          <a:p>
            <a:pPr eaLnBrk="1" hangingPunct="1"/>
            <a:r>
              <a:rPr lang="en-US" sz="2800" b="1" dirty="0"/>
              <a:t>Culture is symbolic of our society.</a:t>
            </a:r>
          </a:p>
          <a:p>
            <a:pPr eaLnBrk="1" hangingPunct="1"/>
            <a:r>
              <a:rPr lang="en-US" sz="2800" b="1" dirty="0"/>
              <a:t>Culture is transmitted from one generation to the next.</a:t>
            </a:r>
          </a:p>
          <a:p>
            <a:pPr eaLnBrk="1" hangingPunct="1"/>
            <a:r>
              <a:rPr lang="en-US" sz="2800" b="1" dirty="0"/>
              <a:t>Culture is shared.</a:t>
            </a:r>
          </a:p>
          <a:p>
            <a:pPr eaLnBrk="1" hangingPunct="1"/>
            <a:r>
              <a:rPr lang="en-US" sz="2800" b="1" dirty="0"/>
              <a:t>Culture is adaptive and always changing.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1219200" y="762000"/>
            <a:ext cx="6705600" cy="990600"/>
          </a:xfrm>
        </p:spPr>
        <p:txBody>
          <a:bodyPr/>
          <a:lstStyle/>
          <a:p>
            <a:pPr eaLnBrk="1" hangingPunct="1"/>
            <a:r>
              <a:rPr lang="en-US" dirty="0"/>
              <a:t>CULTURAL DIVERSITY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990600" y="2057400"/>
            <a:ext cx="7391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A subculture is a group or category of people whose distinctive ways of thinking, feeling, and acting differ somewhat from those of the larger society.</a:t>
            </a:r>
          </a:p>
          <a:p>
            <a:pPr eaLnBrk="1" hangingPunct="1"/>
            <a:r>
              <a:rPr lang="en-US" sz="2800" b="1" dirty="0"/>
              <a:t>Subcultures can be based on ethnicity, religion, politics, age, physical disability, or social class.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CB009943(0rf-corbi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2194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41148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A counterculture deliberately opposes and consciously rejects some of the basic beliefs, values, and norms of the dominant culture.</a:t>
            </a:r>
          </a:p>
          <a:p>
            <a:pPr eaLnBrk="1" hangingPunct="1"/>
            <a:r>
              <a:rPr lang="en-US" sz="2800" b="1" dirty="0"/>
              <a:t>Countercultures can range from the Ku Klux Klan to the Old Order Amish.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47625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Counterculture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Culture Shock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</a:t>
            </a:r>
            <a:r>
              <a:rPr lang="en-US" sz="2800" b="1" dirty="0"/>
              <a:t>hen an individual feels disoriented, uncertain, or even fearful when immersed in an unfamiliar culture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Example: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4294967295"/>
          </p:nvPr>
        </p:nvSpPr>
        <p:spPr>
          <a:xfrm>
            <a:off x="668337" y="2408237"/>
            <a:ext cx="7807325" cy="4449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Ethnocentrism is the belief that one's culture and way of life are superior to those of other groups. </a:t>
            </a:r>
          </a:p>
          <a:p>
            <a:pPr eaLnBrk="1" hangingPunct="1"/>
            <a:r>
              <a:rPr lang="en-US" sz="2800" b="1" dirty="0"/>
              <a:t>Cultural relativism involves recognizing that no culture is better than another and that a culture should be judged by its own standards.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457200" y="685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Ethnocentrism vs. Cultural Relativism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570038"/>
            <a:ext cx="6858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Society—a group of people that has lived and worked together long enough to become an organized population and to think of themselves as a social unit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6096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Society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371600" y="685800"/>
            <a:ext cx="6705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CULTURAL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905000"/>
            <a:ext cx="7415213" cy="4130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Cultural Universals—customs and practices that are common to all societies.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/>
              <a:t>All cultures include bodily adornments, dancing, food taboos, ideas about modesty, and expectations for mourning.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/>
              <a:t>Cultures differ in the expression of the universals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73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Culture changes in </a:t>
            </a:r>
            <a:br>
              <a:rPr lang="en-US" dirty="0"/>
            </a:br>
            <a:r>
              <a:rPr lang="en-US" dirty="0"/>
              <a:t>a couple of ways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391400" cy="374186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b="1" dirty="0"/>
              <a:t>Innovation and Diffusion:</a:t>
            </a:r>
          </a:p>
          <a:p>
            <a:pPr lvl="1" eaLnBrk="1" hangingPunct="1"/>
            <a:r>
              <a:rPr lang="en-US" sz="2800" b="1" dirty="0"/>
              <a:t>Innovation</a:t>
            </a:r>
          </a:p>
          <a:p>
            <a:pPr lvl="2" eaLnBrk="1" hangingPunct="1"/>
            <a:r>
              <a:rPr lang="en-US" sz="2800" b="1" dirty="0"/>
              <a:t>Innovation is the process of introducing a new idea or object to a culture</a:t>
            </a:r>
          </a:p>
          <a:p>
            <a:pPr lvl="3" eaLnBrk="1" hangingPunct="1"/>
            <a:r>
              <a:rPr lang="en-US" sz="2800" b="1" dirty="0"/>
              <a:t>2 forms of innovation: discovery and invention</a:t>
            </a:r>
          </a:p>
          <a:p>
            <a:pPr lvl="1" eaLnBrk="1" hangingPunct="1"/>
            <a:r>
              <a:rPr lang="en-US" sz="2800" b="1" dirty="0"/>
              <a:t>Diffusion is the process by which culture spreads from one group/society to another</a:t>
            </a:r>
          </a:p>
          <a:p>
            <a:pPr lvl="2" eaLnBrk="1" hangingPunct="1"/>
            <a:r>
              <a:rPr lang="en-US" sz="2800" b="1" dirty="0"/>
              <a:t>Technology and globalization also effect diffusion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22844219(0rf-jupit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38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685800" y="4137025"/>
            <a:ext cx="8001000" cy="3459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Material culture consists of the tangible objects that members of a society make, use, and share.</a:t>
            </a:r>
          </a:p>
          <a:p>
            <a:pPr lvl="1" eaLnBrk="1" hangingPunct="1"/>
            <a:r>
              <a:rPr lang="en-US" sz="2800" b="1" dirty="0"/>
              <a:t>Examples include tools, jewelry, pottery, clothing, and furniture.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5715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Material Culture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990600" y="1844040"/>
            <a:ext cx="7502525" cy="44529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Nonmaterial culture includes the shared set of meanings that people use to interpret and understand the world.</a:t>
            </a:r>
          </a:p>
          <a:p>
            <a:pPr lvl="1" eaLnBrk="1" hangingPunct="1"/>
            <a:r>
              <a:rPr lang="en-US" sz="2800" b="1" dirty="0"/>
              <a:t>Examples include political opinions, religious beliefs, and marriage patterns.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685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/>
            <a:r>
              <a:rPr lang="en-US" sz="4400" u="sng" dirty="0"/>
              <a:t>Nonmaterial Culture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5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1072</Words>
  <Application>Microsoft Office PowerPoint</Application>
  <PresentationFormat>On-screen Show (4:3)</PresentationFormat>
  <Paragraphs>196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CULTURE</vt:lpstr>
      <vt:lpstr>CULTURE AND SOCIETY</vt:lpstr>
      <vt:lpstr>Characteristics of Culture</vt:lpstr>
      <vt:lpstr>PowerPoint Presentation</vt:lpstr>
      <vt:lpstr>CULTURAL SIMILARITIES</vt:lpstr>
      <vt:lpstr>PowerPoint Presentation</vt:lpstr>
      <vt:lpstr>Culture changes in  a couple of ways</vt:lpstr>
      <vt:lpstr>PowerPoint Presentation</vt:lpstr>
      <vt:lpstr>PowerPoint Presentation</vt:lpstr>
      <vt:lpstr> What do you think?</vt:lpstr>
      <vt:lpstr>PowerPoint Presentation</vt:lpstr>
      <vt:lpstr>THE BUILDING BLOCKS OF CULTURE</vt:lpstr>
      <vt:lpstr>PowerPoint Presentation</vt:lpstr>
      <vt:lpstr>Language</vt:lpstr>
      <vt:lpstr>PowerPoint Presentation</vt:lpstr>
      <vt:lpstr>Sapir Whorf Hypothesis</vt:lpstr>
      <vt:lpstr>What do you think?</vt:lpstr>
      <vt:lpstr>PowerPoint Presentation</vt:lpstr>
      <vt:lpstr>Another question?</vt:lpstr>
      <vt:lpstr>PowerPoint Presentation</vt:lpstr>
      <vt:lpstr>Norms</vt:lpstr>
      <vt:lpstr>Characteristics of Norms</vt:lpstr>
      <vt:lpstr>Three Types of Norms</vt:lpstr>
      <vt:lpstr>What do you think?</vt:lpstr>
      <vt:lpstr>PowerPoint Presentation</vt:lpstr>
      <vt:lpstr>PowerPoint Presentation</vt:lpstr>
      <vt:lpstr>Values</vt:lpstr>
      <vt:lpstr>SOCIOLOGICAL PERSPECTIVES ON CULTURE</vt:lpstr>
      <vt:lpstr>PowerPoint Presentation</vt:lpstr>
      <vt:lpstr>CULTURAL DIVERSITY</vt:lpstr>
      <vt:lpstr>PowerPoint Presentation</vt:lpstr>
      <vt:lpstr>Culture Shock</vt:lpstr>
      <vt:lpstr>PowerPoint Presentation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</dc:title>
  <dc:creator>eparkins</dc:creator>
  <cp:lastModifiedBy>Leretta Smith</cp:lastModifiedBy>
  <cp:revision>26</cp:revision>
  <cp:lastPrinted>2016-09-05T15:44:36Z</cp:lastPrinted>
  <dcterms:created xsi:type="dcterms:W3CDTF">2008-10-27T17:21:02Z</dcterms:created>
  <dcterms:modified xsi:type="dcterms:W3CDTF">2019-02-04T13:43:13Z</dcterms:modified>
</cp:coreProperties>
</file>