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38" r:id="rId2"/>
    <p:sldId id="318" r:id="rId3"/>
    <p:sldId id="319" r:id="rId4"/>
    <p:sldId id="295" r:id="rId5"/>
    <p:sldId id="320" r:id="rId6"/>
    <p:sldId id="326" r:id="rId7"/>
    <p:sldId id="286" r:id="rId8"/>
    <p:sldId id="292" r:id="rId9"/>
    <p:sldId id="287" r:id="rId10"/>
    <p:sldId id="327" r:id="rId11"/>
    <p:sldId id="288" r:id="rId12"/>
    <p:sldId id="328" r:id="rId13"/>
    <p:sldId id="289" r:id="rId14"/>
    <p:sldId id="290" r:id="rId15"/>
    <p:sldId id="329" r:id="rId16"/>
    <p:sldId id="291" r:id="rId17"/>
    <p:sldId id="321" r:id="rId18"/>
    <p:sldId id="330" r:id="rId19"/>
    <p:sldId id="293" r:id="rId20"/>
    <p:sldId id="302" r:id="rId21"/>
    <p:sldId id="303" r:id="rId22"/>
    <p:sldId id="304" r:id="rId23"/>
    <p:sldId id="305" r:id="rId24"/>
    <p:sldId id="331" r:id="rId25"/>
    <p:sldId id="294" r:id="rId26"/>
    <p:sldId id="306" r:id="rId27"/>
    <p:sldId id="307" r:id="rId28"/>
    <p:sldId id="335" r:id="rId29"/>
    <p:sldId id="334" r:id="rId30"/>
    <p:sldId id="336" r:id="rId31"/>
    <p:sldId id="337" r:id="rId32"/>
    <p:sldId id="322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9AB0-DEF2-4CFA-9CBB-6A051BB624D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FEA64-950F-4CD2-A160-E15817CC5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D368-A154-F7DB-A806-281EB177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62BC-F325-C61C-A85A-71E90660A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A1CD-CA8A-47B5-C0AA-BF54962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CA82-1A71-E4AC-428F-0E613C5E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E00F-19B3-747C-8F5B-6E64F99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9BDC-9110-578D-1D56-24D950BB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A248-CFBB-0148-1CA6-A0DD957C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D350-6F49-B7A9-EDF8-CDD2A820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C631-CA0B-E244-FD54-0A6AF245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78AA-B609-5BB3-75BA-AD9A9EC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74A24-1114-910B-81FA-6830B1FF2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C8A53-EEA9-AB83-1E3C-FA5E708C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6A084-6496-E5B9-F375-68C6D5E4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0540-38ED-BCB9-53B0-A4D19B4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AF5A-656A-FABB-5167-A865C296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1AFC-2A96-D4D5-436B-701AB155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3246-8091-C81D-2E18-EA3588AE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2921-A753-B76A-F4D1-52C71FA4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8768-3346-7B73-57C8-6FE185EA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A8BD-4D54-A4D2-FA0E-78B36A07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8370-AC3F-2D43-CD0D-C583DC9C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57D0-5EC0-5D02-C952-0A567D87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1D27-8C86-E769-703C-248CD2DF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E15B-F737-6971-F649-032DF59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6483-4F91-FC14-1585-2DF8290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BD0-3519-6E1B-ED41-0B6F6ADF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89FF-55CE-8DF1-EFF3-866253052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34E81-52D0-0A58-B136-CB6A4AB3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F7F3C-E103-6AF5-3CA1-73C91646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03A3-EDFC-E27D-D02F-7F99F54E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CAF5-E419-2508-39EE-0B7842FF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8476-8D13-89E4-31BF-32A26599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7144-D832-336B-4712-95F35D0F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AC222-6674-68DF-837D-1D509E2C8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EEAA7-CCDF-5125-EA6F-5D98F06CD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71166-7588-9820-C350-12AFE4E78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C4081-9368-4C5A-8CF8-A07D26E7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D45A0-538E-836B-EDDC-02E9BC84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6897C-C20F-7579-14BC-60BEC8EF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DC1D-B817-327F-D650-508A95BC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D3905-4B05-9306-91D9-757AAF32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B7928-D170-AB65-21AF-52750B4F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D6C1C-6D4E-94B1-35C2-3F43ED21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E8291-1D49-D239-5F1D-CA29C8E5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8AEEF-FE6B-C99E-C0A2-1EB67E51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45656-102E-0525-C686-0038210F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0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DF36-5543-C69B-6A74-A0EBE29C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928A-F989-3A2F-55CC-7F25E90F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2979F-870A-A082-CDD4-ED661A03D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3A765-F23C-083C-85EE-59DC8AE5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5F7C5-8B6B-77A3-68B8-CCA29B7C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88E2-4D22-F18B-CCC5-98834BEC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6CFE-1E05-8D2F-0112-6322D237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785B4-B755-4084-FFBB-B427EE41C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E8E63-EA84-76C5-D096-E5DA1AEC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F9F66-0692-CE21-D8DB-8E4C23FD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5CD49-BDDC-DCF8-772B-AEFF087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8C58-6948-8599-4C3F-798BB3BA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AF85A-8690-7DEA-83DF-06E8D594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B90D-C8E5-CD62-284E-D7A71C33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7E6E-FB20-73F8-514C-EE960D191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8EED-72B6-41F7-862C-EDC7CD9F900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F003-0A77-96DD-A44C-80F807530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E9C5-FF77-B6D9-E757-E728495DC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42E9-7350-42CF-AE4C-A15C03B5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66DD-3DFF-CECD-3658-97E405640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Cloud Config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558A-BF3B-AE8D-47E7-63DF1E4C6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2024</a:t>
            </a:r>
          </a:p>
        </p:txBody>
      </p:sp>
    </p:spTree>
    <p:extLst>
      <p:ext uri="{BB962C8B-B14F-4D97-AF65-F5344CB8AC3E}">
        <p14:creationId xmlns:p14="http://schemas.microsoft.com/office/powerpoint/2010/main" val="169226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pPr lvl="1"/>
            <a:r>
              <a:rPr lang="en-US" dirty="0"/>
              <a:t>Decoupling Configuration from Deployment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Dynamic Configuration Updates</a:t>
            </a:r>
          </a:p>
          <a:p>
            <a:pPr lvl="1"/>
            <a:r>
              <a:rPr lang="en-US" dirty="0"/>
              <a:t>Enhanced Security</a:t>
            </a:r>
          </a:p>
          <a:p>
            <a:pPr lvl="1"/>
            <a:r>
              <a:rPr lang="en-US" dirty="0"/>
              <a:t>Centralized Configuration Management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6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ACBA-D5F2-6FED-F4C6-9828A5C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3406877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Dynamic Configuration Updates (Hot Reloading)</a:t>
            </a:r>
            <a:endParaRPr lang="en-US" sz="3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97580E-7022-8ABB-0B7C-F7BB82E7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352784"/>
            <a:ext cx="3276600" cy="126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/>
              <a:t>- Doesn’t need Rolling update for just configuration Changes</a:t>
            </a:r>
            <a:endParaRPr lang="en-US" sz="1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0887B3-04D5-9814-8CC7-AB7AABB15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388729"/>
            <a:ext cx="8030280" cy="60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pPr lvl="1"/>
            <a:r>
              <a:rPr lang="en-US" dirty="0"/>
              <a:t>Decoupling Configuration from Deployment</a:t>
            </a:r>
          </a:p>
          <a:p>
            <a:pPr lvl="1"/>
            <a:r>
              <a:rPr lang="en-US" dirty="0"/>
              <a:t>Dynamic Configuration Updates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Enhanced Security</a:t>
            </a:r>
          </a:p>
          <a:p>
            <a:pPr lvl="1"/>
            <a:r>
              <a:rPr lang="en-US" dirty="0"/>
              <a:t>Centralized Configuration Management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70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428-067D-0201-0D29-1CEDD81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Enhanced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3C9D2-911A-15AD-CC0B-11225B7D93FF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Unencrypted data inside the </a:t>
            </a:r>
            <a:r>
              <a:rPr lang="en-US" sz="2000" dirty="0" err="1"/>
              <a:t>Configmap</a:t>
            </a:r>
            <a:r>
              <a:rPr lang="en-US" sz="2000" dirty="0"/>
              <a:t> and Secrets of Kubernetes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Even Secrets in Kubernetes stores in plain text (base64 encoding)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F93F3C3-7A24-883A-2A3A-03B1D375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205"/>
            <a:ext cx="4736301" cy="6310695"/>
          </a:xfrm>
        </p:spPr>
      </p:pic>
    </p:spTree>
    <p:extLst>
      <p:ext uri="{BB962C8B-B14F-4D97-AF65-F5344CB8AC3E}">
        <p14:creationId xmlns:p14="http://schemas.microsoft.com/office/powerpoint/2010/main" val="28450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428-067D-0201-0D29-1CEDD81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Enhanced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3C9D2-911A-15AD-CC0B-11225B7D93FF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 storing sensitive data (like database password) in the Kubernetes Secret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Reading sensitive data by REST API from Config Server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23A5E79F-E425-E4BE-A395-7C3D185E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218"/>
            <a:ext cx="5061527" cy="5622360"/>
          </a:xfrm>
        </p:spPr>
      </p:pic>
    </p:spTree>
    <p:extLst>
      <p:ext uri="{BB962C8B-B14F-4D97-AF65-F5344CB8AC3E}">
        <p14:creationId xmlns:p14="http://schemas.microsoft.com/office/powerpoint/2010/main" val="405803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pPr lvl="1"/>
            <a:r>
              <a:rPr lang="en-US" dirty="0"/>
              <a:t>Decoupling Configuration from Deployment</a:t>
            </a:r>
          </a:p>
          <a:p>
            <a:pPr lvl="1"/>
            <a:r>
              <a:rPr lang="en-US" dirty="0"/>
              <a:t>Dynamic Configuration Updates</a:t>
            </a:r>
          </a:p>
          <a:p>
            <a:pPr lvl="1"/>
            <a:r>
              <a:rPr lang="en-US" dirty="0"/>
              <a:t>Enhanced Security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Centralized Configuration Management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8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428-067D-0201-0D29-1CEDD819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Centralized Config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3C9D2-911A-15AD-CC0B-11225B7D93FF}"/>
              </a:ext>
            </a:extLst>
          </p:cNvPr>
          <p:cNvSpPr txBox="1"/>
          <p:nvPr/>
        </p:nvSpPr>
        <p:spPr>
          <a:xfrm>
            <a:off x="876693" y="2533476"/>
            <a:ext cx="3455821" cy="1013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Single REST API for all configuration sources (Git, Vault, …)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92A15AA7-F9A3-D9FA-83C8-CFD696C58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4" y="1008123"/>
            <a:ext cx="7602529" cy="4699949"/>
          </a:xfrm>
        </p:spPr>
      </p:pic>
    </p:spTree>
    <p:extLst>
      <p:ext uri="{BB962C8B-B14F-4D97-AF65-F5344CB8AC3E}">
        <p14:creationId xmlns:p14="http://schemas.microsoft.com/office/powerpoint/2010/main" val="237931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b="1" dirty="0">
                <a:solidFill>
                  <a:schemeClr val="accent1"/>
                </a:solidFill>
              </a:rPr>
              <a:t>Spring Cloud Config Architecture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Push-Based model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Pull-Based model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Push-Based VS Pull-Based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6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Push-Based model</a:t>
            </a:r>
          </a:p>
          <a:p>
            <a:pPr lvl="1"/>
            <a:r>
              <a:rPr lang="en-US" dirty="0"/>
              <a:t>Pull-Based model</a:t>
            </a:r>
          </a:p>
          <a:p>
            <a:pPr lvl="1"/>
            <a:r>
              <a:rPr lang="en-US" dirty="0"/>
              <a:t>Push-Based VS Pull-Based</a:t>
            </a:r>
          </a:p>
          <a:p>
            <a:r>
              <a:rPr lang="en-US" dirty="0"/>
              <a:t>When to use Spring Cloud </a:t>
            </a:r>
            <a:r>
              <a:rPr lang="en-US"/>
              <a:t>Config?</a:t>
            </a:r>
          </a:p>
          <a:p>
            <a:r>
              <a:rPr lang="en-US"/>
              <a:t>How to use Spring Cloud Config?</a:t>
            </a:r>
          </a:p>
          <a:p>
            <a:r>
              <a:rPr lang="en-US"/>
              <a:t>Further investigation</a:t>
            </a:r>
          </a:p>
          <a:p>
            <a:r>
              <a:rPr lang="en-US"/>
              <a:t>Release Schedule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2E5-FC62-163B-DBC5-FABEEC2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78767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instant reloading (Push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323A-5FDF-5D60-F208-0DB46F2BF56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FEFE-1E9E-9FF5-B07F-86F15FE93671}"/>
              </a:ext>
            </a:extLst>
          </p:cNvPr>
          <p:cNvSpPr txBox="1"/>
          <p:nvPr/>
        </p:nvSpPr>
        <p:spPr>
          <a:xfrm>
            <a:off x="876693" y="2798618"/>
            <a:ext cx="2983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Connecting the Git webhook to /</a:t>
            </a:r>
            <a:r>
              <a:rPr lang="en-US" dirty="0" err="1"/>
              <a:t>busrefresh</a:t>
            </a:r>
            <a:r>
              <a:rPr lang="en-US" dirty="0"/>
              <a:t> endpoint for instant reloading</a:t>
            </a:r>
          </a:p>
          <a:p>
            <a:endParaRPr lang="en-US" dirty="0"/>
          </a:p>
          <a:p>
            <a:r>
              <a:rPr lang="en-US" dirty="0"/>
              <a:t>- vault doesn’t support webhook triggering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50E2C8-43D2-D9D0-8715-20169B0DF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33" y="1257571"/>
            <a:ext cx="7580462" cy="4342857"/>
          </a:xfrm>
        </p:spPr>
      </p:pic>
    </p:spTree>
    <p:extLst>
      <p:ext uri="{BB962C8B-B14F-4D97-AF65-F5344CB8AC3E}">
        <p14:creationId xmlns:p14="http://schemas.microsoft.com/office/powerpoint/2010/main" val="364555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4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2E5-FC62-163B-DBC5-FABEEC2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78767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instant reloading (Push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323A-5FDF-5D60-F208-0DB46F2BF56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FEFE-1E9E-9FF5-B07F-86F15FE93671}"/>
              </a:ext>
            </a:extLst>
          </p:cNvPr>
          <p:cNvSpPr txBox="1"/>
          <p:nvPr/>
        </p:nvSpPr>
        <p:spPr>
          <a:xfrm>
            <a:off x="876693" y="2798618"/>
            <a:ext cx="298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Connecting the Git webhook to /</a:t>
            </a:r>
            <a:r>
              <a:rPr lang="en-US" b="1" dirty="0" err="1">
                <a:solidFill>
                  <a:srgbClr val="FF0000"/>
                </a:solidFill>
              </a:rPr>
              <a:t>busrefresh</a:t>
            </a:r>
            <a:r>
              <a:rPr lang="en-US" b="1" dirty="0">
                <a:solidFill>
                  <a:srgbClr val="FF0000"/>
                </a:solidFill>
              </a:rPr>
              <a:t> endpoint for instant reloading</a:t>
            </a:r>
          </a:p>
          <a:p>
            <a:endParaRPr lang="en-US" dirty="0"/>
          </a:p>
          <a:p>
            <a:r>
              <a:rPr lang="en-US" dirty="0"/>
              <a:t>- vault doesn’t support webhook triggering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54AC8A6-4403-9CA6-F1A4-9823D8F15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80" y="1231693"/>
            <a:ext cx="7602790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2E5-FC62-163B-DBC5-FABEEC2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78767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instant reloading (Push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323A-5FDF-5D60-F208-0DB46F2BF56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FEFE-1E9E-9FF5-B07F-86F15FE93671}"/>
              </a:ext>
            </a:extLst>
          </p:cNvPr>
          <p:cNvSpPr txBox="1"/>
          <p:nvPr/>
        </p:nvSpPr>
        <p:spPr>
          <a:xfrm>
            <a:off x="876693" y="2798618"/>
            <a:ext cx="298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Connecting the Git webhook to /</a:t>
            </a:r>
            <a:r>
              <a:rPr lang="en-US" b="1" dirty="0" err="1">
                <a:solidFill>
                  <a:srgbClr val="FF0000"/>
                </a:solidFill>
              </a:rPr>
              <a:t>busrefresh</a:t>
            </a:r>
            <a:r>
              <a:rPr lang="en-US" b="1" dirty="0">
                <a:solidFill>
                  <a:srgbClr val="FF0000"/>
                </a:solidFill>
              </a:rPr>
              <a:t> endpoint for instant reloading</a:t>
            </a:r>
          </a:p>
          <a:p>
            <a:endParaRPr lang="en-US" dirty="0"/>
          </a:p>
          <a:p>
            <a:r>
              <a:rPr lang="en-US" dirty="0"/>
              <a:t>- vault doesn’t support webhook triggering</a:t>
            </a: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BE7B7FA-DA52-D99D-B2E5-5AADCE72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39" y="1240999"/>
            <a:ext cx="7666568" cy="43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4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2E5-FC62-163B-DBC5-FABEEC2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78767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instant reloading (Push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323A-5FDF-5D60-F208-0DB46F2BF56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FEFE-1E9E-9FF5-B07F-86F15FE93671}"/>
              </a:ext>
            </a:extLst>
          </p:cNvPr>
          <p:cNvSpPr txBox="1"/>
          <p:nvPr/>
        </p:nvSpPr>
        <p:spPr>
          <a:xfrm>
            <a:off x="876693" y="2798618"/>
            <a:ext cx="298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Connecting the Git webhook to /</a:t>
            </a:r>
            <a:r>
              <a:rPr lang="en-US" b="1" dirty="0" err="1">
                <a:solidFill>
                  <a:srgbClr val="FF0000"/>
                </a:solidFill>
              </a:rPr>
              <a:t>busrefresh</a:t>
            </a:r>
            <a:r>
              <a:rPr lang="en-US" b="1" dirty="0">
                <a:solidFill>
                  <a:srgbClr val="FF0000"/>
                </a:solidFill>
              </a:rPr>
              <a:t> endpoint for instant reloading</a:t>
            </a:r>
          </a:p>
          <a:p>
            <a:endParaRPr lang="en-US" dirty="0"/>
          </a:p>
          <a:p>
            <a:r>
              <a:rPr lang="en-US" dirty="0"/>
              <a:t>- vault doesn’t support webhook triggering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94C17E-6BF4-C06D-250D-E445B22F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09" y="1261758"/>
            <a:ext cx="7627353" cy="43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9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2E5-FC62-163B-DBC5-FABEEC2E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787671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instant reloading (Push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323A-5FDF-5D60-F208-0DB46F2BF561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8FEFE-1E9E-9FF5-B07F-86F15FE93671}"/>
              </a:ext>
            </a:extLst>
          </p:cNvPr>
          <p:cNvSpPr txBox="1"/>
          <p:nvPr/>
        </p:nvSpPr>
        <p:spPr>
          <a:xfrm>
            <a:off x="876693" y="2798618"/>
            <a:ext cx="2983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 Connecting the Git webhook to /</a:t>
            </a:r>
            <a:r>
              <a:rPr lang="en-US" b="1" dirty="0" err="1">
                <a:solidFill>
                  <a:srgbClr val="FF0000"/>
                </a:solidFill>
              </a:rPr>
              <a:t>busrefresh</a:t>
            </a:r>
            <a:r>
              <a:rPr lang="en-US" b="1" dirty="0">
                <a:solidFill>
                  <a:srgbClr val="FF0000"/>
                </a:solidFill>
              </a:rPr>
              <a:t> endpoint for instant reloading</a:t>
            </a:r>
          </a:p>
          <a:p>
            <a:endParaRPr lang="en-US" dirty="0"/>
          </a:p>
          <a:p>
            <a:r>
              <a:rPr lang="en-US" dirty="0"/>
              <a:t>- vault doesn’t support webhook triggering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9226BAEA-E3D9-F697-964F-1E32ED8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37" y="1260259"/>
            <a:ext cx="7666568" cy="43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pPr lvl="1"/>
            <a:r>
              <a:rPr lang="en-US" dirty="0"/>
              <a:t>Push-Based model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Pull-Based model</a:t>
            </a:r>
          </a:p>
          <a:p>
            <a:pPr lvl="1"/>
            <a:r>
              <a:rPr lang="en-US" dirty="0"/>
              <a:t>Push-Based VS Pull-Based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When to use Spring Cloud </a:t>
            </a:r>
            <a:r>
              <a:rPr lang="en-US"/>
              <a:t>Config?</a:t>
            </a:r>
          </a:p>
          <a:p>
            <a:r>
              <a:rPr lang="en-US"/>
              <a:t>How to use Spring Cloud Config?</a:t>
            </a:r>
          </a:p>
          <a:p>
            <a:r>
              <a:rPr lang="en-US"/>
              <a:t>Further investigation</a:t>
            </a:r>
          </a:p>
          <a:p>
            <a:r>
              <a:rPr lang="en-US"/>
              <a:t>Release Schedule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7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DCE-0A03-D100-1354-224245D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</a:t>
            </a:r>
            <a:r>
              <a:rPr lang="en-US" sz="3200" kern="1200" dirty="0"/>
              <a:t>Scheduled reloading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(Pull based)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21B1DB-4ED7-C5B8-089A-94014FA6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13472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Refresh the application configs by schedule, for example by crone schedule: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* * * * * (every minutes at 0 second)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0 2 * * * (every day at 2 AM)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4AF650-190E-DBCA-0F8A-31878A60C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78" y="877959"/>
            <a:ext cx="7349215" cy="49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DCE-0A03-D100-1354-224245D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Scheduled reloading (Pull based)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21B1DB-4ED7-C5B8-089A-94014FA6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13472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Refresh the application configs by schedule, for example by crone schedule: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* * * * * (every minutes at 0 second)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0 2 * * * (every day at 2 AM)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endParaRPr lang="en-US" sz="20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6B3912-F025-AAB1-1541-7C7C4BDA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08" y="887195"/>
            <a:ext cx="7505453" cy="50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1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9DCE-0A03-D100-1354-224245D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Spring Cloud config Architecture Scheduled reloading (Pull based)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21B1DB-4ED7-C5B8-089A-94014FA6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134725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Refresh the application configs by schedule, for example by crone schedule: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* * * * * (every minutes at 0 second)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0 0 2 * * * (every day at 2 AM)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endParaRPr lang="en-US" sz="2000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0793D84-1F3A-B2E4-0A3B-AF6EA91B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00" y="897113"/>
            <a:ext cx="7631192" cy="50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39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pPr lvl="1"/>
            <a:r>
              <a:rPr lang="en-US" dirty="0"/>
              <a:t>Push-Based model</a:t>
            </a:r>
          </a:p>
          <a:p>
            <a:pPr lvl="1"/>
            <a:r>
              <a:rPr lang="en-US" dirty="0"/>
              <a:t>Pull-Based model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Push-Based VS Pull-Based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07DB-A64F-25A5-C3DE-676E04DD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Push-Based VS Pull-Based</a:t>
            </a:r>
          </a:p>
        </p:txBody>
      </p:sp>
      <p:pic>
        <p:nvPicPr>
          <p:cNvPr id="5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B15FC96-6B15-9710-F1FB-3B0CB582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4" y="3529027"/>
            <a:ext cx="5810726" cy="332897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A2F494-6808-FEB4-0D10-E59574C4B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62" y="3480367"/>
            <a:ext cx="4915929" cy="32803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EBE299-CCA7-FD9A-3D42-1B9021090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71763"/>
              </p:ext>
            </p:extLst>
          </p:nvPr>
        </p:nvGraphicFramePr>
        <p:xfrm>
          <a:off x="2032000" y="169068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6312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90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Push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Pull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07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Instant updating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Updating by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Complicated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Simple Architecture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5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52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529-5647-7677-FF8A-DE327383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Config Server goes down?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9646DF-B6AE-BC97-AC12-FF843AB1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03" y="1690688"/>
            <a:ext cx="6249335" cy="4170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88106-4EE4-60CD-9904-A9EDE9E0A8C1}"/>
              </a:ext>
            </a:extLst>
          </p:cNvPr>
          <p:cNvSpPr txBox="1"/>
          <p:nvPr/>
        </p:nvSpPr>
        <p:spPr>
          <a:xfrm>
            <a:off x="626330" y="3016251"/>
            <a:ext cx="6451959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akuten Sans" panose="020B0503020203020204"/>
              </a:rPr>
              <a:t>Existing pods: Use last config, no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akuten Sans" panose="020B0503020203020204"/>
              </a:rPr>
              <a:t>New pods: Fail without Config Server, may crash</a:t>
            </a:r>
          </a:p>
        </p:txBody>
      </p:sp>
    </p:spTree>
    <p:extLst>
      <p:ext uri="{BB962C8B-B14F-4D97-AF65-F5344CB8AC3E}">
        <p14:creationId xmlns:p14="http://schemas.microsoft.com/office/powerpoint/2010/main" val="346950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529-5647-7677-FF8A-DE327383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Config Server goes down?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88106-4EE4-60CD-9904-A9EDE9E0A8C1}"/>
              </a:ext>
            </a:extLst>
          </p:cNvPr>
          <p:cNvSpPr txBox="1"/>
          <p:nvPr/>
        </p:nvSpPr>
        <p:spPr>
          <a:xfrm>
            <a:off x="626331" y="3016251"/>
            <a:ext cx="512477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akuten Sans" panose="020B0503020203020204"/>
              </a:rPr>
              <a:t>Replicate the Config Server to increase sustainability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83E4973-F684-496F-5352-3AE2A279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36" y="1692927"/>
            <a:ext cx="6380398" cy="42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0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When to use Spring Cloud Config?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2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5F1F64-DA02-AF7B-8A17-43FF16BA8036}"/>
              </a:ext>
            </a:extLst>
          </p:cNvPr>
          <p:cNvSpPr/>
          <p:nvPr/>
        </p:nvSpPr>
        <p:spPr>
          <a:xfrm>
            <a:off x="6096000" y="1690687"/>
            <a:ext cx="5357091" cy="48021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B598F-69CC-15FE-C449-261A6D5F4628}"/>
              </a:ext>
            </a:extLst>
          </p:cNvPr>
          <p:cNvSpPr/>
          <p:nvPr/>
        </p:nvSpPr>
        <p:spPr>
          <a:xfrm>
            <a:off x="738909" y="1690687"/>
            <a:ext cx="5357091" cy="4802187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2A9AA-551D-A331-AF5B-ADAF63EB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Config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D8BE-61B8-EB8D-414D-96182478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660111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  <a:p>
            <a:r>
              <a:rPr lang="en-US" dirty="0"/>
              <a:t>Dynamic Configuration Needs</a:t>
            </a:r>
          </a:p>
          <a:p>
            <a:r>
              <a:rPr lang="en-US" dirty="0"/>
              <a:t>Environment-Specific Configs</a:t>
            </a:r>
          </a:p>
          <a:p>
            <a:r>
              <a:rPr lang="en-US" dirty="0"/>
              <a:t>Version Control and Auditability</a:t>
            </a:r>
          </a:p>
          <a:p>
            <a:r>
              <a:rPr lang="en-US" dirty="0"/>
              <a:t>Security for Sensitive Configs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ABF89F-E123-1881-6F58-C1AF14D2D240}"/>
              </a:ext>
            </a:extLst>
          </p:cNvPr>
          <p:cNvSpPr txBox="1">
            <a:spLocks/>
          </p:cNvSpPr>
          <p:nvPr/>
        </p:nvSpPr>
        <p:spPr>
          <a:xfrm>
            <a:off x="6642340" y="1825625"/>
            <a:ext cx="4711460" cy="247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or Monolithic Applications</a:t>
            </a:r>
          </a:p>
          <a:p>
            <a:r>
              <a:rPr lang="en-US" dirty="0"/>
              <a:t>Rapid Prototyping</a:t>
            </a:r>
          </a:p>
          <a:p>
            <a:r>
              <a:rPr lang="en-US" dirty="0"/>
              <a:t>Projects with Minimal Configuration Changes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79B01-53B2-3347-930C-5371626075A8}"/>
              </a:ext>
            </a:extLst>
          </p:cNvPr>
          <p:cNvGrpSpPr/>
          <p:nvPr/>
        </p:nvGrpSpPr>
        <p:grpSpPr>
          <a:xfrm>
            <a:off x="3124200" y="5626100"/>
            <a:ext cx="685800" cy="685800"/>
            <a:chOff x="7109460" y="2434590"/>
            <a:chExt cx="685800" cy="685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4C5ACE-392F-DB46-9F25-AF861EB66253}"/>
                </a:ext>
              </a:extLst>
            </p:cNvPr>
            <p:cNvSpPr/>
            <p:nvPr/>
          </p:nvSpPr>
          <p:spPr>
            <a:xfrm>
              <a:off x="7109460" y="2434590"/>
              <a:ext cx="685800" cy="685800"/>
            </a:xfrm>
            <a:prstGeom prst="ellips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JP" dirty="0"/>
            </a:p>
          </p:txBody>
        </p:sp>
        <p:pic>
          <p:nvPicPr>
            <p:cNvPr id="7" name="Graphic 11" descr="Checkmark with solid fill">
              <a:extLst>
                <a:ext uri="{FF2B5EF4-FFF2-40B4-BE49-F238E27FC236}">
                  <a16:creationId xmlns:a16="http://schemas.microsoft.com/office/drawing/2014/main" id="{3EF519D8-87D1-C343-BF07-BC7B7F1F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6615" y="2564732"/>
              <a:ext cx="491490" cy="4914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ECB38F-F36B-794C-A4F9-8D186EDA78DC}"/>
              </a:ext>
            </a:extLst>
          </p:cNvPr>
          <p:cNvGrpSpPr/>
          <p:nvPr/>
        </p:nvGrpSpPr>
        <p:grpSpPr>
          <a:xfrm>
            <a:off x="8481291" y="5626100"/>
            <a:ext cx="685800" cy="685800"/>
            <a:chOff x="7109460" y="2434590"/>
            <a:chExt cx="685800" cy="685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3947C2-3F0B-534A-A73B-57DBBC1585D5}"/>
                </a:ext>
              </a:extLst>
            </p:cNvPr>
            <p:cNvSpPr/>
            <p:nvPr/>
          </p:nvSpPr>
          <p:spPr>
            <a:xfrm>
              <a:off x="7109460" y="2434590"/>
              <a:ext cx="685800" cy="685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JP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058DBA7-E3F6-D046-8B8D-6B291A06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206615" y="2564732"/>
              <a:ext cx="491490" cy="491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146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6C5-3730-C717-E600-6C639AFE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kuten Sans" panose="020B0503020203020204"/>
              </a:rPr>
              <a:t>What’s Spring Cloud Config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381-B24C-D597-9CD1-D75D6BC7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management mindset change</a:t>
            </a:r>
          </a:p>
          <a:p>
            <a:r>
              <a:rPr lang="en-US" dirty="0"/>
              <a:t>Centralized Config Server</a:t>
            </a:r>
          </a:p>
          <a:p>
            <a:r>
              <a:rPr lang="en-US" dirty="0"/>
              <a:t>Supporting Backend config storages (like Git, Vault, …)</a:t>
            </a:r>
          </a:p>
          <a:p>
            <a:r>
              <a:rPr lang="en-US" dirty="0"/>
              <a:t>Part of Spring Cloud Framework</a:t>
            </a:r>
          </a:p>
          <a:p>
            <a:r>
              <a:rPr lang="en-US" dirty="0"/>
              <a:t>Integrated with Java, Nodejs, Python, …</a:t>
            </a:r>
          </a:p>
          <a:p>
            <a:r>
              <a:rPr lang="en-US" dirty="0"/>
              <a:t>Designed for 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450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b="1" dirty="0">
                <a:solidFill>
                  <a:schemeClr val="accent1"/>
                </a:solidFill>
              </a:rPr>
              <a:t>Why Spring Cloud Config Server?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Decoupling Configuration from Deployment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Dynamic Configuration Updates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Enhanced Security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Centralized Configuration Management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8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00AB-8CD9-7B98-F829-FC0CA56D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D36B-471F-EE62-50FC-203DD751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Spring Cloud Config Server?</a:t>
            </a:r>
          </a:p>
          <a:p>
            <a:r>
              <a:rPr lang="en-US" dirty="0"/>
              <a:t>Why Spring Cloud Config Server?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Decoupling Configuration from Deployment</a:t>
            </a:r>
          </a:p>
          <a:p>
            <a:pPr lvl="1"/>
            <a:r>
              <a:rPr lang="en-US" dirty="0"/>
              <a:t>Dynamic Configuration Updates</a:t>
            </a:r>
          </a:p>
          <a:p>
            <a:pPr lvl="1"/>
            <a:r>
              <a:rPr lang="en-US" dirty="0"/>
              <a:t>Enhanced Security</a:t>
            </a:r>
          </a:p>
          <a:p>
            <a:pPr lvl="1"/>
            <a:r>
              <a:rPr lang="en-US" dirty="0"/>
              <a:t>Centralized Configuration Management</a:t>
            </a:r>
          </a:p>
          <a:p>
            <a:r>
              <a:rPr lang="en-US" dirty="0"/>
              <a:t>Spring Cloud Config Architecture</a:t>
            </a:r>
          </a:p>
          <a:p>
            <a:r>
              <a:rPr lang="en-US" dirty="0"/>
              <a:t>When to use Spring Cloud Config?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6C5-3730-C717-E600-6C639AFE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Coupling Configuration with Deployment (current status)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300AE-52D2-DF67-94AD-EC93ECB21877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 CI/CD pipeline per configuration changes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Less flexible &amp; slow for configuration changes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7A6DFF91-27A3-429A-08C7-A9A89DE6C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97" y="741391"/>
            <a:ext cx="3446096" cy="538452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2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6C5-3730-C717-E600-6C639AFE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Decoupling Configuration from Deployment (current status)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300AE-52D2-DF67-94AD-EC93ECB21877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 CI/CD pipeline per configuration changes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Less flexible &amp; slow for configuration changes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182D42F-28EE-489D-9017-CCEE9E882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233" y="741391"/>
            <a:ext cx="5142224" cy="53845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2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E27-7088-E9F2-2311-22D3724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4391891" cy="1474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Decoupling Configuration from Deployment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C5092E0-52A4-C0FA-716F-6E830155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40" y="2702165"/>
            <a:ext cx="3276600" cy="726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- Faster &amp; Flexible for high rate of configuration changes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4F33F9-A179-1A6F-4B14-C48AAE5B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2" y="388729"/>
            <a:ext cx="8030280" cy="60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2404</TotalTime>
  <Words>962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Rakuten Sans</vt:lpstr>
      <vt:lpstr>Arial</vt:lpstr>
      <vt:lpstr>Calibri</vt:lpstr>
      <vt:lpstr>Calibri Light</vt:lpstr>
      <vt:lpstr>Office Theme</vt:lpstr>
      <vt:lpstr>Spring Cloud Config Server</vt:lpstr>
      <vt:lpstr>Agenda</vt:lpstr>
      <vt:lpstr>Agenda</vt:lpstr>
      <vt:lpstr>What’s Spring Cloud Config Server?</vt:lpstr>
      <vt:lpstr>Agenda</vt:lpstr>
      <vt:lpstr>Agenda</vt:lpstr>
      <vt:lpstr>Coupling Configuration with Deployment (current status)</vt:lpstr>
      <vt:lpstr>Decoupling Configuration from Deployment (current status)</vt:lpstr>
      <vt:lpstr>Decoupling Configuration from Deployment</vt:lpstr>
      <vt:lpstr>Agenda</vt:lpstr>
      <vt:lpstr>Dynamic Configuration Updates (Hot Reloading)</vt:lpstr>
      <vt:lpstr>Agenda</vt:lpstr>
      <vt:lpstr>Enhanced Security</vt:lpstr>
      <vt:lpstr>Enhanced Security</vt:lpstr>
      <vt:lpstr>Agenda</vt:lpstr>
      <vt:lpstr>Centralized Config server</vt:lpstr>
      <vt:lpstr>Agenda</vt:lpstr>
      <vt:lpstr>Agenda</vt:lpstr>
      <vt:lpstr>Spring Cloud config Architecture instant reloading (Push based)</vt:lpstr>
      <vt:lpstr>Spring Cloud config Architecture instant reloading (Push based)</vt:lpstr>
      <vt:lpstr>Spring Cloud config Architecture instant reloading (Push based)</vt:lpstr>
      <vt:lpstr>Spring Cloud config Architecture instant reloading (Push based)</vt:lpstr>
      <vt:lpstr>Spring Cloud config Architecture instant reloading (Push based)</vt:lpstr>
      <vt:lpstr>Agenda</vt:lpstr>
      <vt:lpstr>Spring Cloud config Architecture Scheduled reloading (Pull based)</vt:lpstr>
      <vt:lpstr>Spring Cloud config Architecture Scheduled reloading (Pull based)</vt:lpstr>
      <vt:lpstr>Spring Cloud config Architecture Scheduled reloading (Pull based)</vt:lpstr>
      <vt:lpstr>Agenda</vt:lpstr>
      <vt:lpstr>Push-Based VS Pull-Based</vt:lpstr>
      <vt:lpstr>What happens if Config Server goes down?</vt:lpstr>
      <vt:lpstr>What happens if Config Server goes down?</vt:lpstr>
      <vt:lpstr>Agenda</vt:lpstr>
      <vt:lpstr>When to use Config Server?</vt:lpstr>
    </vt:vector>
  </TitlesOfParts>
  <Company>Rakuten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Config</dc:title>
  <dc:creator>Mallaki, Mahdi | Mahdi | ECFD</dc:creator>
  <cp:lastModifiedBy>Mallaki, Mahdi | Mahdi | ECFD</cp:lastModifiedBy>
  <cp:revision>128</cp:revision>
  <dcterms:created xsi:type="dcterms:W3CDTF">2024-02-02T01:21:18Z</dcterms:created>
  <dcterms:modified xsi:type="dcterms:W3CDTF">2024-03-02T23:11:57Z</dcterms:modified>
</cp:coreProperties>
</file>