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49b090222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49b090222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849b09022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849b09022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49b090222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849b090222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49b090222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49b090222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49b090222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49b090222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49b090222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49b090222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49b090222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49b090222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49b09022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49b09022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49b090222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49b090222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49b090222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49b090222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9b09022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49b09022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49b090222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49b090222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49b090222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849b090222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49b090222_0_1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849b090222_0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49b090222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849b090222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49b090222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849b090222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49b090222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49b090222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49b09022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49b09022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49b090222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49b090222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49b090222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49b090222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49b09022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49b09022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49b090222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49b090222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49b090222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849b090222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SOLID Prensipleri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Melik Mehmet Bıyık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Open-Closed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918" y="2248426"/>
            <a:ext cx="1461375" cy="173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 rotWithShape="1">
          <a:blip r:embed="rId4">
            <a:alphaModFix/>
          </a:blip>
          <a:srcRect b="-8534" l="1006" r="-18075" t="-8534"/>
          <a:stretch/>
        </p:blipFill>
        <p:spPr>
          <a:xfrm>
            <a:off x="1303788" y="1221875"/>
            <a:ext cx="43719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Open-Closed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Esneklik(Flexibility)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Bakım</a:t>
            </a:r>
            <a:r>
              <a:rPr lang="tr"/>
              <a:t>(Maintenance)</a:t>
            </a:r>
            <a:r>
              <a:rPr lang="tr"/>
              <a:t> kolaylığı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Yeniden kullanılabilirlik</a:t>
            </a:r>
            <a:r>
              <a:rPr lang="tr"/>
              <a:t>(Reusability)</a:t>
            </a:r>
            <a:r>
              <a:rPr lang="tr"/>
              <a:t> </a:t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76" y="1705549"/>
            <a:ext cx="367599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Liskov Substitution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990050"/>
            <a:ext cx="416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Türeyen Classlar ana(üst) Class’ın tüm özelliklerini ve metotlarını aynı işlevi gösterecek şekilde kullanabilme ve kendine ait yeni özellikler barındırabilmelidir.</a:t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950" y="1990050"/>
            <a:ext cx="2235225" cy="22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Liskov Substitution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6" y="1597875"/>
            <a:ext cx="4006675" cy="3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022" y="2223172"/>
            <a:ext cx="1653275" cy="1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Liskov Substitution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918" y="2248426"/>
            <a:ext cx="1461375" cy="173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97875"/>
            <a:ext cx="4098024" cy="3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Liskov Substitution</a:t>
            </a:r>
            <a:endParaRPr/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Parçalılık(Modularity)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Yeniden kullanılabilirlik(Reusability)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Bakım</a:t>
            </a:r>
            <a:r>
              <a:rPr lang="tr"/>
              <a:t>(Maintenance)</a:t>
            </a:r>
            <a:r>
              <a:rPr lang="tr"/>
              <a:t> kolaylığı</a:t>
            </a:r>
            <a:endParaRPr/>
          </a:p>
        </p:txBody>
      </p:sp>
      <p:pic>
        <p:nvPicPr>
          <p:cNvPr id="382" name="Google Shape;3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25" y="1990050"/>
            <a:ext cx="3633101" cy="2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Interface Segregation</a:t>
            </a:r>
            <a:endParaRPr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Sorumlulukların hepsini tek bir arayüze toplamak yerine daha özelleştirilmiş birden fazla arayüz oluşturmayı tercih etmeliyiz.</a:t>
            </a:r>
            <a:endParaRPr/>
          </a:p>
        </p:txBody>
      </p:sp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3" y="2571750"/>
            <a:ext cx="6447182" cy="2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Interface Segregation</a:t>
            </a:r>
            <a:endParaRPr/>
          </a:p>
        </p:txBody>
      </p:sp>
      <p:sp>
        <p:nvSpPr>
          <p:cNvPr id="395" name="Google Shape;395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990050"/>
            <a:ext cx="45053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022" y="2223172"/>
            <a:ext cx="1653275" cy="1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Interface Segregation</a:t>
            </a:r>
            <a:endParaRPr/>
          </a:p>
        </p:txBody>
      </p:sp>
      <p:sp>
        <p:nvSpPr>
          <p:cNvPr id="403" name="Google Shape;40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990050"/>
            <a:ext cx="42576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918" y="2248426"/>
            <a:ext cx="1461375" cy="173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Interface Segregation</a:t>
            </a:r>
            <a:endParaRPr/>
          </a:p>
        </p:txBody>
      </p:sp>
      <p:sp>
        <p:nvSpPr>
          <p:cNvPr id="411" name="Google Shape;41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Kod karmaşıklığını(Complexity) azaltır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Yeniden kullanılabilirlik(Reusability)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Ekleme ve çıkarma yapmada kolaylık</a:t>
            </a:r>
            <a:endParaRPr/>
          </a:p>
        </p:txBody>
      </p:sp>
      <p:pic>
        <p:nvPicPr>
          <p:cNvPr id="412" name="Google Shape;4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275" y="1990050"/>
            <a:ext cx="3377724" cy="22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Yazılım Kalitesi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Software Design P</a:t>
            </a:r>
            <a:r>
              <a:rPr lang="tr"/>
              <a:t>aternleri</a:t>
            </a:r>
            <a:r>
              <a:rPr lang="tr"/>
              <a:t> (Gang of Four)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GRASP Paternleri (Craig Larman)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SOLID Prensipleri (Robert C. Martin)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75" y="1597875"/>
            <a:ext cx="3331200" cy="222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Dependency Inversion</a:t>
            </a:r>
            <a:endParaRPr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1303800" y="1990050"/>
            <a:ext cx="3659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Classlar </a:t>
            </a:r>
            <a:r>
              <a:rPr lang="tr"/>
              <a:t>arası bağımlılıklar olabildiğince az olmalıdır özellikle üst seviye classlar alt seviye classlara bağımlı olmamalıdır.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Yüksek seviye ve düşük seviye classlar arasında bir soyutlama katmanı oluşturmalıyız.</a:t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850" y="1990050"/>
            <a:ext cx="3314199" cy="21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Dependency Inversion</a:t>
            </a:r>
            <a:endParaRPr/>
          </a:p>
        </p:txBody>
      </p:sp>
      <p:sp>
        <p:nvSpPr>
          <p:cNvPr id="425" name="Google Shape;425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1990049"/>
            <a:ext cx="3072675" cy="20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75" y="1990050"/>
            <a:ext cx="3714469" cy="20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1022" y="336772"/>
            <a:ext cx="1653275" cy="1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Dependency Inversion</a:t>
            </a:r>
            <a:endParaRPr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11475"/>
            <a:ext cx="3324350" cy="36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150" y="2075475"/>
            <a:ext cx="3706150" cy="213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2918" y="229701"/>
            <a:ext cx="1461375" cy="173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Dependency Inversion</a:t>
            </a:r>
            <a:endParaRPr/>
          </a:p>
        </p:txBody>
      </p:sp>
      <p:sp>
        <p:nvSpPr>
          <p:cNvPr id="443" name="Google Shape;443;p35"/>
          <p:cNvSpPr txBox="1"/>
          <p:nvPr>
            <p:ph idx="1" type="body"/>
          </p:nvPr>
        </p:nvSpPr>
        <p:spPr>
          <a:xfrm>
            <a:off x="1303800" y="1990050"/>
            <a:ext cx="527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Yüksek oranda ayrımlaştırılmış bağımlılıklar(Loosely Coupled)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Dependency Injection</a:t>
            </a:r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325" y="2812400"/>
            <a:ext cx="3338776" cy="1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299" y="1782927"/>
            <a:ext cx="7030500" cy="157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SOLID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Single </a:t>
            </a:r>
            <a:r>
              <a:rPr lang="tr"/>
              <a:t>Responsibility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Open-Closed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Liskov Substitution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Interface Segregation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Dependency Inversion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925" y="159787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Single Responsibility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360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242424"/>
                </a:solidFill>
                <a:highlight>
                  <a:srgbClr val="FFFFFF"/>
                </a:highlight>
              </a:rPr>
              <a:t>Bir class yalnızca bir amaç uğruna değiştirilebilir, o amaçta o classa yüklenen sorumluluktur, yani bir class’ın yapması gereken yalnızca bir işi olması gerekir.</a:t>
            </a:r>
            <a:endParaRPr sz="11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00" y="1597875"/>
            <a:ext cx="3772900" cy="282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Single Responsibility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022" y="2223172"/>
            <a:ext cx="1653275" cy="16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990050"/>
            <a:ext cx="4000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Single Responsibility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918" y="2248426"/>
            <a:ext cx="1461375" cy="173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99" y="1990049"/>
            <a:ext cx="4109575" cy="25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Single Responsibility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Test yazma kolaylığı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Bağımlılık</a:t>
            </a:r>
            <a:r>
              <a:rPr lang="tr"/>
              <a:t>(Dependency)</a:t>
            </a:r>
            <a:r>
              <a:rPr lang="tr"/>
              <a:t> azaltma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Kod okunabilirliği(Readability) ve anlaşılabilirlik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625" y="1990050"/>
            <a:ext cx="3090574" cy="18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Open-Closed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4057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Bir class ya da fonksiyon var olan özellikleri korumalı yani davranışını değiştirmiyor olmalı ve yeni özellikler kazanabilmelidir.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700" y="1750275"/>
            <a:ext cx="30339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Open-Closed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1597875"/>
            <a:ext cx="4723526" cy="316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022" y="2223172"/>
            <a:ext cx="1653275" cy="1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