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500526a9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g20500526a99_0_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0500526a99_0_1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9515d290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9515d290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9515d290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9515d290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9515d29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9515d29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9515d290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9515d29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9515d290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9515d290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05b7083c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05b7083c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05b7083c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05b7083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05b7083c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05b7083c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05b7083c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05b7083c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9515d290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9515d290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05b7083c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05b7083c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9515d290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9515d290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9515d290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9515d290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9515d290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9515d290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9515d290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39515d290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9515d290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39515d290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05b7083c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05b7083c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05b7083c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05b7083c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05b7083c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05b7083c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05b7083c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05b7083c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05b7083c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05b7083c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05b7083c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05b7083c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9515d290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9515d290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3A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63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435425" y="43069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4</a:t>
            </a:r>
            <a:endParaRPr b="1" sz="3600"/>
          </a:p>
        </p:txBody>
      </p:sp>
      <p:sp>
        <p:nvSpPr>
          <p:cNvPr id="66" name="Google Shape;66;p15"/>
          <p:cNvSpPr txBox="1"/>
          <p:nvPr/>
        </p:nvSpPr>
        <p:spPr>
          <a:xfrm>
            <a:off x="247500" y="889250"/>
            <a:ext cx="8715600" cy="3736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Инструменты профилирования:</a:t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" sz="2400">
                <a:solidFill>
                  <a:srgbClr val="0000FF"/>
                </a:solidFill>
              </a:rPr>
              <a:t>nvprof</a:t>
            </a:r>
            <a:endParaRPr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" sz="2400">
                <a:solidFill>
                  <a:srgbClr val="0000FF"/>
                </a:solidFill>
              </a:rPr>
              <a:t>Nsight Compute CLI</a:t>
            </a:r>
            <a:endParaRPr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" sz="2400">
                <a:solidFill>
                  <a:srgbClr val="0000FF"/>
                </a:solidFill>
              </a:rPr>
              <a:t>nvvp</a:t>
            </a:r>
            <a:endParaRPr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" sz="2400">
                <a:solidFill>
                  <a:srgbClr val="0000FF"/>
                </a:solidFill>
              </a:rPr>
              <a:t>Nsight Compute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/>
        </p:nvSpPr>
        <p:spPr>
          <a:xfrm>
            <a:off x="210550" y="258675"/>
            <a:ext cx="8768100" cy="4647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</a:rPr>
              <a:t>/Лекция4/lab4&gt; 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</a:rPr>
              <a:t>ncu --section InstructionStats  ./lab4c</a:t>
            </a:r>
            <a:endParaRPr b="1" sz="1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</a:rPr>
              <a:t> gInit(float *, float *) (2, 1, 1)x(128, 1, 1), Context 1, Stream 7, Device 0, CC 7.5</a:t>
            </a:r>
            <a:endParaRPr sz="1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</a:rPr>
              <a:t>   Section: Instruction Statistics</a:t>
            </a:r>
            <a:endParaRPr sz="1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</a:rPr>
              <a:t>   ---------------------------------------- ----------- ------------</a:t>
            </a:r>
            <a:endParaRPr sz="1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</a:rPr>
              <a:t>   Metric Name                              Metric Unit Metric Value</a:t>
            </a:r>
            <a:endParaRPr sz="1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</a:rPr>
              <a:t>   ---------------------------------------- ----------- ------------</a:t>
            </a:r>
            <a:endParaRPr sz="1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</a:rPr>
              <a:t>   Avg. Executed Instructions Per Scheduler        inst         0,93</a:t>
            </a:r>
            <a:endParaRPr sz="1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</a:rPr>
              <a:t>   Executed Instructions                                        inst          112</a:t>
            </a:r>
            <a:endParaRPr sz="1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</a:rPr>
              <a:t>   Avg. Issued Instructions Per Scheduler             inst         1,27</a:t>
            </a:r>
            <a:endParaRPr sz="1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</a:rPr>
              <a:t>   Issued Instructions                                             inst          152</a:t>
            </a:r>
            <a:endParaRPr sz="1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</a:rPr>
              <a:t>   ---------------------------------------- ----------- ------------</a:t>
            </a:r>
            <a:endParaRPr sz="1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gSum(float *, float *) (2, 1, 1)x(128, 1, 1), Context 1, Stream 7, Device 0, CC 7.5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Section: Instruction Statistics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—--------------------------------------------------------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/>
        </p:nvSpPr>
        <p:spPr>
          <a:xfrm>
            <a:off x="159825" y="105025"/>
            <a:ext cx="8870100" cy="4874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/Лекция4/lab4&gt;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</a:rPr>
              <a:t> ncu --section ComputeWorkloadAnalysis ./lab4c</a:t>
            </a:r>
            <a:endParaRPr b="1"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  gSum(float *, float *) (2, 1, 1)x(128, 1, 1), Context 1, Stream 7, Device 0, CC 7.5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   Section: Compute Workload Analysis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   -------------------- ----------- ------------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   Metric Name          Metric Unit Metric Value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   -------------------- ----------- ------------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   Executed Ipc Active   inst/cycle         0,04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   Executed Ipc Elapsed  inst/cycle         0,00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   Issue Slots Busy               %         1,35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   Issued Ipc Active     inst/cycle         0,05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   SM Busy                        %         1,35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   -------------------- ----------- ------------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    OPT   Est. Local Speedup: 99.33%                                                  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         All compute pipelines are under-utilized. Either this kernel is very small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or it doesn't issue enough warps  per scheduler. Check the Launch Statistics and Scheduler Statistics sections for further details.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/>
        </p:nvSpPr>
        <p:spPr>
          <a:xfrm>
            <a:off x="103050" y="425700"/>
            <a:ext cx="8937900" cy="353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</a:rPr>
              <a:t>/Лекция4/lab4&gt; </a:t>
            </a:r>
            <a:r>
              <a:rPr b="1" lang="en" sz="2000">
                <a:solidFill>
                  <a:schemeClr val="dk1"/>
                </a:solidFill>
                <a:highlight>
                  <a:srgbClr val="D9D9D9"/>
                </a:highlight>
              </a:rPr>
              <a:t>ncu  --query-metrics &gt; metrics.txt</a:t>
            </a:r>
            <a:endParaRPr b="1" sz="20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Device NVIDIA GeForce RTX 2060 (TU104)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--------------------------------------------------------------------------- --------------- ---------------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Metric Name                     Metric Type     Metric Unit        Metric Description                                                 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--------------------------------------------------------------------------- --------------- ---------------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dram__bytes                         Counter         byte            # of bytes accessed in DRAM                                        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dram__bytes_read                Counter         byte            # of bytes read from DRAM                                          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dram__bytes_write                Counter         byte            # of bytes written to DRAM                                         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………………………………………………………………………………..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smsp__average_inst_executed_pipe_lsu_per_warp    Ratio     inst/warp</a:t>
            </a:r>
            <a:endParaRPr sz="1800"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average # of instructions executed by pipe lsu per warp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…………………………………………………………………………………………………… 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/>
        </p:nvSpPr>
        <p:spPr>
          <a:xfrm>
            <a:off x="166700" y="766750"/>
            <a:ext cx="8844000" cy="435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 gInit(float *, float *) (2, 1, 1)x(128, 1, 1), Context 1, Stream 7, Device 0, CC 7.5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   Section: Command line profiler metrics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   ------------------------------------------------------- ----------- ------------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   Metric Name                                             Metric Unit Metric Value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   ------------------------------------------------------- ----------- ------------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   l1tex__t_bytes_pipe_lsu_mem_global_op_st.sum.per_second     Mbyte/s       688,17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   ------------------------------------------------------- ----------- ------------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 gSum(float *, float *) (2, 1, 1)x(128, 1, 1), Context 1, Stream 7, Device 0, CC 7.5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   Section: Command line profiler metrics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   ------------------------------------------------------- ----------- ------------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   Metric Name                                             Metric Unit Metric Value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   ------------------------------------------------------- ----------- ------------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   l1tex__t_bytes_pipe_lsu_mem_global_op_st.sum.per_second     Mbyte/s       347,83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   ------------------------------------------------------- ----------- ------------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4" name="Google Shape;134;p27"/>
          <p:cNvSpPr txBox="1"/>
          <p:nvPr/>
        </p:nvSpPr>
        <p:spPr>
          <a:xfrm>
            <a:off x="152400" y="21425"/>
            <a:ext cx="8858400" cy="683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/Лекция4/lab4&gt; </a:t>
            </a:r>
            <a:r>
              <a:rPr b="1" i="1" lang="en" sz="1700">
                <a:solidFill>
                  <a:schemeClr val="dk1"/>
                </a:solidFill>
                <a:highlight>
                  <a:srgbClr val="FFFFFF"/>
                </a:highlight>
              </a:rPr>
              <a:t>ncu --metrics l1tex</a:t>
            </a:r>
            <a:r>
              <a:rPr b="1" i="1" lang="en" sz="1700">
                <a:solidFill>
                  <a:schemeClr val="dk1"/>
                </a:solidFill>
              </a:rPr>
              <a:t>__t_bytes_pipe_lsu_mem_global_op_st.sum.per_second  ./lab4c</a:t>
            </a:r>
            <a:endParaRPr b="1" i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8"/>
          <p:cNvGrpSpPr/>
          <p:nvPr/>
        </p:nvGrpSpPr>
        <p:grpSpPr>
          <a:xfrm>
            <a:off x="252100" y="1302275"/>
            <a:ext cx="8697000" cy="1860325"/>
            <a:chOff x="252100" y="311675"/>
            <a:chExt cx="8697000" cy="1860325"/>
          </a:xfrm>
        </p:grpSpPr>
        <p:sp>
          <p:nvSpPr>
            <p:cNvPr id="140" name="Google Shape;140;p28"/>
            <p:cNvSpPr txBox="1"/>
            <p:nvPr/>
          </p:nvSpPr>
          <p:spPr>
            <a:xfrm>
              <a:off x="252100" y="311675"/>
              <a:ext cx="8697000" cy="5499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rgbClr val="FF5454"/>
                  </a:solidFill>
                  <a:highlight>
                    <a:srgbClr val="EFEFEF"/>
                  </a:highlight>
                </a:rPr>
                <a:t>l1tex</a:t>
              </a:r>
              <a:r>
                <a:rPr b="1" lang="en" sz="2000">
                  <a:solidFill>
                    <a:schemeClr val="dk1"/>
                  </a:solidFill>
                  <a:highlight>
                    <a:srgbClr val="EFEFEF"/>
                  </a:highlight>
                </a:rPr>
                <a:t>__</a:t>
              </a:r>
              <a:r>
                <a:rPr b="1" lang="en" sz="2000">
                  <a:solidFill>
                    <a:srgbClr val="FF9900"/>
                  </a:solidFill>
                  <a:highlight>
                    <a:srgbClr val="EFEFEF"/>
                  </a:highlight>
                </a:rPr>
                <a:t>t_bytes</a:t>
              </a:r>
              <a:r>
                <a:rPr b="1" lang="en" sz="2000">
                  <a:solidFill>
                    <a:schemeClr val="dk1"/>
                  </a:solidFill>
                  <a:highlight>
                    <a:srgbClr val="EFEFEF"/>
                  </a:highlight>
                </a:rPr>
                <a:t>_</a:t>
              </a:r>
              <a:r>
                <a:rPr b="1" lang="en" sz="2000">
                  <a:solidFill>
                    <a:srgbClr val="0000FF"/>
                  </a:solidFill>
                  <a:highlight>
                    <a:srgbClr val="EFEFEF"/>
                  </a:highlight>
                </a:rPr>
                <a:t>pipe_lsu</a:t>
              </a:r>
              <a:r>
                <a:rPr b="1" lang="en" sz="2000">
                  <a:solidFill>
                    <a:schemeClr val="dk1"/>
                  </a:solidFill>
                  <a:highlight>
                    <a:srgbClr val="EFEFEF"/>
                  </a:highlight>
                </a:rPr>
                <a:t>_</a:t>
              </a:r>
              <a:r>
                <a:rPr b="1" lang="en" sz="2000">
                  <a:solidFill>
                    <a:srgbClr val="93C47D"/>
                  </a:solidFill>
                  <a:highlight>
                    <a:srgbClr val="EFEFEF"/>
                  </a:highlight>
                </a:rPr>
                <a:t>mem_global</a:t>
              </a:r>
              <a:r>
                <a:rPr b="1" lang="en" sz="2000">
                  <a:solidFill>
                    <a:schemeClr val="dk1"/>
                  </a:solidFill>
                  <a:highlight>
                    <a:srgbClr val="EFEFEF"/>
                  </a:highlight>
                </a:rPr>
                <a:t>_</a:t>
              </a:r>
              <a:r>
                <a:rPr b="1" lang="en" sz="2000">
                  <a:solidFill>
                    <a:srgbClr val="9900FF"/>
                  </a:solidFill>
                  <a:highlight>
                    <a:srgbClr val="EFEFEF"/>
                  </a:highlight>
                </a:rPr>
                <a:t>op_st</a:t>
              </a:r>
              <a:r>
                <a:rPr b="1" lang="en" sz="2000">
                  <a:solidFill>
                    <a:schemeClr val="dk1"/>
                  </a:solidFill>
                  <a:highlight>
                    <a:srgbClr val="EFEFEF"/>
                  </a:highlight>
                </a:rPr>
                <a:t>.</a:t>
              </a:r>
              <a:r>
                <a:rPr b="1" lang="en" sz="2000">
                  <a:solidFill>
                    <a:srgbClr val="B7B7B7"/>
                  </a:solidFill>
                  <a:highlight>
                    <a:srgbClr val="EFEFEF"/>
                  </a:highlight>
                </a:rPr>
                <a:t>sum</a:t>
              </a:r>
              <a:r>
                <a:rPr b="1" lang="en" sz="2000">
                  <a:solidFill>
                    <a:schemeClr val="dk1"/>
                  </a:solidFill>
                  <a:highlight>
                    <a:srgbClr val="EFEFEF"/>
                  </a:highlight>
                </a:rPr>
                <a:t>.</a:t>
              </a:r>
              <a:r>
                <a:rPr b="1" lang="en" sz="2000">
                  <a:solidFill>
                    <a:srgbClr val="999999"/>
                  </a:solidFill>
                  <a:highlight>
                    <a:srgbClr val="EFEFEF"/>
                  </a:highlight>
                </a:rPr>
                <a:t>per_second</a:t>
              </a:r>
              <a:r>
                <a:rPr b="1" lang="en" sz="2000">
                  <a:solidFill>
                    <a:schemeClr val="dk1"/>
                  </a:solidFill>
                  <a:highlight>
                    <a:srgbClr val="EFEFEF"/>
                  </a:highlight>
                </a:rPr>
                <a:t>  ./lab4c</a:t>
              </a:r>
              <a:endParaRPr sz="3500">
                <a:highlight>
                  <a:srgbClr val="EFEFEF"/>
                </a:highlight>
              </a:endParaRPr>
            </a:p>
          </p:txBody>
        </p:sp>
        <p:sp>
          <p:nvSpPr>
            <p:cNvPr id="141" name="Google Shape;141;p28"/>
            <p:cNvSpPr txBox="1"/>
            <p:nvPr/>
          </p:nvSpPr>
          <p:spPr>
            <a:xfrm>
              <a:off x="252100" y="1606500"/>
              <a:ext cx="1111500" cy="389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L1 cache</a:t>
              </a:r>
              <a:endParaRPr sz="1800"/>
            </a:p>
          </p:txBody>
        </p:sp>
        <p:sp>
          <p:nvSpPr>
            <p:cNvPr id="142" name="Google Shape;142;p28"/>
            <p:cNvSpPr txBox="1"/>
            <p:nvPr/>
          </p:nvSpPr>
          <p:spPr>
            <a:xfrm>
              <a:off x="1481600" y="1606500"/>
              <a:ext cx="1466700" cy="389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Тип данных</a:t>
              </a:r>
              <a:endParaRPr sz="1800"/>
            </a:p>
          </p:txBody>
        </p:sp>
        <p:sp>
          <p:nvSpPr>
            <p:cNvPr id="143" name="Google Shape;143;p28"/>
            <p:cNvSpPr txBox="1"/>
            <p:nvPr/>
          </p:nvSpPr>
          <p:spPr>
            <a:xfrm>
              <a:off x="3009050" y="1530300"/>
              <a:ext cx="1883700" cy="641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load/store unit (конвейер)</a:t>
              </a:r>
              <a:endParaRPr sz="1800"/>
            </a:p>
          </p:txBody>
        </p:sp>
        <p:sp>
          <p:nvSpPr>
            <p:cNvPr id="144" name="Google Shape;144;p28"/>
            <p:cNvSpPr txBox="1"/>
            <p:nvPr/>
          </p:nvSpPr>
          <p:spPr>
            <a:xfrm>
              <a:off x="4968467" y="1526400"/>
              <a:ext cx="1466700" cy="641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Глобальная память</a:t>
              </a:r>
              <a:endParaRPr sz="1800"/>
            </a:p>
          </p:txBody>
        </p:sp>
        <p:sp>
          <p:nvSpPr>
            <p:cNvPr id="145" name="Google Shape;145;p28"/>
            <p:cNvSpPr txBox="1"/>
            <p:nvPr/>
          </p:nvSpPr>
          <p:spPr>
            <a:xfrm>
              <a:off x="6492467" y="1526400"/>
              <a:ext cx="1466700" cy="641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Операция сохранения</a:t>
              </a:r>
              <a:endParaRPr sz="1800"/>
            </a:p>
          </p:txBody>
        </p:sp>
        <p:cxnSp>
          <p:nvCxnSpPr>
            <p:cNvPr id="146" name="Google Shape;146;p28"/>
            <p:cNvCxnSpPr>
              <a:stCxn id="141" idx="0"/>
            </p:cNvCxnSpPr>
            <p:nvPr/>
          </p:nvCxnSpPr>
          <p:spPr>
            <a:xfrm rot="10800000">
              <a:off x="802150" y="861600"/>
              <a:ext cx="5700" cy="74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7" name="Google Shape;147;p28"/>
            <p:cNvCxnSpPr>
              <a:stCxn id="142" idx="0"/>
            </p:cNvCxnSpPr>
            <p:nvPr/>
          </p:nvCxnSpPr>
          <p:spPr>
            <a:xfrm rot="10800000">
              <a:off x="1776050" y="861600"/>
              <a:ext cx="438900" cy="74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" name="Google Shape;148;p28"/>
            <p:cNvCxnSpPr>
              <a:stCxn id="143" idx="0"/>
            </p:cNvCxnSpPr>
            <p:nvPr/>
          </p:nvCxnSpPr>
          <p:spPr>
            <a:xfrm rot="10800000">
              <a:off x="2933300" y="861600"/>
              <a:ext cx="1017600" cy="66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8"/>
            <p:cNvCxnSpPr>
              <a:stCxn id="144" idx="0"/>
            </p:cNvCxnSpPr>
            <p:nvPr/>
          </p:nvCxnSpPr>
          <p:spPr>
            <a:xfrm rot="10800000">
              <a:off x="4262717" y="873300"/>
              <a:ext cx="1439100" cy="65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8"/>
            <p:cNvCxnSpPr>
              <a:stCxn id="145" idx="0"/>
            </p:cNvCxnSpPr>
            <p:nvPr/>
          </p:nvCxnSpPr>
          <p:spPr>
            <a:xfrm rot="10800000">
              <a:off x="5523017" y="861600"/>
              <a:ext cx="1702800" cy="66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1" name="Google Shape;151;p28"/>
          <p:cNvSpPr txBox="1"/>
          <p:nvPr/>
        </p:nvSpPr>
        <p:spPr>
          <a:xfrm>
            <a:off x="928150" y="231475"/>
            <a:ext cx="6944100" cy="595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Кодирование метрики ncu: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/>
        </p:nvSpPr>
        <p:spPr>
          <a:xfrm>
            <a:off x="93625" y="1839850"/>
            <a:ext cx="8977500" cy="212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Invocations   Metric Name  Metric Description  Min Max   Avg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Device "GeForce GTX 1050 (0)"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Kernel: gInit(int*, int*)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1   gld_throughput Global Load Throughput 0.0B/s 0.0B/s  0.0B/s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Kernel: gSum(int*, int*)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1   gld_throughput Global Load Throughput  87.694MB/s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												  87.694MB/s  87.694MB/s</a:t>
            </a:r>
            <a:endParaRPr/>
          </a:p>
        </p:txBody>
      </p:sp>
      <p:sp>
        <p:nvSpPr>
          <p:cNvPr id="157" name="Google Shape;157;p29"/>
          <p:cNvSpPr txBox="1"/>
          <p:nvPr/>
        </p:nvSpPr>
        <p:spPr>
          <a:xfrm>
            <a:off x="104025" y="561625"/>
            <a:ext cx="8904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ip-011@linux-47dw:/home/malkov/WORKSHOP/PGP-2023&gt;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nvprof -m gld_throughput ./lab3c </a:t>
            </a:r>
            <a:endParaRPr b="1"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25131" y="1410239"/>
            <a:ext cx="9100500" cy="350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gInit(int *, int *), 2023-Feb-13 15:25:41, Context 1, Stream 7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Section: Command line profiler metrics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---------------------------------------------------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l1tex__t_bytes_pipe_lsu_mem_global_op_ld.sum.per_second                    byte/second                              0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------------------------------------------------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gSum(int *, int *), 2023-Feb-13 15:25:41, Context 1, Stream 7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Section: Command line profiler metrics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---------------------------------------------------------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l1tex__t_bytes_pipe_lsu_mem_global_op_ld.sum.per_second                   Mbyte/second                          82.47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-------------------------------------------------------</a:t>
            </a:r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114425" y="114825"/>
            <a:ext cx="8915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5454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/Lecture3/Lab3-cuda-gdb #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ncu --metrics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l1tex__t_bytes_pipe_lsu_mem_global_op_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ld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.sum.per_second  ./lab3c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90600"/>
            <a:ext cx="7111522" cy="413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 txBox="1"/>
          <p:nvPr/>
        </p:nvSpPr>
        <p:spPr>
          <a:xfrm>
            <a:off x="249675" y="585800"/>
            <a:ext cx="864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ip-011@linux-47dw:/home/malkov/WORKSHOP/PGP-2023&gt; </a:t>
            </a:r>
            <a:r>
              <a:rPr b="1" lang="en" sz="17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nvvp ./lab3c</a:t>
            </a:r>
            <a:endParaRPr b="1" sz="2000">
              <a:highlight>
                <a:srgbClr val="C0C3A1"/>
              </a:highlight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91400" y="45650"/>
            <a:ext cx="8666700" cy="5403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nvvp и Nsight Compute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59704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544859"/>
            <a:ext cx="7652778" cy="451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3"/>
          <p:cNvSpPr txBox="1"/>
          <p:nvPr/>
        </p:nvSpPr>
        <p:spPr>
          <a:xfrm>
            <a:off x="676050" y="36675"/>
            <a:ext cx="7505400" cy="40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</a:rPr>
              <a:t>/Лекция4/lab4&gt; ncu-ui  &amp;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91400" y="45650"/>
            <a:ext cx="8666700" cy="56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nvprof и Nsight Compute CLI</a:t>
            </a:r>
            <a:endParaRPr sz="1800"/>
          </a:p>
        </p:txBody>
      </p:sp>
      <p:sp>
        <p:nvSpPr>
          <p:cNvPr id="72" name="Google Shape;72;p16"/>
          <p:cNvSpPr txBox="1"/>
          <p:nvPr/>
        </p:nvSpPr>
        <p:spPr>
          <a:xfrm>
            <a:off x="285750" y="1107275"/>
            <a:ext cx="8703600" cy="3964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__global__ void gInit(float* a, float* b){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int i=threadIdx.x+blockIdx.x*blockDim.x;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a[i]=(float)2*i;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b[i]=</a:t>
            </a:r>
            <a:r>
              <a:rPr lang="en" sz="2400">
                <a:solidFill>
                  <a:schemeClr val="dk1"/>
                </a:solidFill>
              </a:rPr>
              <a:t>(float)(</a:t>
            </a:r>
            <a:r>
              <a:rPr lang="en" sz="2400"/>
              <a:t>2*i+1);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}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__global__ void gSum(float* a, float *b){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int i=threadIdx.x+blockIdx.x*blockDim.x;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a[i]+=b[i];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}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3" name="Google Shape;73;p16"/>
          <p:cNvSpPr txBox="1"/>
          <p:nvPr/>
        </p:nvSpPr>
        <p:spPr>
          <a:xfrm>
            <a:off x="6774675" y="1740700"/>
            <a:ext cx="2059800" cy="41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Тестовые ядра</a:t>
            </a:r>
            <a:endParaRPr b="1" i="1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52400"/>
            <a:ext cx="59185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839200" cy="4430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21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1600"/>
            <a:ext cx="8839200" cy="1860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576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76850" y="994625"/>
            <a:ext cx="8852700" cy="406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Type  Time(%) Time Calls Avg Min Max Name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GPU activities: 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43.59%  2.1760us  1 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2.1760us  2.1760us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2.1760us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gSum(int*, int*)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41.67%  2.0800us  1 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2.0800us  2.0800us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2.0800us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gInit(int*, int*)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14.74%     736ns  1  736ns   736ns   736ns  [CUDA memcpy DtoH]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API calls: 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98.87%  131.54ms  2  65.772ms  6.9650us  131.54ms  cudaMalloc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………………………………………………………………………………………………………………………..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0.09%  124.46us   2  62.229us  10.561us  113.90us  cudaFree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0.01%  14.599us   1  14.599us  14.599us  14.599us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												 	        cudaMemcpy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197700" y="105050"/>
            <a:ext cx="881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ip-011@linux-47dw:/home/malkov/WORKSHOP/PGP-2023&gt;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nvprof ./lab3c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176850" y="83625"/>
            <a:ext cx="887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5454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/Lecture3/Lab3-cuda-gdb #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ncu --target-processes all  ./lab3c </a:t>
            </a:r>
            <a:endParaRPr b="1"/>
          </a:p>
        </p:txBody>
      </p:sp>
      <p:sp>
        <p:nvSpPr>
          <p:cNvPr id="85" name="Google Shape;85;p18"/>
          <p:cNvSpPr txBox="1"/>
          <p:nvPr/>
        </p:nvSpPr>
        <p:spPr>
          <a:xfrm>
            <a:off x="114425" y="624550"/>
            <a:ext cx="89358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gInit(int *, int *), 2023-Feb-13 15:09:06, Context 1, Stream 7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Section: GPU Speed Of Light Throughput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DRAM Frequency cycle/nsecond                6.40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SM Frequency   cycle/nsecond                1.29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Elapsed Cycles         cycle                3,327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Memory [%]                 %                1.10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DRAM Throughput            %                0.02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Duration             usecond                2.56</a:t>
            </a:r>
            <a:endParaRPr b="1"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--------------- ------------------------------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WRN   This kernel grid is too small to fill the available resources on this device, resulting in only 0.0 full     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waves across all SMs. Look at Launch Statistics for more details.              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………………………………………………………………………………………………………………………………………………………………                        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156050" y="1600850"/>
            <a:ext cx="8883900" cy="295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gInit(int *, int *), 2023-Feb-13 18:42:52, Context 1, Stream 7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Section: Command line profiler metrics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------ --------------- ------------------------------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gpu__time_duration.sum   usecond                   29.50  ------------------------------------------------------------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gSum(int *, int *), 2023-Feb-13 18:42:52, Context 1, Stream 7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Section: Command line profiler metrics   ------------------------------------------------------------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gpu__time_duration.sum   usecond                    37.57 ---------------------------------------------------------------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187325" y="166825"/>
            <a:ext cx="885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5454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/Lecture3/Lab3-cuda-gdb #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ncu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--metrics gpu__time_duration.sum  ./lab3c </a:t>
            </a:r>
            <a:r>
              <a:rPr b="1" lang="en" sz="11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218450" y="714275"/>
            <a:ext cx="8509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/Lecture3/Lab3-cuda-gdb&gt;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nvprof --query-metrics</a:t>
            </a:r>
            <a:endParaRPr b="1"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======== Warning: Skipping profiling on device 0 since </a:t>
            </a:r>
            <a:r>
              <a:rPr b="1" i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profiling is not supported on devices with compute capability 7.5 and higher.</a:t>
            </a:r>
            <a:endParaRPr b="1" i="1"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   Use NVIDIA Nsight Compute for GPU profiling and NVIDIA Nsight Systems for GPU tracing and CPU sampling.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     Refer https://developer.nvidia.com/tools-overview for more details.</a:t>
            </a:r>
            <a:endParaRPr sz="2100">
              <a:highlight>
                <a:srgbClr val="C0C3A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166450" y="786830"/>
            <a:ext cx="8832000" cy="427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Available Metrics:    Name                Description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Device 0 (GeForce GTX 1050):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inst_per_warp: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Average number of instructions executed by each warp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warp_execution_efficiency: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Ratio of the average active threads per warp to the maximum number of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threads per warp supported on a multiprocessor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……………………………………………………………………………………………………………………………………………….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gld_transactions_per_request: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Average number of global memory load transactions performed for each global memory load.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gst_transactions_per_request: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Average number of global memory store transactions performed for each global memory store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……………………………………………………………………………………………………………………..</a:t>
            </a:r>
            <a:endParaRPr/>
          </a:p>
        </p:txBody>
      </p:sp>
      <p:sp>
        <p:nvSpPr>
          <p:cNvPr id="102" name="Google Shape;102;p21"/>
          <p:cNvSpPr txBox="1"/>
          <p:nvPr/>
        </p:nvSpPr>
        <p:spPr>
          <a:xfrm>
            <a:off x="176850" y="17825"/>
            <a:ext cx="882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ip-011@linux-47dw:/home/malkov/WORKSHOP/PGP-2023&gt;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nvprof --query-metrics | less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/>
        </p:nvSpPr>
        <p:spPr>
          <a:xfrm>
            <a:off x="135225" y="1929850"/>
            <a:ext cx="8800800" cy="240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Invocations Metric Name  Metric Description  Min   Max   Avg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Device "GeForce GTX 1050 (0)"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Kernel: gSum(int*, int*)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1       gst_throughput  Global Store Throughput  40.582MB/s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40.582MB/s  40.582MB/s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Kernel: gInit(int*, int*)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1       gst_throughput  Global Store Throughput  71.303MB/s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  71.303MB/s  71.302MB/s</a:t>
            </a:r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104025" y="561625"/>
            <a:ext cx="8904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ip-011@linux-47dw:/home/malkov/WORKSHOP/PGP-2023&gt;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nvprof -m gst_throughput ./lab3c </a:t>
            </a:r>
            <a:endParaRPr b="1"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/>
        </p:nvSpPr>
        <p:spPr>
          <a:xfrm>
            <a:off x="182650" y="105025"/>
            <a:ext cx="8847300" cy="3156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/Лекция4/lab4&gt;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</a:rPr>
              <a:t>ncu --list-sections</a:t>
            </a:r>
            <a:endParaRPr b="1"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Identifier                 Display Name                Enabled              Filename                                           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-------------------------------------------- 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EFEFEF"/>
                </a:highlight>
              </a:rPr>
              <a:t>ComputeWorkloadAnalysis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   Compute Workload Analysis   yes  ...2024.2.1/Sections/    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      ComputeWorkloadAnalysis.section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EFEFEF"/>
                </a:highlight>
              </a:rPr>
              <a:t>InstructionStats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     Instruction Statistics          yes      ...2024.2.1/Sections/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    InstructionStatistics.section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EFEFEF"/>
                </a:highlight>
              </a:rPr>
              <a:t>LaunchStats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           Launch Statistics                yes   ...2024.2.1/Sections/ 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457200" lvl="0" marL="5029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         LaunchStatistics.section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EFEFEF"/>
                </a:highlight>
              </a:rPr>
              <a:t>MemoryWorkloadAnalysis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   Memory Workload Analysis   yes … 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………………………………………………………………………………………………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