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4"/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0500526a99_0_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2" name="Google Shape;62;g20500526a99_0_16:notes"/>
          <p:cNvSpPr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g20500526a99_0_16:notes"/>
          <p:cNvSpPr txBox="1"/>
          <p:nvPr>
            <p:ph idx="1" type="body"/>
          </p:nvPr>
        </p:nvSpPr>
        <p:spPr>
          <a:xfrm>
            <a:off x="685800" y="4343400"/>
            <a:ext cx="54831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1a3e44e583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1a3e44e583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1a3e44e583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1a3e44e583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1a3e44e583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1a3e44e583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1a3e44e583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1a3e44e583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197ea8075d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197ea8075d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1a3e44e583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1a3e44e583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1a3e44e583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1a3e44e583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1a3e44e583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21a3e44e583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179afba205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2179afba205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179afba20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2179afba20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179afba20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179afba20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1a3e44e583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21a3e44e583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1a3e44e583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1a3e44e583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1a3e44e583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1a3e44e583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1a3e44e583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1a3e44e58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1a3e44e58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1a3e44e58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1a3e44e583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1a3e44e583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1a3e44e583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1a3e44e583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1a3e44e583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1a3e44e583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idx="10" type="dt"/>
          </p:nvPr>
        </p:nvSpPr>
        <p:spPr>
          <a:xfrm>
            <a:off x="457200" y="4683919"/>
            <a:ext cx="21303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1" type="ftr"/>
          </p:nvPr>
        </p:nvSpPr>
        <p:spPr>
          <a:xfrm>
            <a:off x="3124200" y="4683919"/>
            <a:ext cx="28923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6553200" y="4683919"/>
            <a:ext cx="21303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C0C3A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0C3A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7200" y="205978"/>
            <a:ext cx="8226300" cy="85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200" y="1200150"/>
            <a:ext cx="8226300" cy="33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457200" y="4683919"/>
            <a:ext cx="21303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124200" y="4683919"/>
            <a:ext cx="28923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553200" y="4683919"/>
            <a:ext cx="21303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/>
        </p:nvSpPr>
        <p:spPr>
          <a:xfrm>
            <a:off x="435425" y="119269"/>
            <a:ext cx="8397000" cy="7389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/>
              <a:t>Лекция 10</a:t>
            </a:r>
            <a:endParaRPr b="1" sz="3600"/>
          </a:p>
        </p:txBody>
      </p:sp>
      <p:sp>
        <p:nvSpPr>
          <p:cNvPr id="66" name="Google Shape;66;p15"/>
          <p:cNvSpPr txBox="1"/>
          <p:nvPr/>
        </p:nvSpPr>
        <p:spPr>
          <a:xfrm>
            <a:off x="323700" y="1041650"/>
            <a:ext cx="8715600" cy="38217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Библиотека </a:t>
            </a:r>
            <a:r>
              <a:rPr i="1" lang="en" sz="2600"/>
              <a:t>Thrust</a:t>
            </a:r>
            <a:r>
              <a:rPr lang="en" sz="2600"/>
              <a:t>.</a:t>
            </a:r>
            <a:endParaRPr sz="2600"/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300"/>
              <a:buChar char="○"/>
            </a:pPr>
            <a:r>
              <a:rPr lang="en" sz="2300"/>
              <a:t>Обобщенное программирование: контейнеры, обобщенные алгоритмы, итераторы.</a:t>
            </a:r>
            <a:endParaRPr sz="2300"/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300"/>
              <a:buChar char="○"/>
            </a:pPr>
            <a:r>
              <a:rPr lang="en" sz="2300"/>
              <a:t> Контейнеры host_vector и device_vector.</a:t>
            </a:r>
            <a:endParaRPr sz="2300"/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300"/>
              <a:buChar char="○"/>
            </a:pPr>
            <a:r>
              <a:rPr lang="en" sz="2300"/>
              <a:t> Алгоритмы </a:t>
            </a:r>
            <a:r>
              <a:rPr i="1" lang="en" sz="2300"/>
              <a:t>thrust</a:t>
            </a:r>
            <a:r>
              <a:rPr lang="en" sz="2300"/>
              <a:t>.</a:t>
            </a:r>
            <a:endParaRPr sz="2300"/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300"/>
              <a:buChar char="○"/>
            </a:pPr>
            <a:r>
              <a:rPr lang="en" sz="2300"/>
              <a:t> Преобразование указателей и комбинированный код.</a:t>
            </a:r>
            <a:endParaRPr sz="2300"/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300"/>
              <a:buChar char="○"/>
            </a:pPr>
            <a:r>
              <a:rPr lang="en" sz="2300"/>
              <a:t> Алгоритм transform и функторы.</a:t>
            </a:r>
            <a:endParaRPr sz="2300"/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300"/>
              <a:buChar char="○"/>
            </a:pPr>
            <a:r>
              <a:rPr lang="en" sz="2300"/>
              <a:t>Скалярное произведение векторов с использованием </a:t>
            </a:r>
            <a:r>
              <a:rPr i="1" lang="en" sz="2300"/>
              <a:t>thrust</a:t>
            </a:r>
            <a:r>
              <a:rPr lang="en" sz="2300"/>
              <a:t>.</a:t>
            </a:r>
            <a:endParaRPr sz="2300"/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300"/>
              <a:buChar char="○"/>
            </a:pPr>
            <a:r>
              <a:rPr lang="en" sz="2300"/>
              <a:t>Транспонирование матрицы с использованием </a:t>
            </a:r>
            <a:r>
              <a:rPr i="1" lang="en" sz="2300"/>
              <a:t>thrust</a:t>
            </a:r>
            <a:r>
              <a:rPr lang="en" sz="2300"/>
              <a:t>.</a:t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4"/>
          <p:cNvSpPr txBox="1"/>
          <p:nvPr/>
        </p:nvSpPr>
        <p:spPr>
          <a:xfrm>
            <a:off x="584500" y="26425"/>
            <a:ext cx="8020800" cy="771900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200"/>
              <a:t>Скалярное произведение векторов, а</a:t>
            </a:r>
            <a:r>
              <a:rPr b="1" lang="en" sz="2200"/>
              <a:t>лгоритм</a:t>
            </a:r>
            <a:r>
              <a:rPr b="1" i="1" lang="en" sz="2200"/>
              <a:t> transform, reduce, inner_product</a:t>
            </a:r>
            <a:endParaRPr b="1" sz="2200"/>
          </a:p>
        </p:txBody>
      </p:sp>
      <p:sp>
        <p:nvSpPr>
          <p:cNvPr id="117" name="Google Shape;117;p24"/>
          <p:cNvSpPr txBox="1"/>
          <p:nvPr/>
        </p:nvSpPr>
        <p:spPr>
          <a:xfrm>
            <a:off x="105700" y="865650"/>
            <a:ext cx="8853300" cy="41868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#include &lt;thrust/host_vector.h&gt;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#include &lt;thrust/device_vector.h&gt;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#include &lt;thrust/sequence.h&gt;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#include &lt;thrust/inner_product.h&gt;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#include &lt;cstdio&gt;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#define N 16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int main(){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 thrust::host_vector&lt;float&gt; h_V1(N);  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 thrust::host_vector&lt;float&gt; h_V2(N);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 thrust::host_vector&lt;float&gt; h_V3(N);  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 thrust::device_vector&lt;float&gt; d_V1(N);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 thrust::device_vector&lt;float&gt; d_V2(N);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  thrust::device_vector&lt;float&gt; d_V3(N);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5"/>
          <p:cNvSpPr txBox="1"/>
          <p:nvPr/>
        </p:nvSpPr>
        <p:spPr>
          <a:xfrm>
            <a:off x="118925" y="172350"/>
            <a:ext cx="8919300" cy="44022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  thrust::sequence(d_V1.begin(), d_V1.end());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  thrust::fill(d_V2.begin(), d_V2.end(), 0.5);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   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   </a:t>
            </a:r>
            <a:r>
              <a:rPr b="1" lang="en" sz="2000">
                <a:solidFill>
                  <a:schemeClr val="dk1"/>
                </a:solidFill>
              </a:rPr>
              <a:t>thrust::transform</a:t>
            </a:r>
            <a:r>
              <a:rPr lang="en" sz="2000">
                <a:solidFill>
                  <a:schemeClr val="dk1"/>
                </a:solidFill>
              </a:rPr>
              <a:t>(d_V1.begin(), d_V1.end(), d_V2.begin(), d_V3.begin(),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 												</a:t>
            </a:r>
            <a:r>
              <a:rPr b="1" lang="en" sz="2000">
                <a:solidFill>
                  <a:schemeClr val="dk1"/>
                </a:solidFill>
              </a:rPr>
              <a:t>thrust::multiplies&lt;float&gt;())</a:t>
            </a:r>
            <a:r>
              <a:rPr lang="en" sz="2000">
                <a:solidFill>
                  <a:schemeClr val="dk1"/>
                </a:solidFill>
              </a:rPr>
              <a:t>;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   h_V1=d_V1;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   h_V2=d_V2;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   h_V3=d_V3;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   for(int n=0;n&lt;N;n++)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     printf("%i\t%g\t%g\t%g\n",n, h_V1[n], h_V2[n], h_V3[n]);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6"/>
          <p:cNvSpPr txBox="1"/>
          <p:nvPr/>
        </p:nvSpPr>
        <p:spPr>
          <a:xfrm>
            <a:off x="49772" y="172350"/>
            <a:ext cx="9051600" cy="29553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float sum=</a:t>
            </a:r>
            <a:r>
              <a:rPr b="1" lang="en" sz="2000">
                <a:solidFill>
                  <a:schemeClr val="dk1"/>
                </a:solidFill>
              </a:rPr>
              <a:t>thrust::reduce </a:t>
            </a:r>
            <a:r>
              <a:rPr lang="en" sz="2000">
                <a:solidFill>
                  <a:schemeClr val="dk1"/>
                </a:solidFill>
              </a:rPr>
              <a:t>(d_V3.begin(), d_V3.end(), 0.0,</a:t>
            </a:r>
            <a:endParaRPr sz="2000">
              <a:solidFill>
                <a:schemeClr val="dk1"/>
              </a:solidFill>
            </a:endParaRPr>
          </a:p>
          <a:p>
            <a:pPr indent="457200" lvl="0" marL="4114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                     </a:t>
            </a:r>
            <a:r>
              <a:rPr b="1" lang="en" sz="2000">
                <a:solidFill>
                  <a:schemeClr val="dk1"/>
                </a:solidFill>
              </a:rPr>
              <a:t>thrust::plus&lt;float&gt;()</a:t>
            </a:r>
            <a:r>
              <a:rPr lang="en" sz="2000">
                <a:solidFill>
                  <a:schemeClr val="dk1"/>
                </a:solidFill>
              </a:rPr>
              <a:t>);  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printf("sum=%g\n", sum);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      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float sp=</a:t>
            </a:r>
            <a:r>
              <a:rPr b="1" lang="en" sz="2000">
                <a:solidFill>
                  <a:schemeClr val="dk1"/>
                </a:solidFill>
              </a:rPr>
              <a:t>thrust::inner_product</a:t>
            </a:r>
            <a:r>
              <a:rPr lang="en" sz="2000">
                <a:solidFill>
                  <a:schemeClr val="dk1"/>
                </a:solidFill>
              </a:rPr>
              <a:t>(d_V1.begin(), d_V1.end(), d_V2.begin(), 0.0f);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   printf("sp=%g\n", sp);   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   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 return 0;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}  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7"/>
          <p:cNvSpPr txBox="1"/>
          <p:nvPr/>
        </p:nvSpPr>
        <p:spPr>
          <a:xfrm>
            <a:off x="118925" y="424300"/>
            <a:ext cx="8892900" cy="39867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Lecture7/Lab7R&gt; ./lab7r</a:t>
            </a:r>
            <a:endParaRPr sz="1900">
              <a:solidFill>
                <a:schemeClr val="dk1"/>
              </a:solidFill>
              <a:highlight>
                <a:srgbClr val="D9D9D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0       0       0.5     0</a:t>
            </a:r>
            <a:endParaRPr sz="1900">
              <a:solidFill>
                <a:schemeClr val="dk1"/>
              </a:solidFill>
              <a:highlight>
                <a:srgbClr val="D9D9D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1       1       0.5     0.5</a:t>
            </a:r>
            <a:endParaRPr sz="1900">
              <a:solidFill>
                <a:schemeClr val="dk1"/>
              </a:solidFill>
              <a:highlight>
                <a:srgbClr val="D9D9D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2       2       0.5     1</a:t>
            </a:r>
            <a:endParaRPr sz="1900">
              <a:solidFill>
                <a:schemeClr val="dk1"/>
              </a:solidFill>
              <a:highlight>
                <a:srgbClr val="D9D9D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3       3       0.5     1.5</a:t>
            </a:r>
            <a:endParaRPr sz="1900">
              <a:solidFill>
                <a:schemeClr val="dk1"/>
              </a:solidFill>
              <a:highlight>
                <a:srgbClr val="D9D9D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…………………………………………………………………………………….</a:t>
            </a:r>
            <a:endParaRPr sz="1900">
              <a:solidFill>
                <a:schemeClr val="dk1"/>
              </a:solidFill>
              <a:highlight>
                <a:srgbClr val="D9D9D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11      11      0.5     5.5</a:t>
            </a:r>
            <a:endParaRPr sz="1900">
              <a:solidFill>
                <a:schemeClr val="dk1"/>
              </a:solidFill>
              <a:highlight>
                <a:srgbClr val="D9D9D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12      12      0.5     6</a:t>
            </a:r>
            <a:endParaRPr sz="1900">
              <a:solidFill>
                <a:schemeClr val="dk1"/>
              </a:solidFill>
              <a:highlight>
                <a:srgbClr val="D9D9D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13      13      0.5     6.5</a:t>
            </a:r>
            <a:endParaRPr sz="1900">
              <a:solidFill>
                <a:schemeClr val="dk1"/>
              </a:solidFill>
              <a:highlight>
                <a:srgbClr val="D9D9D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14      14      0.5     7</a:t>
            </a:r>
            <a:endParaRPr sz="1900">
              <a:solidFill>
                <a:schemeClr val="dk1"/>
              </a:solidFill>
              <a:highlight>
                <a:srgbClr val="D9D9D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15      15      0.5     7.5</a:t>
            </a:r>
            <a:endParaRPr sz="1900">
              <a:solidFill>
                <a:schemeClr val="dk1"/>
              </a:solidFill>
              <a:highlight>
                <a:srgbClr val="D9D9D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sum=60</a:t>
            </a:r>
            <a:endParaRPr sz="1900">
              <a:solidFill>
                <a:schemeClr val="dk1"/>
              </a:solidFill>
              <a:highlight>
                <a:srgbClr val="D9D9D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sp=60</a:t>
            </a:r>
            <a:endParaRPr sz="2200">
              <a:highlight>
                <a:srgbClr val="D9D9D9"/>
              </a:highlight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Google Shape;137;p28"/>
          <p:cNvGrpSpPr/>
          <p:nvPr/>
        </p:nvGrpSpPr>
        <p:grpSpPr>
          <a:xfrm>
            <a:off x="6208775" y="3275425"/>
            <a:ext cx="1782900" cy="1847400"/>
            <a:chOff x="6818375" y="2513425"/>
            <a:chExt cx="1782900" cy="1847400"/>
          </a:xfrm>
        </p:grpSpPr>
        <p:sp>
          <p:nvSpPr>
            <p:cNvPr id="138" name="Google Shape;138;p28"/>
            <p:cNvSpPr/>
            <p:nvPr/>
          </p:nvSpPr>
          <p:spPr>
            <a:xfrm>
              <a:off x="6818375" y="2513425"/>
              <a:ext cx="568200" cy="4758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  a</a:t>
              </a:r>
              <a:r>
                <a:rPr baseline="-25000" lang="en" sz="1800"/>
                <a:t>0</a:t>
              </a:r>
              <a:endParaRPr baseline="-25000" sz="1800"/>
            </a:p>
          </p:txBody>
        </p:sp>
        <p:sp>
          <p:nvSpPr>
            <p:cNvPr id="139" name="Google Shape;139;p28"/>
            <p:cNvSpPr/>
            <p:nvPr/>
          </p:nvSpPr>
          <p:spPr>
            <a:xfrm>
              <a:off x="7351775" y="2513425"/>
              <a:ext cx="568200" cy="4758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  a</a:t>
              </a:r>
              <a:r>
                <a:rPr baseline="-25000" lang="en" sz="1800"/>
                <a:t>4</a:t>
              </a:r>
              <a:endParaRPr baseline="-25000" sz="1800"/>
            </a:p>
          </p:txBody>
        </p:sp>
        <p:sp>
          <p:nvSpPr>
            <p:cNvPr id="140" name="Google Shape;140;p28"/>
            <p:cNvSpPr/>
            <p:nvPr/>
          </p:nvSpPr>
          <p:spPr>
            <a:xfrm>
              <a:off x="7885175" y="2513425"/>
              <a:ext cx="716100" cy="4758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  a</a:t>
              </a:r>
              <a:r>
                <a:rPr baseline="-25000" lang="en" sz="1800"/>
                <a:t>8</a:t>
              </a:r>
              <a:endParaRPr baseline="-25000" sz="1800"/>
            </a:p>
          </p:txBody>
        </p:sp>
        <p:sp>
          <p:nvSpPr>
            <p:cNvPr id="141" name="Google Shape;141;p28"/>
            <p:cNvSpPr/>
            <p:nvPr/>
          </p:nvSpPr>
          <p:spPr>
            <a:xfrm>
              <a:off x="6818375" y="2970625"/>
              <a:ext cx="568200" cy="4758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  a</a:t>
              </a:r>
              <a:r>
                <a:rPr baseline="-25000" lang="en" sz="1800"/>
                <a:t>1</a:t>
              </a:r>
              <a:endParaRPr baseline="-25000" sz="1800"/>
            </a:p>
          </p:txBody>
        </p:sp>
        <p:sp>
          <p:nvSpPr>
            <p:cNvPr id="142" name="Google Shape;142;p28"/>
            <p:cNvSpPr/>
            <p:nvPr/>
          </p:nvSpPr>
          <p:spPr>
            <a:xfrm>
              <a:off x="7351775" y="2970625"/>
              <a:ext cx="568200" cy="4758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  a</a:t>
              </a:r>
              <a:r>
                <a:rPr baseline="-25000" lang="en" sz="1800"/>
                <a:t>5</a:t>
              </a:r>
              <a:endParaRPr baseline="-25000" sz="1800"/>
            </a:p>
          </p:txBody>
        </p:sp>
        <p:sp>
          <p:nvSpPr>
            <p:cNvPr id="143" name="Google Shape;143;p28"/>
            <p:cNvSpPr/>
            <p:nvPr/>
          </p:nvSpPr>
          <p:spPr>
            <a:xfrm>
              <a:off x="7885175" y="2970625"/>
              <a:ext cx="716100" cy="4758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  a</a:t>
              </a:r>
              <a:r>
                <a:rPr baseline="-25000" lang="en" sz="1800"/>
                <a:t>9</a:t>
              </a:r>
              <a:endParaRPr baseline="-25000" sz="1800"/>
            </a:p>
          </p:txBody>
        </p:sp>
        <p:sp>
          <p:nvSpPr>
            <p:cNvPr id="144" name="Google Shape;144;p28"/>
            <p:cNvSpPr/>
            <p:nvPr/>
          </p:nvSpPr>
          <p:spPr>
            <a:xfrm>
              <a:off x="6818375" y="3427825"/>
              <a:ext cx="568200" cy="4758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  a</a:t>
              </a:r>
              <a:r>
                <a:rPr baseline="-25000" lang="en" sz="1800"/>
                <a:t>2</a:t>
              </a:r>
              <a:endParaRPr baseline="-25000" sz="1800"/>
            </a:p>
          </p:txBody>
        </p:sp>
        <p:sp>
          <p:nvSpPr>
            <p:cNvPr id="145" name="Google Shape;145;p28"/>
            <p:cNvSpPr/>
            <p:nvPr/>
          </p:nvSpPr>
          <p:spPr>
            <a:xfrm>
              <a:off x="7351775" y="3427825"/>
              <a:ext cx="568200" cy="4758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  a</a:t>
              </a:r>
              <a:r>
                <a:rPr baseline="-25000" lang="en" sz="1800"/>
                <a:t>6</a:t>
              </a:r>
              <a:endParaRPr baseline="-25000" sz="1800"/>
            </a:p>
          </p:txBody>
        </p:sp>
        <p:sp>
          <p:nvSpPr>
            <p:cNvPr id="146" name="Google Shape;146;p28"/>
            <p:cNvSpPr/>
            <p:nvPr/>
          </p:nvSpPr>
          <p:spPr>
            <a:xfrm>
              <a:off x="7885175" y="3427825"/>
              <a:ext cx="716100" cy="4758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  a</a:t>
              </a:r>
              <a:r>
                <a:rPr baseline="-25000" lang="en" sz="1800"/>
                <a:t>10</a:t>
              </a:r>
              <a:endParaRPr baseline="-25000" sz="1800"/>
            </a:p>
          </p:txBody>
        </p:sp>
        <p:sp>
          <p:nvSpPr>
            <p:cNvPr id="147" name="Google Shape;147;p28"/>
            <p:cNvSpPr/>
            <p:nvPr/>
          </p:nvSpPr>
          <p:spPr>
            <a:xfrm>
              <a:off x="6818375" y="3885025"/>
              <a:ext cx="568200" cy="4758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  a</a:t>
              </a:r>
              <a:r>
                <a:rPr baseline="-25000" lang="en" sz="1800"/>
                <a:t>3</a:t>
              </a:r>
              <a:endParaRPr baseline="-25000" sz="1800"/>
            </a:p>
          </p:txBody>
        </p:sp>
        <p:sp>
          <p:nvSpPr>
            <p:cNvPr id="148" name="Google Shape;148;p28"/>
            <p:cNvSpPr/>
            <p:nvPr/>
          </p:nvSpPr>
          <p:spPr>
            <a:xfrm>
              <a:off x="7351775" y="3885025"/>
              <a:ext cx="533400" cy="4758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  a</a:t>
              </a:r>
              <a:r>
                <a:rPr baseline="-25000" lang="en" sz="1800"/>
                <a:t>7</a:t>
              </a:r>
              <a:endParaRPr baseline="-25000" sz="1800"/>
            </a:p>
          </p:txBody>
        </p:sp>
        <p:sp>
          <p:nvSpPr>
            <p:cNvPr id="149" name="Google Shape;149;p28"/>
            <p:cNvSpPr/>
            <p:nvPr/>
          </p:nvSpPr>
          <p:spPr>
            <a:xfrm>
              <a:off x="7885175" y="3885025"/>
              <a:ext cx="716100" cy="4758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  a</a:t>
              </a:r>
              <a:r>
                <a:rPr baseline="-25000" lang="en" sz="1800"/>
                <a:t>11</a:t>
              </a:r>
              <a:endParaRPr baseline="-25000" sz="1800"/>
            </a:p>
          </p:txBody>
        </p:sp>
      </p:grpSp>
      <p:grpSp>
        <p:nvGrpSpPr>
          <p:cNvPr id="150" name="Google Shape;150;p28"/>
          <p:cNvGrpSpPr/>
          <p:nvPr/>
        </p:nvGrpSpPr>
        <p:grpSpPr>
          <a:xfrm>
            <a:off x="708275" y="3403600"/>
            <a:ext cx="2320800" cy="1390200"/>
            <a:chOff x="251075" y="965200"/>
            <a:chExt cx="2320800" cy="1390200"/>
          </a:xfrm>
        </p:grpSpPr>
        <p:sp>
          <p:nvSpPr>
            <p:cNvPr id="151" name="Google Shape;151;p28"/>
            <p:cNvSpPr/>
            <p:nvPr/>
          </p:nvSpPr>
          <p:spPr>
            <a:xfrm>
              <a:off x="251075" y="965200"/>
              <a:ext cx="568200" cy="4758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  a</a:t>
              </a:r>
              <a:r>
                <a:rPr baseline="-25000" lang="en" sz="1800"/>
                <a:t>0</a:t>
              </a:r>
              <a:endParaRPr baseline="-25000" sz="1800"/>
            </a:p>
          </p:txBody>
        </p:sp>
        <p:sp>
          <p:nvSpPr>
            <p:cNvPr id="152" name="Google Shape;152;p28"/>
            <p:cNvSpPr/>
            <p:nvPr/>
          </p:nvSpPr>
          <p:spPr>
            <a:xfrm>
              <a:off x="784475" y="965200"/>
              <a:ext cx="568200" cy="4758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  a</a:t>
              </a:r>
              <a:r>
                <a:rPr baseline="-25000" lang="en" sz="1800"/>
                <a:t>1</a:t>
              </a:r>
              <a:endParaRPr baseline="-25000" sz="1800"/>
            </a:p>
          </p:txBody>
        </p:sp>
        <p:sp>
          <p:nvSpPr>
            <p:cNvPr id="153" name="Google Shape;153;p28"/>
            <p:cNvSpPr/>
            <p:nvPr/>
          </p:nvSpPr>
          <p:spPr>
            <a:xfrm>
              <a:off x="1317875" y="965200"/>
              <a:ext cx="568200" cy="4758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  a</a:t>
              </a:r>
              <a:r>
                <a:rPr baseline="-25000" lang="en" sz="1800"/>
                <a:t>2</a:t>
              </a:r>
              <a:endParaRPr baseline="-25000" sz="1800"/>
            </a:p>
          </p:txBody>
        </p:sp>
        <p:sp>
          <p:nvSpPr>
            <p:cNvPr id="154" name="Google Shape;154;p28"/>
            <p:cNvSpPr/>
            <p:nvPr/>
          </p:nvSpPr>
          <p:spPr>
            <a:xfrm>
              <a:off x="1851275" y="965200"/>
              <a:ext cx="716100" cy="4758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  a</a:t>
              </a:r>
              <a:r>
                <a:rPr baseline="-25000" lang="en" sz="1800"/>
                <a:t>3</a:t>
              </a:r>
              <a:endParaRPr baseline="-25000" sz="1800"/>
            </a:p>
          </p:txBody>
        </p:sp>
        <p:sp>
          <p:nvSpPr>
            <p:cNvPr id="155" name="Google Shape;155;p28"/>
            <p:cNvSpPr/>
            <p:nvPr/>
          </p:nvSpPr>
          <p:spPr>
            <a:xfrm>
              <a:off x="251075" y="1422400"/>
              <a:ext cx="568200" cy="4758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  a</a:t>
              </a:r>
              <a:r>
                <a:rPr baseline="-25000" lang="en" sz="1800"/>
                <a:t>4</a:t>
              </a:r>
              <a:endParaRPr baseline="-25000" sz="1800"/>
            </a:p>
          </p:txBody>
        </p:sp>
        <p:sp>
          <p:nvSpPr>
            <p:cNvPr id="156" name="Google Shape;156;p28"/>
            <p:cNvSpPr/>
            <p:nvPr/>
          </p:nvSpPr>
          <p:spPr>
            <a:xfrm>
              <a:off x="784475" y="1422400"/>
              <a:ext cx="568200" cy="4758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  a</a:t>
              </a:r>
              <a:r>
                <a:rPr baseline="-25000" lang="en" sz="1800"/>
                <a:t>5</a:t>
              </a:r>
              <a:endParaRPr baseline="-25000" sz="1800"/>
            </a:p>
          </p:txBody>
        </p:sp>
        <p:sp>
          <p:nvSpPr>
            <p:cNvPr id="157" name="Google Shape;157;p28"/>
            <p:cNvSpPr/>
            <p:nvPr/>
          </p:nvSpPr>
          <p:spPr>
            <a:xfrm>
              <a:off x="1317875" y="1422400"/>
              <a:ext cx="533400" cy="4758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  a</a:t>
              </a:r>
              <a:r>
                <a:rPr baseline="-25000" lang="en" sz="1800"/>
                <a:t>6</a:t>
              </a:r>
              <a:endParaRPr baseline="-25000" sz="1800"/>
            </a:p>
          </p:txBody>
        </p:sp>
        <p:sp>
          <p:nvSpPr>
            <p:cNvPr id="158" name="Google Shape;158;p28"/>
            <p:cNvSpPr/>
            <p:nvPr/>
          </p:nvSpPr>
          <p:spPr>
            <a:xfrm>
              <a:off x="1855775" y="1422400"/>
              <a:ext cx="716100" cy="4758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  a</a:t>
              </a:r>
              <a:r>
                <a:rPr baseline="-25000" lang="en" sz="1800"/>
                <a:t>7</a:t>
              </a:r>
              <a:endParaRPr baseline="-25000" sz="1800"/>
            </a:p>
          </p:txBody>
        </p:sp>
        <p:sp>
          <p:nvSpPr>
            <p:cNvPr id="159" name="Google Shape;159;p28"/>
            <p:cNvSpPr/>
            <p:nvPr/>
          </p:nvSpPr>
          <p:spPr>
            <a:xfrm>
              <a:off x="251075" y="1879600"/>
              <a:ext cx="568200" cy="4758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  a</a:t>
              </a:r>
              <a:r>
                <a:rPr baseline="-25000" lang="en" sz="1800"/>
                <a:t>8</a:t>
              </a:r>
              <a:endParaRPr baseline="-25000" sz="1800"/>
            </a:p>
          </p:txBody>
        </p:sp>
        <p:sp>
          <p:nvSpPr>
            <p:cNvPr id="160" name="Google Shape;160;p28"/>
            <p:cNvSpPr/>
            <p:nvPr/>
          </p:nvSpPr>
          <p:spPr>
            <a:xfrm>
              <a:off x="784475" y="1879600"/>
              <a:ext cx="568200" cy="4758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  a</a:t>
              </a:r>
              <a:r>
                <a:rPr baseline="-25000" lang="en" sz="1800"/>
                <a:t>9</a:t>
              </a:r>
              <a:endParaRPr baseline="-25000" sz="1800"/>
            </a:p>
          </p:txBody>
        </p:sp>
        <p:sp>
          <p:nvSpPr>
            <p:cNvPr id="161" name="Google Shape;161;p28"/>
            <p:cNvSpPr/>
            <p:nvPr/>
          </p:nvSpPr>
          <p:spPr>
            <a:xfrm>
              <a:off x="1317875" y="1879600"/>
              <a:ext cx="639900" cy="4758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  a</a:t>
              </a:r>
              <a:r>
                <a:rPr baseline="-25000" lang="en" sz="1800"/>
                <a:t>10</a:t>
              </a:r>
              <a:endParaRPr baseline="-25000" sz="1800"/>
            </a:p>
          </p:txBody>
        </p:sp>
        <p:sp>
          <p:nvSpPr>
            <p:cNvPr id="162" name="Google Shape;162;p28"/>
            <p:cNvSpPr/>
            <p:nvPr/>
          </p:nvSpPr>
          <p:spPr>
            <a:xfrm>
              <a:off x="1851275" y="1879600"/>
              <a:ext cx="716100" cy="4758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  a</a:t>
              </a:r>
              <a:r>
                <a:rPr baseline="-25000" lang="en" sz="1800"/>
                <a:t>11</a:t>
              </a:r>
              <a:endParaRPr baseline="-25000" sz="1800"/>
            </a:p>
          </p:txBody>
        </p:sp>
      </p:grpSp>
      <p:sp>
        <p:nvSpPr>
          <p:cNvPr id="163" name="Google Shape;163;p28"/>
          <p:cNvSpPr/>
          <p:nvPr/>
        </p:nvSpPr>
        <p:spPr>
          <a:xfrm>
            <a:off x="3564675" y="4011875"/>
            <a:ext cx="1995300" cy="198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8"/>
          <p:cNvSpPr txBox="1"/>
          <p:nvPr/>
        </p:nvSpPr>
        <p:spPr>
          <a:xfrm>
            <a:off x="3323913" y="3440600"/>
            <a:ext cx="2596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Транспонирование</a:t>
            </a:r>
            <a:endParaRPr b="1" sz="2000"/>
          </a:p>
        </p:txBody>
      </p:sp>
      <p:grpSp>
        <p:nvGrpSpPr>
          <p:cNvPr id="165" name="Google Shape;165;p28"/>
          <p:cNvGrpSpPr/>
          <p:nvPr/>
        </p:nvGrpSpPr>
        <p:grpSpPr>
          <a:xfrm>
            <a:off x="936875" y="1346200"/>
            <a:ext cx="6735900" cy="475800"/>
            <a:chOff x="251075" y="965200"/>
            <a:chExt cx="6735900" cy="475800"/>
          </a:xfrm>
        </p:grpSpPr>
        <p:grpSp>
          <p:nvGrpSpPr>
            <p:cNvPr id="166" name="Google Shape;166;p28"/>
            <p:cNvGrpSpPr/>
            <p:nvPr/>
          </p:nvGrpSpPr>
          <p:grpSpPr>
            <a:xfrm>
              <a:off x="251075" y="965200"/>
              <a:ext cx="2168400" cy="475800"/>
              <a:chOff x="251075" y="965200"/>
              <a:chExt cx="2168400" cy="475800"/>
            </a:xfrm>
          </p:grpSpPr>
          <p:sp>
            <p:nvSpPr>
              <p:cNvPr id="167" name="Google Shape;167;p28"/>
              <p:cNvSpPr/>
              <p:nvPr/>
            </p:nvSpPr>
            <p:spPr>
              <a:xfrm>
                <a:off x="251075" y="965200"/>
                <a:ext cx="568200" cy="475800"/>
              </a:xfrm>
              <a:prstGeom prst="rect">
                <a:avLst/>
              </a:prstGeom>
              <a:solidFill>
                <a:srgbClr val="D9EAD3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/>
                  <a:t>  a</a:t>
                </a:r>
                <a:r>
                  <a:rPr baseline="-25000" lang="en" sz="1800"/>
                  <a:t>0</a:t>
                </a:r>
                <a:endParaRPr baseline="-25000" sz="1800"/>
              </a:p>
            </p:txBody>
          </p:sp>
          <p:sp>
            <p:nvSpPr>
              <p:cNvPr id="168" name="Google Shape;168;p28"/>
              <p:cNvSpPr/>
              <p:nvPr/>
            </p:nvSpPr>
            <p:spPr>
              <a:xfrm>
                <a:off x="784475" y="965200"/>
                <a:ext cx="568200" cy="475800"/>
              </a:xfrm>
              <a:prstGeom prst="rect">
                <a:avLst/>
              </a:prstGeom>
              <a:solidFill>
                <a:srgbClr val="D9EAD3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/>
                  <a:t>  a</a:t>
                </a:r>
                <a:r>
                  <a:rPr baseline="-25000" lang="en" sz="1800"/>
                  <a:t>1</a:t>
                </a:r>
                <a:endParaRPr baseline="-25000" sz="1800"/>
              </a:p>
            </p:txBody>
          </p:sp>
          <p:sp>
            <p:nvSpPr>
              <p:cNvPr id="169" name="Google Shape;169;p28"/>
              <p:cNvSpPr/>
              <p:nvPr/>
            </p:nvSpPr>
            <p:spPr>
              <a:xfrm>
                <a:off x="1317875" y="965200"/>
                <a:ext cx="568200" cy="475800"/>
              </a:xfrm>
              <a:prstGeom prst="rect">
                <a:avLst/>
              </a:prstGeom>
              <a:solidFill>
                <a:srgbClr val="D9EAD3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/>
                  <a:t>  a</a:t>
                </a:r>
                <a:r>
                  <a:rPr baseline="-25000" lang="en" sz="1800"/>
                  <a:t>2</a:t>
                </a:r>
                <a:endParaRPr baseline="-25000" sz="1800"/>
              </a:p>
            </p:txBody>
          </p:sp>
          <p:sp>
            <p:nvSpPr>
              <p:cNvPr id="170" name="Google Shape;170;p28"/>
              <p:cNvSpPr/>
              <p:nvPr/>
            </p:nvSpPr>
            <p:spPr>
              <a:xfrm>
                <a:off x="1851275" y="965200"/>
                <a:ext cx="568200" cy="475800"/>
              </a:xfrm>
              <a:prstGeom prst="rect">
                <a:avLst/>
              </a:prstGeom>
              <a:solidFill>
                <a:srgbClr val="D9EAD3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/>
                  <a:t>  a</a:t>
                </a:r>
                <a:r>
                  <a:rPr baseline="-25000" lang="en" sz="1800"/>
                  <a:t>3</a:t>
                </a:r>
                <a:endParaRPr baseline="-25000" sz="1800"/>
              </a:p>
            </p:txBody>
          </p:sp>
        </p:grpSp>
        <p:grpSp>
          <p:nvGrpSpPr>
            <p:cNvPr id="171" name="Google Shape;171;p28"/>
            <p:cNvGrpSpPr/>
            <p:nvPr/>
          </p:nvGrpSpPr>
          <p:grpSpPr>
            <a:xfrm>
              <a:off x="2460875" y="965200"/>
              <a:ext cx="2168400" cy="475800"/>
              <a:chOff x="251075" y="965200"/>
              <a:chExt cx="2168400" cy="475800"/>
            </a:xfrm>
          </p:grpSpPr>
          <p:sp>
            <p:nvSpPr>
              <p:cNvPr id="172" name="Google Shape;172;p28"/>
              <p:cNvSpPr/>
              <p:nvPr/>
            </p:nvSpPr>
            <p:spPr>
              <a:xfrm>
                <a:off x="251075" y="965200"/>
                <a:ext cx="568200" cy="475800"/>
              </a:xfrm>
              <a:prstGeom prst="rect">
                <a:avLst/>
              </a:prstGeom>
              <a:solidFill>
                <a:srgbClr val="D9EAD3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/>
                  <a:t>  a</a:t>
                </a:r>
                <a:r>
                  <a:rPr baseline="-25000" lang="en" sz="1800"/>
                  <a:t>4</a:t>
                </a:r>
                <a:endParaRPr baseline="-25000" sz="1800"/>
              </a:p>
            </p:txBody>
          </p:sp>
          <p:sp>
            <p:nvSpPr>
              <p:cNvPr id="173" name="Google Shape;173;p28"/>
              <p:cNvSpPr/>
              <p:nvPr/>
            </p:nvSpPr>
            <p:spPr>
              <a:xfrm>
                <a:off x="784475" y="965200"/>
                <a:ext cx="568200" cy="475800"/>
              </a:xfrm>
              <a:prstGeom prst="rect">
                <a:avLst/>
              </a:prstGeom>
              <a:solidFill>
                <a:srgbClr val="D9EAD3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/>
                  <a:t>  a</a:t>
                </a:r>
                <a:r>
                  <a:rPr baseline="-25000" lang="en" sz="1800"/>
                  <a:t>5</a:t>
                </a:r>
                <a:endParaRPr baseline="-25000" sz="1800"/>
              </a:p>
            </p:txBody>
          </p:sp>
          <p:sp>
            <p:nvSpPr>
              <p:cNvPr id="174" name="Google Shape;174;p28"/>
              <p:cNvSpPr/>
              <p:nvPr/>
            </p:nvSpPr>
            <p:spPr>
              <a:xfrm>
                <a:off x="1317875" y="965200"/>
                <a:ext cx="568200" cy="475800"/>
              </a:xfrm>
              <a:prstGeom prst="rect">
                <a:avLst/>
              </a:prstGeom>
              <a:solidFill>
                <a:srgbClr val="D9EAD3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/>
                  <a:t>  a</a:t>
                </a:r>
                <a:r>
                  <a:rPr baseline="-25000" lang="en" sz="1800"/>
                  <a:t>6</a:t>
                </a:r>
                <a:endParaRPr baseline="-25000" sz="1800"/>
              </a:p>
            </p:txBody>
          </p:sp>
          <p:sp>
            <p:nvSpPr>
              <p:cNvPr id="175" name="Google Shape;175;p28"/>
              <p:cNvSpPr/>
              <p:nvPr/>
            </p:nvSpPr>
            <p:spPr>
              <a:xfrm>
                <a:off x="1851275" y="965200"/>
                <a:ext cx="568200" cy="475800"/>
              </a:xfrm>
              <a:prstGeom prst="rect">
                <a:avLst/>
              </a:prstGeom>
              <a:solidFill>
                <a:srgbClr val="D9EAD3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/>
                  <a:t>  a</a:t>
                </a:r>
                <a:r>
                  <a:rPr baseline="-25000" lang="en" sz="1800"/>
                  <a:t>7</a:t>
                </a:r>
                <a:endParaRPr baseline="-25000" sz="1800"/>
              </a:p>
            </p:txBody>
          </p:sp>
        </p:grpSp>
        <p:sp>
          <p:nvSpPr>
            <p:cNvPr id="176" name="Google Shape;176;p28"/>
            <p:cNvSpPr/>
            <p:nvPr/>
          </p:nvSpPr>
          <p:spPr>
            <a:xfrm>
              <a:off x="4670675" y="965200"/>
              <a:ext cx="568200" cy="4758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  a</a:t>
              </a:r>
              <a:r>
                <a:rPr baseline="-25000" lang="en" sz="1800"/>
                <a:t>8</a:t>
              </a:r>
              <a:endParaRPr baseline="-25000" sz="1800"/>
            </a:p>
          </p:txBody>
        </p:sp>
        <p:sp>
          <p:nvSpPr>
            <p:cNvPr id="177" name="Google Shape;177;p28"/>
            <p:cNvSpPr/>
            <p:nvPr/>
          </p:nvSpPr>
          <p:spPr>
            <a:xfrm>
              <a:off x="5204075" y="965200"/>
              <a:ext cx="568200" cy="4758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  a</a:t>
              </a:r>
              <a:r>
                <a:rPr baseline="-25000" lang="en" sz="1800"/>
                <a:t>9</a:t>
              </a:r>
              <a:endParaRPr baseline="-25000" sz="1800"/>
            </a:p>
          </p:txBody>
        </p:sp>
        <p:sp>
          <p:nvSpPr>
            <p:cNvPr id="178" name="Google Shape;178;p28"/>
            <p:cNvSpPr/>
            <p:nvPr/>
          </p:nvSpPr>
          <p:spPr>
            <a:xfrm>
              <a:off x="5737475" y="965200"/>
              <a:ext cx="639900" cy="4758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  a</a:t>
              </a:r>
              <a:r>
                <a:rPr baseline="-25000" lang="en" sz="1800"/>
                <a:t>10</a:t>
              </a:r>
              <a:endParaRPr baseline="-25000" sz="1800"/>
            </a:p>
          </p:txBody>
        </p:sp>
        <p:sp>
          <p:nvSpPr>
            <p:cNvPr id="179" name="Google Shape;179;p28"/>
            <p:cNvSpPr/>
            <p:nvPr/>
          </p:nvSpPr>
          <p:spPr>
            <a:xfrm>
              <a:off x="6347075" y="965200"/>
              <a:ext cx="639900" cy="4758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  a</a:t>
              </a:r>
              <a:r>
                <a:rPr baseline="-25000" lang="en" sz="1800"/>
                <a:t>11</a:t>
              </a:r>
              <a:endParaRPr baseline="-25000" sz="1800"/>
            </a:p>
          </p:txBody>
        </p:sp>
      </p:grpSp>
      <p:grpSp>
        <p:nvGrpSpPr>
          <p:cNvPr id="180" name="Google Shape;180;p28"/>
          <p:cNvGrpSpPr/>
          <p:nvPr/>
        </p:nvGrpSpPr>
        <p:grpSpPr>
          <a:xfrm>
            <a:off x="936875" y="2489200"/>
            <a:ext cx="6888300" cy="475800"/>
            <a:chOff x="251075" y="1955800"/>
            <a:chExt cx="6888300" cy="475800"/>
          </a:xfrm>
        </p:grpSpPr>
        <p:sp>
          <p:nvSpPr>
            <p:cNvPr id="181" name="Google Shape;181;p28"/>
            <p:cNvSpPr/>
            <p:nvPr/>
          </p:nvSpPr>
          <p:spPr>
            <a:xfrm>
              <a:off x="251075" y="1955800"/>
              <a:ext cx="568200" cy="4758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  a</a:t>
              </a:r>
              <a:r>
                <a:rPr baseline="-25000" lang="en" sz="1800"/>
                <a:t>0</a:t>
              </a:r>
              <a:endParaRPr baseline="-25000" sz="1800"/>
            </a:p>
          </p:txBody>
        </p:sp>
        <p:sp>
          <p:nvSpPr>
            <p:cNvPr id="182" name="Google Shape;182;p28"/>
            <p:cNvSpPr/>
            <p:nvPr/>
          </p:nvSpPr>
          <p:spPr>
            <a:xfrm>
              <a:off x="784475" y="1955800"/>
              <a:ext cx="568200" cy="4758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  a</a:t>
              </a:r>
              <a:r>
                <a:rPr baseline="-25000" lang="en" sz="1800"/>
                <a:t>4</a:t>
              </a:r>
              <a:endParaRPr baseline="-25000" sz="1800"/>
            </a:p>
          </p:txBody>
        </p:sp>
        <p:sp>
          <p:nvSpPr>
            <p:cNvPr id="183" name="Google Shape;183;p28"/>
            <p:cNvSpPr/>
            <p:nvPr/>
          </p:nvSpPr>
          <p:spPr>
            <a:xfrm>
              <a:off x="1317875" y="1955800"/>
              <a:ext cx="568200" cy="4758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  a</a:t>
              </a:r>
              <a:r>
                <a:rPr baseline="-25000" lang="en" sz="1800"/>
                <a:t>8</a:t>
              </a:r>
              <a:endParaRPr baseline="-25000" sz="1800"/>
            </a:p>
          </p:txBody>
        </p:sp>
        <p:sp>
          <p:nvSpPr>
            <p:cNvPr id="184" name="Google Shape;184;p28"/>
            <p:cNvSpPr/>
            <p:nvPr/>
          </p:nvSpPr>
          <p:spPr>
            <a:xfrm>
              <a:off x="1927475" y="1955800"/>
              <a:ext cx="568200" cy="4758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  a</a:t>
              </a:r>
              <a:r>
                <a:rPr baseline="-25000" lang="en" sz="1800"/>
                <a:t>1</a:t>
              </a:r>
              <a:endParaRPr baseline="-25000" sz="1800"/>
            </a:p>
          </p:txBody>
        </p:sp>
        <p:sp>
          <p:nvSpPr>
            <p:cNvPr id="185" name="Google Shape;185;p28"/>
            <p:cNvSpPr/>
            <p:nvPr/>
          </p:nvSpPr>
          <p:spPr>
            <a:xfrm>
              <a:off x="2460875" y="1955800"/>
              <a:ext cx="568200" cy="4758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  a</a:t>
              </a:r>
              <a:r>
                <a:rPr baseline="-25000" lang="en" sz="1800"/>
                <a:t>5</a:t>
              </a:r>
              <a:endParaRPr baseline="-25000" sz="1800"/>
            </a:p>
          </p:txBody>
        </p:sp>
        <p:sp>
          <p:nvSpPr>
            <p:cNvPr id="186" name="Google Shape;186;p28"/>
            <p:cNvSpPr/>
            <p:nvPr/>
          </p:nvSpPr>
          <p:spPr>
            <a:xfrm>
              <a:off x="2994275" y="1955800"/>
              <a:ext cx="568200" cy="4758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  a</a:t>
              </a:r>
              <a:r>
                <a:rPr baseline="-25000" lang="en" sz="1800"/>
                <a:t>9</a:t>
              </a:r>
              <a:endParaRPr baseline="-25000" sz="1800"/>
            </a:p>
          </p:txBody>
        </p:sp>
        <p:sp>
          <p:nvSpPr>
            <p:cNvPr id="187" name="Google Shape;187;p28"/>
            <p:cNvSpPr/>
            <p:nvPr/>
          </p:nvSpPr>
          <p:spPr>
            <a:xfrm>
              <a:off x="3603875" y="1955800"/>
              <a:ext cx="568200" cy="4758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  a</a:t>
              </a:r>
              <a:r>
                <a:rPr baseline="-25000" lang="en" sz="1800"/>
                <a:t>2</a:t>
              </a:r>
              <a:endParaRPr baseline="-25000" sz="1800"/>
            </a:p>
          </p:txBody>
        </p:sp>
        <p:sp>
          <p:nvSpPr>
            <p:cNvPr id="188" name="Google Shape;188;p28"/>
            <p:cNvSpPr/>
            <p:nvPr/>
          </p:nvSpPr>
          <p:spPr>
            <a:xfrm>
              <a:off x="4137275" y="1955800"/>
              <a:ext cx="568200" cy="4758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  a</a:t>
              </a:r>
              <a:r>
                <a:rPr baseline="-25000" lang="en" sz="1800"/>
                <a:t>6</a:t>
              </a:r>
              <a:endParaRPr baseline="-25000" sz="1800"/>
            </a:p>
          </p:txBody>
        </p:sp>
        <p:sp>
          <p:nvSpPr>
            <p:cNvPr id="189" name="Google Shape;189;p28"/>
            <p:cNvSpPr/>
            <p:nvPr/>
          </p:nvSpPr>
          <p:spPr>
            <a:xfrm>
              <a:off x="4670675" y="1955800"/>
              <a:ext cx="639900" cy="4758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  a</a:t>
              </a:r>
              <a:r>
                <a:rPr baseline="-25000" lang="en" sz="1800"/>
                <a:t>10</a:t>
              </a:r>
              <a:endParaRPr baseline="-25000" sz="1800"/>
            </a:p>
          </p:txBody>
        </p:sp>
        <p:sp>
          <p:nvSpPr>
            <p:cNvPr id="190" name="Google Shape;190;p28"/>
            <p:cNvSpPr/>
            <p:nvPr/>
          </p:nvSpPr>
          <p:spPr>
            <a:xfrm>
              <a:off x="5356475" y="1955800"/>
              <a:ext cx="568200" cy="4758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  a</a:t>
              </a:r>
              <a:r>
                <a:rPr baseline="-25000" lang="en" sz="1800"/>
                <a:t>3</a:t>
              </a:r>
              <a:endParaRPr baseline="-25000" sz="1800"/>
            </a:p>
          </p:txBody>
        </p:sp>
        <p:sp>
          <p:nvSpPr>
            <p:cNvPr id="191" name="Google Shape;191;p28"/>
            <p:cNvSpPr/>
            <p:nvPr/>
          </p:nvSpPr>
          <p:spPr>
            <a:xfrm>
              <a:off x="5889875" y="1955800"/>
              <a:ext cx="639900" cy="4758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  a</a:t>
              </a:r>
              <a:r>
                <a:rPr baseline="-25000" lang="en" sz="1800"/>
                <a:t>7</a:t>
              </a:r>
              <a:endParaRPr baseline="-25000" sz="1800"/>
            </a:p>
          </p:txBody>
        </p:sp>
        <p:sp>
          <p:nvSpPr>
            <p:cNvPr id="192" name="Google Shape;192;p28"/>
            <p:cNvSpPr/>
            <p:nvPr/>
          </p:nvSpPr>
          <p:spPr>
            <a:xfrm>
              <a:off x="6499475" y="1955800"/>
              <a:ext cx="639900" cy="4758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  a</a:t>
              </a:r>
              <a:r>
                <a:rPr baseline="-25000" lang="en" sz="1800"/>
                <a:t>11</a:t>
              </a:r>
              <a:endParaRPr baseline="-25000" sz="1800"/>
            </a:p>
          </p:txBody>
        </p:sp>
      </p:grpSp>
      <p:cxnSp>
        <p:nvCxnSpPr>
          <p:cNvPr id="193" name="Google Shape;193;p28"/>
          <p:cNvCxnSpPr>
            <a:stCxn id="167" idx="2"/>
            <a:endCxn id="181" idx="0"/>
          </p:cNvCxnSpPr>
          <p:nvPr/>
        </p:nvCxnSpPr>
        <p:spPr>
          <a:xfrm>
            <a:off x="1220975" y="1822000"/>
            <a:ext cx="0" cy="66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4" name="Google Shape;194;p28"/>
          <p:cNvCxnSpPr>
            <a:endCxn id="184" idx="0"/>
          </p:cNvCxnSpPr>
          <p:nvPr/>
        </p:nvCxnSpPr>
        <p:spPr>
          <a:xfrm>
            <a:off x="1678175" y="1822000"/>
            <a:ext cx="1219200" cy="66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5" name="Google Shape;195;p28"/>
          <p:cNvCxnSpPr>
            <a:stCxn id="169" idx="2"/>
            <a:endCxn id="187" idx="0"/>
          </p:cNvCxnSpPr>
          <p:nvPr/>
        </p:nvCxnSpPr>
        <p:spPr>
          <a:xfrm>
            <a:off x="2287775" y="1822000"/>
            <a:ext cx="2286000" cy="66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6" name="Google Shape;196;p28"/>
          <p:cNvCxnSpPr>
            <a:endCxn id="190" idx="0"/>
          </p:cNvCxnSpPr>
          <p:nvPr/>
        </p:nvCxnSpPr>
        <p:spPr>
          <a:xfrm>
            <a:off x="2821175" y="1822000"/>
            <a:ext cx="3505200" cy="66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7" name="Google Shape;197;p28"/>
          <p:cNvCxnSpPr>
            <a:stCxn id="172" idx="2"/>
            <a:endCxn id="182" idx="0"/>
          </p:cNvCxnSpPr>
          <p:nvPr/>
        </p:nvCxnSpPr>
        <p:spPr>
          <a:xfrm flipH="1">
            <a:off x="1754375" y="1822000"/>
            <a:ext cx="1676400" cy="66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8" name="Google Shape;198;p28"/>
          <p:cNvCxnSpPr>
            <a:stCxn id="173" idx="2"/>
            <a:endCxn id="185" idx="0"/>
          </p:cNvCxnSpPr>
          <p:nvPr/>
        </p:nvCxnSpPr>
        <p:spPr>
          <a:xfrm flipH="1">
            <a:off x="3430775" y="1822000"/>
            <a:ext cx="533400" cy="66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9" name="Google Shape;199;p28"/>
          <p:cNvCxnSpPr>
            <a:stCxn id="178" idx="2"/>
            <a:endCxn id="189" idx="0"/>
          </p:cNvCxnSpPr>
          <p:nvPr/>
        </p:nvCxnSpPr>
        <p:spPr>
          <a:xfrm flipH="1">
            <a:off x="5676425" y="1822000"/>
            <a:ext cx="1066800" cy="66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0" name="Google Shape;200;p28"/>
          <p:cNvCxnSpPr>
            <a:stCxn id="179" idx="2"/>
            <a:endCxn id="192" idx="0"/>
          </p:cNvCxnSpPr>
          <p:nvPr/>
        </p:nvCxnSpPr>
        <p:spPr>
          <a:xfrm>
            <a:off x="7352825" y="1822000"/>
            <a:ext cx="152400" cy="66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1" name="Google Shape;201;p28"/>
          <p:cNvCxnSpPr>
            <a:stCxn id="174" idx="2"/>
            <a:endCxn id="188" idx="0"/>
          </p:cNvCxnSpPr>
          <p:nvPr/>
        </p:nvCxnSpPr>
        <p:spPr>
          <a:xfrm>
            <a:off x="4497575" y="1822000"/>
            <a:ext cx="609600" cy="66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2" name="Google Shape;202;p28"/>
          <p:cNvCxnSpPr>
            <a:stCxn id="175" idx="2"/>
            <a:endCxn id="191" idx="0"/>
          </p:cNvCxnSpPr>
          <p:nvPr/>
        </p:nvCxnSpPr>
        <p:spPr>
          <a:xfrm>
            <a:off x="5030975" y="1822000"/>
            <a:ext cx="1864800" cy="66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3" name="Google Shape;203;p28"/>
          <p:cNvCxnSpPr>
            <a:stCxn id="176" idx="2"/>
            <a:endCxn id="183" idx="0"/>
          </p:cNvCxnSpPr>
          <p:nvPr/>
        </p:nvCxnSpPr>
        <p:spPr>
          <a:xfrm flipH="1">
            <a:off x="2287775" y="1822000"/>
            <a:ext cx="3352800" cy="66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4" name="Google Shape;204;p28"/>
          <p:cNvCxnSpPr>
            <a:stCxn id="177" idx="2"/>
            <a:endCxn id="186" idx="0"/>
          </p:cNvCxnSpPr>
          <p:nvPr/>
        </p:nvCxnSpPr>
        <p:spPr>
          <a:xfrm flipH="1">
            <a:off x="3964175" y="1822000"/>
            <a:ext cx="2209800" cy="66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5" name="Google Shape;205;p28"/>
          <p:cNvSpPr txBox="1"/>
          <p:nvPr/>
        </p:nvSpPr>
        <p:spPr>
          <a:xfrm>
            <a:off x="290700" y="1360725"/>
            <a:ext cx="297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/>
              <a:t>A </a:t>
            </a:r>
            <a:endParaRPr b="1" sz="2200"/>
          </a:p>
        </p:txBody>
      </p:sp>
      <p:sp>
        <p:nvSpPr>
          <p:cNvPr id="206" name="Google Shape;206;p28"/>
          <p:cNvSpPr txBox="1"/>
          <p:nvPr/>
        </p:nvSpPr>
        <p:spPr>
          <a:xfrm>
            <a:off x="320975" y="2503725"/>
            <a:ext cx="609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/>
              <a:t>AT</a:t>
            </a:r>
            <a:endParaRPr b="1" sz="2200"/>
          </a:p>
        </p:txBody>
      </p:sp>
      <p:sp>
        <p:nvSpPr>
          <p:cNvPr id="207" name="Google Shape;207;p28"/>
          <p:cNvSpPr txBox="1"/>
          <p:nvPr/>
        </p:nvSpPr>
        <p:spPr>
          <a:xfrm>
            <a:off x="330350" y="473200"/>
            <a:ext cx="82323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Провести копирование массива </a:t>
            </a:r>
            <a:r>
              <a:rPr b="1" i="1" lang="en" sz="2000"/>
              <a:t>a</a:t>
            </a:r>
            <a:r>
              <a:rPr b="1" lang="en" sz="2000"/>
              <a:t>, включающего </a:t>
            </a:r>
            <a:r>
              <a:rPr b="1" i="1" lang="en" sz="2000"/>
              <a:t>M</a:t>
            </a:r>
            <a:r>
              <a:rPr b="1" i="1" lang="en" sz="2000"/>
              <a:t> </a:t>
            </a:r>
            <a:r>
              <a:rPr b="1" lang="en" sz="2000"/>
              <a:t>векторов длины </a:t>
            </a:r>
            <a:r>
              <a:rPr b="1" i="1" lang="en" sz="2000"/>
              <a:t>K</a:t>
            </a:r>
            <a:r>
              <a:rPr b="1" lang="en" sz="2000"/>
              <a:t> по образцу, приведенному на диаграмме:</a:t>
            </a:r>
            <a:endParaRPr b="1" sz="2000"/>
          </a:p>
        </p:txBody>
      </p:sp>
      <p:sp>
        <p:nvSpPr>
          <p:cNvPr id="208" name="Google Shape;208;p28"/>
          <p:cNvSpPr txBox="1"/>
          <p:nvPr/>
        </p:nvSpPr>
        <p:spPr>
          <a:xfrm>
            <a:off x="584500" y="26425"/>
            <a:ext cx="8020800" cy="433200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200"/>
              <a:t>Транспонирование матрицы, алгоритм</a:t>
            </a:r>
            <a:r>
              <a:rPr b="1" i="1" lang="en" sz="2200"/>
              <a:t> gather.</a:t>
            </a:r>
            <a:endParaRPr b="1" sz="22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9"/>
          <p:cNvSpPr txBox="1"/>
          <p:nvPr/>
        </p:nvSpPr>
        <p:spPr>
          <a:xfrm>
            <a:off x="251075" y="274103"/>
            <a:ext cx="8589000" cy="38790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#include &lt;stdio.h&gt;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#include &lt;thrust/generate.h&gt;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#include &lt;thrust/gather.h&gt;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#include &lt;thrust/device_vector.h&gt;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#include &lt;thrust/host_vector.h&gt;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#define M 3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#define K 4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__host__ float rand_f(){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 return ((float)rand()/RAND_MAX);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}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0"/>
          <p:cNvSpPr txBox="1"/>
          <p:nvPr/>
        </p:nvSpPr>
        <p:spPr>
          <a:xfrm>
            <a:off x="198200" y="871375"/>
            <a:ext cx="8800500" cy="31707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int main(){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  thrust::host_vector&lt;float&gt; h_A(M*K);  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  thrust::host_vector&lt;float&gt; h_AT(K*M);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  thrust::device_vector&lt;float&gt; d_A(M*K);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  thrust::device_vector&lt;float&gt; d_AT(K*M);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  srand(12321);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  thrust::generate(h_A.begin(), h_A.end(), rand_f);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  d_A=h_A;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1"/>
          <p:cNvSpPr txBox="1"/>
          <p:nvPr/>
        </p:nvSpPr>
        <p:spPr>
          <a:xfrm>
            <a:off x="132150" y="172350"/>
            <a:ext cx="8919300" cy="35709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   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highlight>
                  <a:srgbClr val="FFFF00"/>
                </a:highlight>
              </a:rPr>
              <a:t>  int map[K*M];</a:t>
            </a:r>
            <a:endParaRPr sz="2000">
              <a:highlight>
                <a:srgbClr val="FFFF00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highlight>
                  <a:srgbClr val="FFFF00"/>
                </a:highlight>
              </a:rPr>
              <a:t>  for(int i=0; i&lt;K*M;i++)</a:t>
            </a:r>
            <a:endParaRPr sz="2000">
              <a:highlight>
                <a:srgbClr val="FFFF00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highlight>
                  <a:srgbClr val="FFFF00"/>
                </a:highlight>
              </a:rPr>
              <a:t>    map[i]=(i%M)*K+(i/M);</a:t>
            </a:r>
            <a:endParaRPr sz="2000">
              <a:highlight>
                <a:srgbClr val="FFFF00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highlight>
                  <a:srgbClr val="FFFF00"/>
                </a:highlight>
              </a:rPr>
              <a:t>  thrust::device_vector&lt;int&gt; d_map(map, map + K*M);</a:t>
            </a:r>
            <a:endParaRPr sz="2000">
              <a:highlight>
                <a:srgbClr val="FFFF00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 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  </a:t>
            </a:r>
            <a:r>
              <a:rPr b="1" lang="en" sz="2000"/>
              <a:t>thrust::gather</a:t>
            </a:r>
            <a:r>
              <a:rPr lang="en" sz="2000"/>
              <a:t>(d_map.begin(), d_map.end(), d_A.begin(), d_AT.begin());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………………………………………………………………..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// вывод результата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  return 0;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} 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2"/>
          <p:cNvSpPr txBox="1"/>
          <p:nvPr/>
        </p:nvSpPr>
        <p:spPr>
          <a:xfrm>
            <a:off x="131950" y="303975"/>
            <a:ext cx="8510700" cy="4926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Lecture7/Lab7t&gt; ./lab7t0 </a:t>
            </a:r>
            <a:r>
              <a:rPr lang="en" sz="20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</p:txBody>
      </p:sp>
      <p:sp>
        <p:nvSpPr>
          <p:cNvPr id="229" name="Google Shape;229;p32"/>
          <p:cNvSpPr txBox="1"/>
          <p:nvPr/>
        </p:nvSpPr>
        <p:spPr>
          <a:xfrm>
            <a:off x="171525" y="1003300"/>
            <a:ext cx="8510700" cy="33402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0.0756  0.4856  0.4013  0.0274</a:t>
            </a:r>
            <a:endParaRPr sz="2000">
              <a:solidFill>
                <a:schemeClr val="dk1"/>
              </a:solidFill>
              <a:highlight>
                <a:srgbClr val="D9D9D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0.6449  0.2524  0.6085  0.9667</a:t>
            </a:r>
            <a:endParaRPr sz="2000">
              <a:solidFill>
                <a:schemeClr val="dk1"/>
              </a:solidFill>
              <a:highlight>
                <a:srgbClr val="D9D9D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0.4870  0.2372  0.6398  0.3343</a:t>
            </a:r>
            <a:endParaRPr sz="2000">
              <a:solidFill>
                <a:schemeClr val="dk1"/>
              </a:solidFill>
              <a:highlight>
                <a:srgbClr val="D9D9D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................................</a:t>
            </a:r>
            <a:endParaRPr sz="2000">
              <a:solidFill>
                <a:schemeClr val="dk1"/>
              </a:solidFill>
              <a:highlight>
                <a:srgbClr val="D9D9D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................................</a:t>
            </a:r>
            <a:endParaRPr sz="2000">
              <a:solidFill>
                <a:schemeClr val="dk1"/>
              </a:solidFill>
              <a:highlight>
                <a:srgbClr val="D9D9D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0.0756  0.6449  0.4870</a:t>
            </a:r>
            <a:endParaRPr sz="2000">
              <a:solidFill>
                <a:schemeClr val="dk1"/>
              </a:solidFill>
              <a:highlight>
                <a:srgbClr val="D9D9D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0.4856  0.2524  0.2372</a:t>
            </a:r>
            <a:endParaRPr sz="2000">
              <a:solidFill>
                <a:schemeClr val="dk1"/>
              </a:solidFill>
              <a:highlight>
                <a:srgbClr val="D9D9D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0.4013  0.6085  0.6398</a:t>
            </a:r>
            <a:endParaRPr sz="2000">
              <a:solidFill>
                <a:schemeClr val="dk1"/>
              </a:solidFill>
              <a:highlight>
                <a:srgbClr val="D9D9D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0.0274  0.9667  0.3343</a:t>
            </a:r>
            <a:endParaRPr sz="2000">
              <a:solidFill>
                <a:schemeClr val="dk1"/>
              </a:solidFill>
              <a:highlight>
                <a:srgbClr val="D9D9D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3"/>
          <p:cNvSpPr txBox="1"/>
          <p:nvPr/>
        </p:nvSpPr>
        <p:spPr>
          <a:xfrm>
            <a:off x="118750" y="132450"/>
            <a:ext cx="8946000" cy="34941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..........................................................</a:t>
            </a:r>
            <a:endParaRPr sz="1900">
              <a:solidFill>
                <a:schemeClr val="dk1"/>
              </a:solidFill>
              <a:highlight>
                <a:srgbClr val="D9D9D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0    4    8    1    5    9    2    6   10    3    7    11</a:t>
            </a:r>
            <a:endParaRPr sz="1900">
              <a:solidFill>
                <a:schemeClr val="dk1"/>
              </a:solidFill>
              <a:highlight>
                <a:srgbClr val="D9D9D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..........................................................</a:t>
            </a:r>
            <a:endParaRPr sz="1900">
              <a:solidFill>
                <a:schemeClr val="dk1"/>
              </a:solidFill>
              <a:highlight>
                <a:srgbClr val="D9D9D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.........................................................</a:t>
            </a:r>
            <a:endParaRPr sz="1900">
              <a:solidFill>
                <a:schemeClr val="dk1"/>
              </a:solidFill>
              <a:highlight>
                <a:srgbClr val="D9D9D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0.0756  0.4856  0.4013  0.0274  0.6449  0.2524  0.6085 </a:t>
            </a:r>
            <a:endParaRPr sz="1900">
              <a:solidFill>
                <a:schemeClr val="dk1"/>
              </a:solidFill>
              <a:highlight>
                <a:srgbClr val="D9D9D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0.9667  0.4870  0.2372  0.6398  0.3343</a:t>
            </a:r>
            <a:endParaRPr sz="1900">
              <a:solidFill>
                <a:schemeClr val="dk1"/>
              </a:solidFill>
              <a:highlight>
                <a:srgbClr val="D9D9D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.........................................................</a:t>
            </a:r>
            <a:endParaRPr sz="1900">
              <a:solidFill>
                <a:schemeClr val="dk1"/>
              </a:solidFill>
              <a:highlight>
                <a:srgbClr val="D9D9D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.........................................................</a:t>
            </a:r>
            <a:endParaRPr sz="1900">
              <a:solidFill>
                <a:schemeClr val="dk1"/>
              </a:solidFill>
              <a:highlight>
                <a:srgbClr val="D9D9D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0.0756  0.6449  0.4870  0.4856  0.2524  0.2372  0.4013  </a:t>
            </a:r>
            <a:endParaRPr sz="1900">
              <a:solidFill>
                <a:schemeClr val="dk1"/>
              </a:solidFill>
              <a:highlight>
                <a:srgbClr val="D9D9D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0.6085  0.6398  0.0274  0.9667  0.3343</a:t>
            </a:r>
            <a:endParaRPr sz="1900">
              <a:solidFill>
                <a:schemeClr val="dk1"/>
              </a:solidFill>
              <a:highlight>
                <a:srgbClr val="D9D9D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/>
        </p:nvSpPr>
        <p:spPr>
          <a:xfrm>
            <a:off x="990600" y="26428"/>
            <a:ext cx="7086600" cy="433200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200"/>
              <a:t>Контейнеры host_vector и device_vector</a:t>
            </a:r>
            <a:endParaRPr b="1" sz="2200"/>
          </a:p>
        </p:txBody>
      </p:sp>
      <p:sp>
        <p:nvSpPr>
          <p:cNvPr id="72" name="Google Shape;72;p16"/>
          <p:cNvSpPr txBox="1"/>
          <p:nvPr/>
        </p:nvSpPr>
        <p:spPr>
          <a:xfrm>
            <a:off x="171775" y="485525"/>
            <a:ext cx="8853300" cy="46176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#include &lt;thrust/host_vector.h&gt;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#include &lt;thrust/device_vector.h&gt;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#include &lt;thrust/generate.h&gt;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#include &lt;thrust/sort.h&gt;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//#include &lt;thrust/copy.h&gt;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int main(void){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  thrust::host_vector&lt;int&gt; h(1 &lt;&lt; 8);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  thrust::generate(h.begin(), h.end(), rand);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  thrust::device_vector&lt;int&gt; d=h;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  thrust::sort(d.begin(), d.end());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//thrust::copy(d.begin(), d.end(), h.begin());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  h=d;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  for(int i=0;i&lt;1&lt;&lt;8;i++)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    printf("%i\t%d\n",i, h[i]);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  return 0;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}</a:t>
            </a:r>
            <a:endParaRPr sz="1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4"/>
          <p:cNvSpPr txBox="1"/>
          <p:nvPr/>
        </p:nvSpPr>
        <p:spPr>
          <a:xfrm>
            <a:off x="145350" y="258700"/>
            <a:ext cx="8866500" cy="29553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ЗАДАНИЕ.</a:t>
            </a:r>
            <a:endParaRPr b="1"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Реализовать вычисление скалярного произведения векторов на GPU, используя CUDA API (“сырой код”) и, отдельно, используя библиотеку </a:t>
            </a:r>
            <a:r>
              <a:rPr i="1" lang="en" sz="2000"/>
              <a:t>Thrust</a:t>
            </a:r>
            <a:r>
              <a:rPr lang="en" sz="2000"/>
              <a:t>. Сравнить время выполнения программ при различной длине векторов.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" sz="2000">
                <a:solidFill>
                  <a:schemeClr val="dk1"/>
                </a:solidFill>
              </a:rPr>
              <a:t>Реализовать транспонирование матрицы на GPU, используя CUDA API (“сырой код”) и, отдельно, используя библиотеку </a:t>
            </a:r>
            <a:r>
              <a:rPr i="1" lang="en" sz="2000">
                <a:solidFill>
                  <a:schemeClr val="dk1"/>
                </a:solidFill>
              </a:rPr>
              <a:t>Thrust</a:t>
            </a:r>
            <a:r>
              <a:rPr lang="en" sz="2000">
                <a:solidFill>
                  <a:schemeClr val="dk1"/>
                </a:solidFill>
              </a:rPr>
              <a:t>. Сравнить время выполнения программ при различной размерности матрицы.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/>
        </p:nvSpPr>
        <p:spPr>
          <a:xfrm>
            <a:off x="105750" y="258700"/>
            <a:ext cx="8906100" cy="8004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~&gt; nvcc lab7_0.cu -o 0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~&gt; nvprof ./lab7_0 </a:t>
            </a:r>
            <a:endParaRPr sz="2000"/>
          </a:p>
        </p:txBody>
      </p:sp>
      <p:sp>
        <p:nvSpPr>
          <p:cNvPr id="78" name="Google Shape;78;p17"/>
          <p:cNvSpPr txBox="1"/>
          <p:nvPr/>
        </p:nvSpPr>
        <p:spPr>
          <a:xfrm>
            <a:off x="105700" y="1044475"/>
            <a:ext cx="8906100" cy="29553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………………………………………………………………………………………………………………………………………………….</a:t>
            </a:r>
            <a:endParaRPr sz="1800">
              <a:solidFill>
                <a:schemeClr val="dk1"/>
              </a:solidFill>
              <a:highlight>
                <a:srgbClr val="D9D9D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API calls:</a:t>
            </a:r>
            <a:endParaRPr sz="1800">
              <a:solidFill>
                <a:schemeClr val="dk1"/>
              </a:solidFill>
              <a:highlight>
                <a:srgbClr val="D9D9D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99.74% 137.32ms 2  68.661ms  3.4070us  137.32ms  </a:t>
            </a:r>
            <a:r>
              <a:rPr b="1" lang="en" sz="18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cudaMalloc</a:t>
            </a:r>
            <a:endParaRPr b="1" sz="1800">
              <a:solidFill>
                <a:schemeClr val="dk1"/>
              </a:solidFill>
              <a:highlight>
                <a:srgbClr val="D9D9D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………………………………………………………………………………………………………………………………………………..</a:t>
            </a:r>
            <a:endParaRPr sz="1800">
              <a:solidFill>
                <a:schemeClr val="dk1"/>
              </a:solidFill>
              <a:highlight>
                <a:srgbClr val="D9D9D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0.05%  70.674us 2  35.337us  5.5460us  65.128us  </a:t>
            </a:r>
            <a:r>
              <a:rPr b="1" lang="en" sz="18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cudaFree</a:t>
            </a:r>
            <a:endParaRPr b="1" sz="1800">
              <a:solidFill>
                <a:schemeClr val="dk1"/>
              </a:solidFill>
              <a:highlight>
                <a:srgbClr val="D9D9D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………………………………………………………………………………………………………………………………………………..</a:t>
            </a:r>
            <a:r>
              <a:rPr lang="en" sz="18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800">
              <a:solidFill>
                <a:schemeClr val="dk1"/>
              </a:solidFill>
              <a:highlight>
                <a:srgbClr val="D9D9D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0.02%  29.026us 2 14.513us  12.875us  16.151us  </a:t>
            </a:r>
            <a:r>
              <a:rPr b="1" lang="en" sz="18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cudaMemcpyAsync</a:t>
            </a:r>
            <a:endParaRPr b="1" sz="1800">
              <a:solidFill>
                <a:schemeClr val="dk1"/>
              </a:solidFill>
              <a:highlight>
                <a:srgbClr val="D9D9D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………………………………………………………………………………………………………………………………………………..</a:t>
            </a:r>
            <a:endParaRPr sz="1800">
              <a:solidFill>
                <a:schemeClr val="dk1"/>
              </a:solidFill>
              <a:highlight>
                <a:srgbClr val="D9D9D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0.00%  3.1590us 27 117ns     93ns     571ns  cudaGetLastError</a:t>
            </a:r>
            <a:endParaRPr sz="1800">
              <a:solidFill>
                <a:schemeClr val="dk1"/>
              </a:solidFill>
              <a:highlight>
                <a:srgbClr val="D9D9D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0.00%  1.6800us 5  336ns     212ns    616ns  cudaGetDevice</a:t>
            </a:r>
            <a:endParaRPr>
              <a:highlight>
                <a:srgbClr val="D9D9D9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/>
        </p:nvSpPr>
        <p:spPr>
          <a:xfrm>
            <a:off x="584500" y="26425"/>
            <a:ext cx="8020800" cy="433200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200"/>
              <a:t>Преобразование указателей и комбинированный код</a:t>
            </a:r>
            <a:endParaRPr b="1" sz="2200"/>
          </a:p>
        </p:txBody>
      </p:sp>
      <p:sp>
        <p:nvSpPr>
          <p:cNvPr id="84" name="Google Shape;84;p18"/>
          <p:cNvSpPr txBox="1"/>
          <p:nvPr/>
        </p:nvSpPr>
        <p:spPr>
          <a:xfrm>
            <a:off x="211425" y="700925"/>
            <a:ext cx="8760900" cy="32631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#include&lt;thrust/host_vector.h&gt;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#include </a:t>
            </a:r>
            <a:r>
              <a:rPr lang="en" sz="2000"/>
              <a:t>&lt;thrust/device_vector.h&gt;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#include </a:t>
            </a:r>
            <a:r>
              <a:rPr lang="en" sz="2000"/>
              <a:t>&lt;thrust/fill.h&gt;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#include </a:t>
            </a:r>
            <a:r>
              <a:rPr lang="en" sz="2000"/>
              <a:t>&lt;thrust/copy.h&gt;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#include </a:t>
            </a:r>
            <a:r>
              <a:rPr lang="en" sz="2000"/>
              <a:t>&lt;cstdio&gt;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__global__ void gTest(float* d){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 int idx=threadIdx.x+blockDim.x*blockIdx.x;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 d[idx]+=(float)idx;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}</a:t>
            </a:r>
            <a:endParaRPr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/>
        </p:nvSpPr>
        <p:spPr>
          <a:xfrm>
            <a:off x="118925" y="79875"/>
            <a:ext cx="8892900" cy="44022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int main(void){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  float *raw_ptr;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#ifdef H2D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 thrust::host_vector&lt;float&gt; h(1 &lt;&lt; 8);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 thrust::fill(h.begin(), h.end(), 3.1415f);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 thrust::device_vector&lt;float&gt; d = h;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 fprintf(stderr, "Host to device\n");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#else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 thrust::device_vector&lt;float&gt; d(1&lt;&lt;8);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 thrust::fill(d.begin(), d.end(), 3.1415f);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 thrust::host_vector&lt;float&gt; h;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 fprintf(stderr, "Just on device\n");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#endif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0"/>
          <p:cNvSpPr txBox="1"/>
          <p:nvPr/>
        </p:nvSpPr>
        <p:spPr>
          <a:xfrm>
            <a:off x="105700" y="411100"/>
            <a:ext cx="8892900" cy="35709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 </a:t>
            </a:r>
            <a:r>
              <a:rPr b="1" lang="en" sz="2000">
                <a:solidFill>
                  <a:schemeClr val="dk1"/>
                </a:solidFill>
              </a:rPr>
              <a:t> </a:t>
            </a:r>
            <a:r>
              <a:rPr b="1" lang="en" sz="2000">
                <a:solidFill>
                  <a:schemeClr val="dk1"/>
                </a:solidFill>
              </a:rPr>
              <a:t>raw_ptr = thrust::raw_pointer_cast(&amp;d[0]);//d.data());</a:t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  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  gTest&lt;&lt;&lt;4,64&gt;&gt;&gt;(raw_ptr);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  cudaDeviceSynchronize();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  h=d;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  for(int i=0;i&lt;(1&lt;&lt;8);i++)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    printf("%g\n",h[i]);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  return 0;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}</a:t>
            </a:r>
            <a:endParaRPr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1"/>
          <p:cNvSpPr txBox="1"/>
          <p:nvPr/>
        </p:nvSpPr>
        <p:spPr>
          <a:xfrm>
            <a:off x="584500" y="26425"/>
            <a:ext cx="8020800" cy="433200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200"/>
              <a:t>Алгоритм</a:t>
            </a:r>
            <a:r>
              <a:rPr b="1" i="1" lang="en" sz="2200"/>
              <a:t> transform</a:t>
            </a:r>
            <a:r>
              <a:rPr b="1" lang="en" sz="2200"/>
              <a:t> и функторы</a:t>
            </a:r>
            <a:endParaRPr b="1" sz="2200"/>
          </a:p>
        </p:txBody>
      </p:sp>
      <p:sp>
        <p:nvSpPr>
          <p:cNvPr id="100" name="Google Shape;100;p21"/>
          <p:cNvSpPr txBox="1"/>
          <p:nvPr/>
        </p:nvSpPr>
        <p:spPr>
          <a:xfrm>
            <a:off x="158575" y="522100"/>
            <a:ext cx="8840100" cy="44946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#include &lt;thrust/host_vector.h&gt;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#include </a:t>
            </a:r>
            <a:r>
              <a:rPr lang="en" sz="2000"/>
              <a:t>&lt;thrust/device_vector.h&gt;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#include </a:t>
            </a:r>
            <a:r>
              <a:rPr lang="en" sz="2000"/>
              <a:t>&lt;thrust/transform.h&gt;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#include </a:t>
            </a:r>
            <a:r>
              <a:rPr lang="en" sz="2000"/>
              <a:t>&lt;thrust/sequence.h&gt;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#include </a:t>
            </a:r>
            <a:r>
              <a:rPr lang="en" sz="2000"/>
              <a:t>&lt;cstdio&gt;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#include </a:t>
            </a:r>
            <a:r>
              <a:rPr lang="en" sz="2000"/>
              <a:t>&lt;cmath&gt;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struct range_functor{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 float h;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 range_functor(float _h):h(_h){ }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 __host__ __device__  float operator()(float x){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   return h*x;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 }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};</a:t>
            </a:r>
            <a:endParaRPr sz="15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2"/>
          <p:cNvSpPr txBox="1"/>
          <p:nvPr/>
        </p:nvSpPr>
        <p:spPr>
          <a:xfrm>
            <a:off x="158575" y="251650"/>
            <a:ext cx="8866500" cy="17238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struct sin_functor{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  __device__ float operator()(float x){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    return __sinf(x);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  }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};</a:t>
            </a:r>
            <a:endParaRPr sz="1700"/>
          </a:p>
        </p:txBody>
      </p:sp>
      <p:sp>
        <p:nvSpPr>
          <p:cNvPr id="106" name="Google Shape;106;p22"/>
          <p:cNvSpPr txBox="1"/>
          <p:nvPr/>
        </p:nvSpPr>
        <p:spPr>
          <a:xfrm>
            <a:off x="185000" y="2313000"/>
            <a:ext cx="8866500" cy="20319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int main(){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 range_functor  R(0.02);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 sin_functor  Sin;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  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 fprintf(stderr, "%g\n", R(30.0f));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  fprintf(stderr, "%g\n", Sin(3141592.0f/6.0f));</a:t>
            </a:r>
            <a:endParaRPr sz="2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3"/>
          <p:cNvSpPr txBox="1"/>
          <p:nvPr/>
        </p:nvSpPr>
        <p:spPr>
          <a:xfrm>
            <a:off x="118925" y="19950"/>
            <a:ext cx="8932500" cy="51102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 thrust::host_vector&lt;float&gt; h1(1 &lt;&lt; 8);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 thrust::host_vector&lt;float&gt; h2(1 &lt;&lt; 8);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 thrust::device_vector&lt;float&gt; d1(1 &lt;&lt; 8);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 thrust::device_vector&lt;float&gt; d2(1 &lt;&lt; 8);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 thrust::sequence(thrust::device,d1.begin(), d1.end());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</a:t>
            </a:r>
            <a:r>
              <a:rPr b="1" lang="en" sz="2000"/>
              <a:t> thrust::transform</a:t>
            </a:r>
            <a:r>
              <a:rPr lang="en" sz="2000"/>
              <a:t>(d1.begin(), d1.end(), d1.begin(), R);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</a:t>
            </a:r>
            <a:r>
              <a:rPr b="1" lang="en" sz="2000"/>
              <a:t> thrust::transform</a:t>
            </a:r>
            <a:r>
              <a:rPr lang="en" sz="2000"/>
              <a:t>(d1.begin(), d1.end(), d2.begin(), Sin);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 h2=d2;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 h1=d1;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  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for(int i=0;i&lt;(1&lt;&lt;8);i++)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   printf("%g\t%g\n", h1[i], h2[i]);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 return 0;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}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OI_THEME_TEMPLATE_DESIGN">
  <a:themeElements>
    <a:clrScheme name="POI_THEME_TEMPLATE_DESIGN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