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7a1d18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7a1d18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7a1d18e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7a1d18e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7a1d18e3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7a1d18e3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7a1d18e3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7a1d18e3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7a1d18e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7a1d18e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7a1d18e3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7a1d18e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7a1d18e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7a1d18e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7a1d18e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7a1d18e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7a1d18e3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7a1d18e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7a1d18e3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7a1d18e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f91e3f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f91e3f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7a1d18e3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7a1d18e3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5a7580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5a7580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65a7580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65a7580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65a7580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65a7580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65a7580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65a7580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65a7580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65a7580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65a7580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65a7580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65a7580c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65a7580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65a7580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65a7580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5a7580c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5a7580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65a7580c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65a7580c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91e3fc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f91e3fc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52dc63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352dc63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352dc63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352dc63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352dc63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352dc63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5a7580c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65a7580c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11</a:t>
            </a:r>
            <a:endParaRPr b="1" sz="3600"/>
          </a:p>
        </p:txBody>
      </p:sp>
      <p:sp>
        <p:nvSpPr>
          <p:cNvPr id="70" name="Google Shape;70;p16"/>
          <p:cNvSpPr txBox="1"/>
          <p:nvPr/>
        </p:nvSpPr>
        <p:spPr>
          <a:xfrm>
            <a:off x="181900" y="1270250"/>
            <a:ext cx="8857500" cy="205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Параллелизм по задачам.</a:t>
            </a:r>
            <a:endParaRPr sz="26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Потоки </a:t>
            </a:r>
            <a:r>
              <a:rPr i="1" lang="en" sz="2300"/>
              <a:t>CUDA (CUDA Stream)</a:t>
            </a:r>
            <a:r>
              <a:rPr lang="en" sz="2300"/>
              <a:t>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Одновременное выполнение ядер.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Одновременное копирование и выполнение ядра.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Использование нескольких GPU.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71600"/>
            <a:ext cx="7584025" cy="36924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838300" y="878100"/>
            <a:ext cx="35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Очередь копир.      Очередь выполн.</a:t>
            </a:r>
            <a:endParaRPr b="1" i="1"/>
          </a:p>
        </p:txBody>
      </p:sp>
      <p:sp>
        <p:nvSpPr>
          <p:cNvPr id="142" name="Google Shape;142;p25"/>
          <p:cNvSpPr txBox="1"/>
          <p:nvPr/>
        </p:nvSpPr>
        <p:spPr>
          <a:xfrm>
            <a:off x="4800700" y="878100"/>
            <a:ext cx="35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Очередь копир.      Очередь выполн.</a:t>
            </a:r>
            <a:endParaRPr b="1" i="1"/>
          </a:p>
        </p:txBody>
      </p:sp>
      <p:sp>
        <p:nvSpPr>
          <p:cNvPr id="143" name="Google Shape;143;p25"/>
          <p:cNvSpPr txBox="1"/>
          <p:nvPr/>
        </p:nvSpPr>
        <p:spPr>
          <a:xfrm>
            <a:off x="952500" y="26428"/>
            <a:ext cx="7086600" cy="710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Потоки CUDA и разрешение зависимостей при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распараллеливании копирования и выполнения</a:t>
            </a:r>
            <a:endParaRPr b="1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167925" y="370650"/>
            <a:ext cx="8741400" cy="440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N (1024*1024)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FULL_DATA_SIZE  (N*20)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kernel(int* a, int* b, int* c){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idx=threadIdx.x+blockIdx.x*blockDim.x;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if(idx&lt;N){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int idx1=(idx+1)%256;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int idx2=(idx+2)%256;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float as=(a[idx]+a[idx1]+a[idx2])/3.0f;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float bs=(b[idx]+b[idx1]+b[idx2])/3.0f;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c[idx]=(as+bs)/2;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235025" y="625125"/>
            <a:ext cx="8674200" cy="3786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int main(){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cudaDeviceProp prop;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int whichDevice;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cudaGetDevice(&amp;whichDevice);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cudaGetDeviceProperties(&amp;prop, whichDevice);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if(!prop.</a:t>
            </a:r>
            <a:r>
              <a:rPr b="1" lang="en" sz="2000">
                <a:solidFill>
                  <a:srgbClr val="FF0000"/>
                </a:solidFill>
              </a:rPr>
              <a:t>deviceOverlap</a:t>
            </a:r>
            <a:r>
              <a:rPr lang="en" sz="2000">
                <a:solidFill>
                  <a:schemeClr val="dk1"/>
                </a:solidFill>
              </a:rPr>
              <a:t>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printf("Device does not support overlapping\n");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117575" y="515350"/>
            <a:ext cx="8841900" cy="409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int *host_a, *host_b, *host_c;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int *dev_a, *dev_b, *dev_c;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cudaMalloc( (void**)&amp;dev_a, N*sizeof(int))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cudaMalloc( (void**)&amp;dev_b, N*sizeof(int))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cudaMalloc( (void**)&amp;dev_c, N*sizeof(int))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cudaMallocHost( (void**)&amp;host_a, FULL_DATA_SIZE*sizeof(int))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cudaMallocHost</a:t>
            </a:r>
            <a:r>
              <a:rPr lang="en" sz="2000"/>
              <a:t>( (void**)&amp;host_b, FULL_DATA_SIZE*sizeof(int))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cudaMallocHost</a:t>
            </a:r>
            <a:r>
              <a:rPr lang="en" sz="2000"/>
              <a:t>( (void**)&amp;host_c, FULL_DATA_SIZE*sizeof(int))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5738200" y="1961050"/>
            <a:ext cx="2986500" cy="1243800"/>
          </a:xfrm>
          <a:prstGeom prst="wedgeRectCallout">
            <a:avLst>
              <a:gd fmla="val -183707" name="adj1"/>
              <a:gd fmla="val 64830" name="adj2"/>
            </a:avLst>
          </a:prstGeom>
          <a:solidFill>
            <a:srgbClr val="FFC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Выделение прикрепленной памяти (pinned memory) на хосте.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134350" y="24600"/>
            <a:ext cx="8892300" cy="511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for(int i=0; i&lt;FULL_DATA_SIZE;i++){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host_a[i]=rand();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host_b[i]=rand();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b="1" lang="en" sz="2000">
                <a:solidFill>
                  <a:srgbClr val="FF0000"/>
                </a:solidFill>
              </a:rPr>
              <a:t> cudaStream_t stream;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</a:rPr>
              <a:t>  cudaStreamCreate(&amp;stream); 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for(int i=0; i&lt;FULL_DATA_SIZE; i+=N){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lang="en" sz="2000">
                <a:highlight>
                  <a:srgbClr val="C9DAF8"/>
                </a:highlight>
              </a:rPr>
              <a:t>    cudaMemcpyAsync(dev_a, host_a+i, N*sizeof(int), 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		      cudaMemcpyHostToDevice, </a:t>
            </a:r>
            <a:r>
              <a:rPr lang="en" sz="2000">
                <a:solidFill>
                  <a:srgbClr val="FF0000"/>
                </a:solidFill>
                <a:highlight>
                  <a:srgbClr val="C9DAF8"/>
                </a:highlight>
              </a:rPr>
              <a:t>stream</a:t>
            </a:r>
            <a:r>
              <a:rPr lang="en" sz="2000">
                <a:highlight>
                  <a:srgbClr val="C9DAF8"/>
                </a:highlight>
              </a:rPr>
              <a:t>);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      cudaMemcpyAsync(dev_b, host_b+i, N*sizeof(int), 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		      cudaMemcpyHostToDevice, </a:t>
            </a:r>
            <a:r>
              <a:rPr lang="en" sz="2000">
                <a:solidFill>
                  <a:srgbClr val="FF0000"/>
                </a:solidFill>
                <a:highlight>
                  <a:srgbClr val="C9DAF8"/>
                </a:highlight>
              </a:rPr>
              <a:t>stream</a:t>
            </a:r>
            <a:r>
              <a:rPr lang="en" sz="2000">
                <a:highlight>
                  <a:srgbClr val="C9DAF8"/>
                </a:highlight>
              </a:rPr>
              <a:t>);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      kernel&lt;&lt;&lt;N/256, 256, 0, </a:t>
            </a:r>
            <a:r>
              <a:rPr lang="en" sz="2000">
                <a:solidFill>
                  <a:srgbClr val="FF0000"/>
                </a:solidFill>
                <a:highlight>
                  <a:srgbClr val="C9DAF8"/>
                </a:highlight>
              </a:rPr>
              <a:t>stream</a:t>
            </a:r>
            <a:r>
              <a:rPr lang="en" sz="2000">
                <a:highlight>
                  <a:srgbClr val="C9DAF8"/>
                </a:highlight>
              </a:rPr>
              <a:t>&gt;&gt;&gt;(dev_a, dev_b, dev_c);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      cudaMemcpyAsync(host_c+i, dev_c, N*sizeof(int), 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C9DAF8"/>
                </a:highlight>
              </a:rPr>
              <a:t>		      cudaMemcpyDeviceToHost, </a:t>
            </a:r>
            <a:r>
              <a:rPr lang="en" sz="2000">
                <a:solidFill>
                  <a:srgbClr val="FF0000"/>
                </a:solidFill>
                <a:highlight>
                  <a:srgbClr val="C9DAF8"/>
                </a:highlight>
              </a:rPr>
              <a:t>stream</a:t>
            </a:r>
            <a:r>
              <a:rPr lang="en" sz="2000">
                <a:highlight>
                  <a:srgbClr val="C9DAF8"/>
                </a:highlight>
              </a:rPr>
              <a:t>);</a:t>
            </a:r>
            <a:endParaRPr sz="2000">
              <a:highlight>
                <a:srgbClr val="C9DA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  cudaStreamSynchronize( stream 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184700" y="405600"/>
            <a:ext cx="8841900" cy="409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cudaFreeHost(host_a);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cudaFreeHost(host_b);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cudaFreeHost(host_c);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cudaFree(dev_a);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cudaFree(dev_b);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cudaFree(dev_c);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cudaStreamDestroy(stream);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66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117575" y="667750"/>
            <a:ext cx="8909100" cy="3570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cudaStream_t stream0, stream1;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cudaStreamCreate(&amp;stream0);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cudaStreamCreate(&amp;stream1);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cudaStreamSynchronize( stream0) 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cudaStreamSynchronize( stream1);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……..……………………………………….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cudaStreamDestroy(stream0);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cudaStreamDestroy(stream1);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……………………………………………….</a:t>
            </a:r>
            <a:endParaRPr sz="2000"/>
          </a:p>
        </p:txBody>
      </p:sp>
      <p:sp>
        <p:nvSpPr>
          <p:cNvPr id="180" name="Google Shape;180;p32"/>
          <p:cNvSpPr txBox="1"/>
          <p:nvPr/>
        </p:nvSpPr>
        <p:spPr>
          <a:xfrm>
            <a:off x="293700" y="1741531"/>
            <a:ext cx="4278300" cy="4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for(int i=0; i&lt;FULL_DATA_SIZE;...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134350" y="33688"/>
            <a:ext cx="8925900" cy="511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for(int i=0; i&lt;FULL_DATA_SIZE; i+=N*2){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      cudaMemcpyAsync(dev_a0, host_a+i, N*sizeof(int), 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		      cudaMemcpyHostToDevice, stream0);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      cudaMemcpyAsync(dev_a1, host_a+i+N, N*sizeof(int), 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		      cudaMemcpyHostToDevice, stream1);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      cudaMemcpyAsync(dev_b0, host_b+i, N*sizeof(int), 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		      cudaMemcpyHostToDevice, stream0);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      cudaMemcpyAsync(dev_b1, host_b+i+N, N*sizeof(int), 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		      cudaMemcpyHostToDevice, stream1);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lang="en" sz="2000">
                <a:highlight>
                  <a:srgbClr val="D9EAD3"/>
                </a:highlight>
              </a:rPr>
              <a:t>     kernel&lt;&lt;&lt;N/256, 256, 0, stream0&gt;&gt;&gt;(dev_a0, dev_b0, dev_c0);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lang="en" sz="2000">
                <a:highlight>
                  <a:srgbClr val="FCE5CD"/>
                </a:highlight>
              </a:rPr>
              <a:t>    kernel&lt;&lt;&lt;N/256, 256, 0, stream1&gt;&gt;&gt;(dev_a1, dev_b1, dev_c1);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lang="en" sz="2000">
                <a:highlight>
                  <a:srgbClr val="D9EAD3"/>
                </a:highlight>
              </a:rPr>
              <a:t>     cudaMemcpyAsync(host_c+i, dev_c0, N*sizeof(int), 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D9EAD3"/>
                </a:highlight>
              </a:rPr>
              <a:t>		      cudaMemcpyDeviceToHost, stream0);</a:t>
            </a:r>
            <a:endParaRPr sz="20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      cudaMemcpyAsync(host_c+i+N, dev_c1, N*sizeof(int), 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CE5CD"/>
                </a:highlight>
              </a:rPr>
              <a:t>		      cudaMemcpyDeviceToHost, stream1);</a:t>
            </a:r>
            <a:endParaRPr sz="2000"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02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 rot="-5400000">
            <a:off x="4908200" y="-2259825"/>
            <a:ext cx="822000" cy="7148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 rot="-5400000">
            <a:off x="4922991" y="-1254225"/>
            <a:ext cx="822000" cy="7118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 rot="-5400000">
            <a:off x="4688109" y="-29700"/>
            <a:ext cx="1291800" cy="7136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1782050" y="4361025"/>
            <a:ext cx="3062100" cy="20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1826100" y="4536475"/>
            <a:ext cx="124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Время, t</a:t>
            </a:r>
            <a:endParaRPr b="1" i="1" sz="2000"/>
          </a:p>
        </p:txBody>
      </p:sp>
      <p:sp>
        <p:nvSpPr>
          <p:cNvPr id="80" name="Google Shape;80;p17"/>
          <p:cNvSpPr txBox="1"/>
          <p:nvPr/>
        </p:nvSpPr>
        <p:spPr>
          <a:xfrm>
            <a:off x="167875" y="2098775"/>
            <a:ext cx="124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Stream 0</a:t>
            </a:r>
            <a:endParaRPr sz="1900"/>
          </a:p>
        </p:txBody>
      </p:sp>
      <p:sp>
        <p:nvSpPr>
          <p:cNvPr id="81" name="Google Shape;81;p17"/>
          <p:cNvSpPr txBox="1"/>
          <p:nvPr/>
        </p:nvSpPr>
        <p:spPr>
          <a:xfrm>
            <a:off x="176963" y="1057841"/>
            <a:ext cx="124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Stream 1</a:t>
            </a:r>
            <a:endParaRPr sz="1900"/>
          </a:p>
        </p:txBody>
      </p:sp>
      <p:sp>
        <p:nvSpPr>
          <p:cNvPr id="82" name="Google Shape;82;p17"/>
          <p:cNvSpPr txBox="1"/>
          <p:nvPr/>
        </p:nvSpPr>
        <p:spPr>
          <a:xfrm>
            <a:off x="167875" y="3241775"/>
            <a:ext cx="124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CPU</a:t>
            </a:r>
            <a:endParaRPr sz="1900"/>
          </a:p>
        </p:txBody>
      </p:sp>
      <p:sp>
        <p:nvSpPr>
          <p:cNvPr id="83" name="Google Shape;83;p17"/>
          <p:cNvSpPr txBox="1"/>
          <p:nvPr/>
        </p:nvSpPr>
        <p:spPr>
          <a:xfrm>
            <a:off x="1777150" y="3247375"/>
            <a:ext cx="13443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cudaMalloc</a:t>
            </a: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3131972" y="3247375"/>
            <a:ext cx="1138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Kernel01</a:t>
            </a:r>
            <a:endParaRPr sz="1800"/>
          </a:p>
        </p:txBody>
      </p:sp>
      <p:sp>
        <p:nvSpPr>
          <p:cNvPr id="85" name="Google Shape;85;p17"/>
          <p:cNvSpPr txBox="1"/>
          <p:nvPr/>
        </p:nvSpPr>
        <p:spPr>
          <a:xfrm>
            <a:off x="4274972" y="3247375"/>
            <a:ext cx="1138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Kernel02</a:t>
            </a:r>
            <a:endParaRPr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5434750" y="3247375"/>
            <a:ext cx="1138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Kernel1</a:t>
            </a:r>
            <a:endParaRPr sz="1800"/>
          </a:p>
        </p:txBody>
      </p:sp>
      <p:sp>
        <p:nvSpPr>
          <p:cNvPr id="87" name="Google Shape;87;p17"/>
          <p:cNvSpPr txBox="1"/>
          <p:nvPr/>
        </p:nvSpPr>
        <p:spPr>
          <a:xfrm>
            <a:off x="7164300" y="3247375"/>
            <a:ext cx="15960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cudaMemcpy</a:t>
            </a:r>
            <a:endParaRPr sz="1800"/>
          </a:p>
        </p:txBody>
      </p:sp>
      <p:sp>
        <p:nvSpPr>
          <p:cNvPr id="88" name="Google Shape;88;p17"/>
          <p:cNvSpPr/>
          <p:nvPr/>
        </p:nvSpPr>
        <p:spPr>
          <a:xfrm>
            <a:off x="6805650" y="922925"/>
            <a:ext cx="150900" cy="3261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31972" y="2104375"/>
            <a:ext cx="1138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Kernel01</a:t>
            </a:r>
            <a:endParaRPr sz="1800"/>
          </a:p>
        </p:txBody>
      </p:sp>
      <p:sp>
        <p:nvSpPr>
          <p:cNvPr id="90" name="Google Shape;90;p17"/>
          <p:cNvSpPr txBox="1"/>
          <p:nvPr/>
        </p:nvSpPr>
        <p:spPr>
          <a:xfrm>
            <a:off x="4274976" y="2104375"/>
            <a:ext cx="1431900" cy="46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Kernel02</a:t>
            </a:r>
            <a:endParaRPr sz="1800"/>
          </a:p>
        </p:txBody>
      </p:sp>
      <p:sp>
        <p:nvSpPr>
          <p:cNvPr id="91" name="Google Shape;91;p17"/>
          <p:cNvSpPr txBox="1"/>
          <p:nvPr/>
        </p:nvSpPr>
        <p:spPr>
          <a:xfrm>
            <a:off x="5244600" y="1037575"/>
            <a:ext cx="1431900" cy="461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Kernel1</a:t>
            </a:r>
            <a:endParaRPr sz="1800"/>
          </a:p>
        </p:txBody>
      </p:sp>
      <p:sp>
        <p:nvSpPr>
          <p:cNvPr id="92" name="Google Shape;92;p17"/>
          <p:cNvSpPr txBox="1"/>
          <p:nvPr/>
        </p:nvSpPr>
        <p:spPr>
          <a:xfrm>
            <a:off x="8036750" y="-654200"/>
            <a:ext cx="91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244600" y="4240469"/>
            <a:ext cx="3657600" cy="822000"/>
          </a:xfrm>
          <a:prstGeom prst="wedgeRectCallout">
            <a:avLst>
              <a:gd fmla="val -4396" name="adj1"/>
              <a:gd fmla="val -88235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cudaDeviceSynchronize или </a:t>
            </a:r>
            <a:r>
              <a:rPr b="1" lang="en" sz="1600"/>
              <a:t>cudaStreamSynchronize(stream0)</a:t>
            </a:r>
            <a:r>
              <a:rPr lang="en" sz="1600"/>
              <a:t> и </a:t>
            </a:r>
            <a:r>
              <a:rPr b="1" lang="en" sz="1600">
                <a:solidFill>
                  <a:schemeClr val="dk1"/>
                </a:solidFill>
              </a:rPr>
              <a:t>cudaStreamSynchronize(stream1)</a:t>
            </a:r>
            <a:r>
              <a:rPr b="1" lang="en" sz="1600"/>
              <a:t> </a:t>
            </a:r>
            <a:endParaRPr b="1" sz="1600"/>
          </a:p>
        </p:txBody>
      </p:sp>
      <p:cxnSp>
        <p:nvCxnSpPr>
          <p:cNvPr id="94" name="Google Shape;94;p17"/>
          <p:cNvCxnSpPr>
            <a:stCxn id="84" idx="0"/>
            <a:endCxn id="89" idx="2"/>
          </p:cNvCxnSpPr>
          <p:nvPr/>
        </p:nvCxnSpPr>
        <p:spPr>
          <a:xfrm rot="10800000">
            <a:off x="3701072" y="2566075"/>
            <a:ext cx="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85" idx="0"/>
            <a:endCxn id="90" idx="2"/>
          </p:cNvCxnSpPr>
          <p:nvPr/>
        </p:nvCxnSpPr>
        <p:spPr>
          <a:xfrm flipH="1" rot="10800000">
            <a:off x="4844072" y="2566075"/>
            <a:ext cx="1470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86" idx="0"/>
            <a:endCxn id="91" idx="2"/>
          </p:cNvCxnSpPr>
          <p:nvPr/>
        </p:nvCxnSpPr>
        <p:spPr>
          <a:xfrm rot="10800000">
            <a:off x="5960650" y="1499275"/>
            <a:ext cx="43200" cy="17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952500" y="26428"/>
            <a:ext cx="70866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Потоки CUDA (</a:t>
            </a:r>
            <a:r>
              <a:rPr b="1" i="1" lang="en" sz="2200">
                <a:solidFill>
                  <a:schemeClr val="dk1"/>
                </a:solidFill>
              </a:rPr>
              <a:t>CUDA Streams</a:t>
            </a:r>
            <a:r>
              <a:rPr b="1" lang="en" sz="2200">
                <a:solidFill>
                  <a:schemeClr val="dk1"/>
                </a:solidFill>
              </a:rPr>
              <a:t>)</a:t>
            </a:r>
            <a:endParaRPr b="1" sz="3000"/>
          </a:p>
        </p:txBody>
      </p:sp>
      <p:cxnSp>
        <p:nvCxnSpPr>
          <p:cNvPr id="98" name="Google Shape;98;p17"/>
          <p:cNvCxnSpPr/>
          <p:nvPr/>
        </p:nvCxnSpPr>
        <p:spPr>
          <a:xfrm>
            <a:off x="5237653" y="1410881"/>
            <a:ext cx="26700" cy="6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5678075" y="1487081"/>
            <a:ext cx="26700" cy="68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/>
        </p:nvSpPr>
        <p:spPr>
          <a:xfrm>
            <a:off x="990600" y="102628"/>
            <a:ext cx="7086600" cy="4332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Использование нескольких GPU</a:t>
            </a:r>
            <a:endParaRPr b="1" sz="2200"/>
          </a:p>
        </p:txBody>
      </p:sp>
      <p:sp>
        <p:nvSpPr>
          <p:cNvPr id="196" name="Google Shape;196;p35"/>
          <p:cNvSpPr txBox="1"/>
          <p:nvPr/>
        </p:nvSpPr>
        <p:spPr>
          <a:xfrm>
            <a:off x="386025" y="1186475"/>
            <a:ext cx="8573700" cy="2555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#include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&lt;stdio.h&gt;</a:t>
            </a:r>
            <a:endParaRPr sz="2000">
              <a:solidFill>
                <a:srgbClr val="B21818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#define REAL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float</a:t>
            </a:r>
            <a:endParaRPr sz="2000">
              <a:solidFill>
                <a:srgbClr val="18B218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__global__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initFun(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 nf,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devnum){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n=</a:t>
            </a:r>
            <a:r>
              <a:rPr lang="en" sz="2000">
                <a:solidFill>
                  <a:srgbClr val="18B2B2"/>
                </a:solidFill>
                <a:highlight>
                  <a:srgbClr val="FFF2CC"/>
                </a:highlight>
              </a:rPr>
              <a:t>threadIdx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.x + </a:t>
            </a:r>
            <a:r>
              <a:rPr lang="en" sz="2000">
                <a:solidFill>
                  <a:srgbClr val="18B2B2"/>
                </a:solidFill>
                <a:highlight>
                  <a:srgbClr val="FFF2CC"/>
                </a:highlight>
              </a:rPr>
              <a:t>blockIdx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.x*</a:t>
            </a:r>
            <a:r>
              <a:rPr lang="en" sz="2000">
                <a:solidFill>
                  <a:srgbClr val="18B2B2"/>
                </a:solidFill>
                <a:highlight>
                  <a:srgbClr val="FFF2CC"/>
                </a:highlight>
              </a:rPr>
              <a:t>blockDim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.x;</a:t>
            </a:r>
            <a:endParaRPr sz="2000">
              <a:solidFill>
                <a:srgbClr val="1818B2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nf[n]*=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185900" y="159400"/>
            <a:ext cx="87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6"/>
          <p:cNvSpPr txBox="1"/>
          <p:nvPr/>
        </p:nvSpPr>
        <p:spPr>
          <a:xfrm>
            <a:off x="119550" y="908125"/>
            <a:ext cx="8812200" cy="264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main(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argc,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char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 argv[]){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if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(argc&lt;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4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fprintf(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stderr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"USAGE: &lt;prog_name&gt;  &lt;size_of_array&gt; &lt;num_of_devices&gt;"</a:t>
            </a:r>
            <a:endParaRPr sz="2000">
              <a:solidFill>
                <a:srgbClr val="B21818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                        "&lt;device_indices&gt;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\n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-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N=atoi(argv[1]);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119550" y="374725"/>
            <a:ext cx="8825400" cy="3694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 info_devs=(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*)calloc(argc-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]=atoi(argv[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;i&lt;argc-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;i++){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info_devs[i]=atoi(argv[i+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fprintf(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stderr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"num of devices: 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%d\n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;i&lt;argc-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;i++)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fprintf(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stderr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"i_d=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%d\n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,info_devs[i]);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 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 nfd=(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**)calloc(info_devs[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],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 nfh=(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**)calloc(info_devs[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],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52275" y="185950"/>
            <a:ext cx="8679600" cy="4494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cudaStream_t* streams;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streams=(cudaStream_t*)calloc(info_devs[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],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(cudaStream_t));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F5F00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;i&lt;info_devs[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];i++){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cudaSetDevice(info_devs[i+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cudaStreamCreate(&amp;streams[i]);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cudaMalloc((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**)&amp;nfd[i], (N/info_devs[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])*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cudaMallocHost((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void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**)&amp;nfh[i], (N/info_devs[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])*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n=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;n&lt;N/info_devs[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 n++)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nfh[i][n]=n+i*N/info_devs[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/>
        </p:nvSpPr>
        <p:spPr>
          <a:xfrm>
            <a:off x="172625" y="66500"/>
            <a:ext cx="8878500" cy="347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cudaMemcpyAsync(nfd[i],nfh[i],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          (N/info_devs[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])*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),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         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cudaMemcpyHostToDevice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initFun&lt;&lt;&lt;N/info_devs[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]/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32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32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 streams[i]&gt;&gt;&gt;(nfd[i],i);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cudaMemcpyAsync(nfh[i],nfd[i],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          (N/info_devs[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])*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sizeof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),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            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cudaMemcpyDeviceToHost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/>
        </p:nvSpPr>
        <p:spPr>
          <a:xfrm>
            <a:off x="119550" y="119575"/>
            <a:ext cx="8878500" cy="480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i=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;i&lt;info_devs[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];i++){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cudaSetDevice(info_devs[i+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1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cudaStreamSynchronize(streams[i]);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for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(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</a:rPr>
              <a:t>int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n=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;n&lt;N/info_devs[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];n++)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  fprintf(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stdout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"nfh[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][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]=</a:t>
            </a:r>
            <a:r>
              <a:rPr lang="en" sz="2000">
                <a:solidFill>
                  <a:srgbClr val="B218B2"/>
                </a:solidFill>
                <a:highlight>
                  <a:srgbClr val="FFF2CC"/>
                </a:highlight>
              </a:rPr>
              <a:t>%d\n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"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,i,n, nfh[i][n]);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cudaFree(nfd[i]);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cudaFreeHost(nfh[i]);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cudaStreamDestroy(streams[i]);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   cudaDeviceReset();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}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AF5F00"/>
                </a:solidFill>
                <a:highlight>
                  <a:srgbClr val="FFF2CC"/>
                </a:highlight>
              </a:rPr>
              <a:t>return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en" sz="2000">
                <a:solidFill>
                  <a:srgbClr val="B21818"/>
                </a:solidFill>
                <a:highlight>
                  <a:srgbClr val="FFF2CC"/>
                </a:highlight>
              </a:rPr>
              <a:t>0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;</a:t>
            </a:r>
            <a:endParaRPr sz="2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</a:rPr>
              <a:t>}</a:t>
            </a:r>
            <a:r>
              <a:rPr lang="en" sz="2000">
                <a:solidFill>
                  <a:schemeClr val="dk1"/>
                </a:solidFill>
              </a:rPr>
              <a:t>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239000" y="1560975"/>
            <a:ext cx="8679600" cy="3509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nfh[0][0]=0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nfh[0][1]=10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nfh[0][2]=20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nfh[0][3]=30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………………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nfh[0][510]=5100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nfh[0][511]=5110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nfh[1][0]=5120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nfh[1][1]=5130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nfh[1][510]=10220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nfh[1][511]=10230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252275" y="-32825"/>
            <a:ext cx="8666400" cy="1569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&gt;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 ./main6 1024 2 0 1 &gt; tmp61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num of devices: 2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i_d=0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i_d=1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&gt; vim tmp61</a:t>
            </a:r>
            <a:endParaRPr sz="21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13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786" y="152400"/>
            <a:ext cx="3590925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152400"/>
            <a:ext cx="3333750" cy="47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828800" cy="468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25725" y="69925"/>
            <a:ext cx="8772300" cy="501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gTest(int step){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n=threadIdx.x + blockIdx.x*blockDim.x;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printf("kernel, thIdx: %d\t%d\n", step, 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NS=3;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 (int i = 0; i &lt; NS; 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gTest&lt;&lt;&lt; i+1, 32&gt;&gt;&gt;(i);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return 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0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50425" y="150350"/>
            <a:ext cx="8693400" cy="4802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__global__ void gTest(int step){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int n=threadIdx.x + blockIdx.x*blockDim.x;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printf("kernel, thIdx: %d\t%d\n", step, 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NS = 3;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cudaStream_t *streams;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streams = (cudaStream_t*)calloc(NS, sizeof(cudaStream_t));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 (int i = 0; i &lt; NS; i++)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cudaStreamCreate(&amp;streams[i]);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320025" y="200050"/>
            <a:ext cx="8557500" cy="4094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for (int i = 0; i &lt; NS; i++)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gTest&lt;&lt;&lt; i+1, 32, </a:t>
            </a:r>
            <a:r>
              <a:rPr b="1" lang="en" sz="2000">
                <a:solidFill>
                  <a:schemeClr val="dk1"/>
                </a:solidFill>
              </a:rPr>
              <a:t>0, streams[i] </a:t>
            </a:r>
            <a:r>
              <a:rPr lang="en" sz="2000">
                <a:solidFill>
                  <a:schemeClr val="dk1"/>
                </a:solidFill>
              </a:rPr>
              <a:t>&gt;&gt;&gt;(i);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cudaDeviceSynchronize();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 (int i = 0; i &lt; num_streams; i++)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cudaStreamDestroy(streams[i]);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free(streams);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34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34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456888"/>
            <a:ext cx="5849496" cy="366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93000" y="3575"/>
            <a:ext cx="8944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Device 0: "NVIDIA GeForce RTX 2060"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 Driver Version / Runtime Version          12.0 / 11.1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CUDA Capability Major/Minor version number:    7.5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……………………………………………………………………..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b="1" lang="en" sz="1800"/>
              <a:t>Concurrent copy and kernel execution:          Yes with 3 copy engine(s)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