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fe246f1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fe246f1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3eab14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3eab14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e246f1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e246f1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3eab14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23eab14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23eab14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23eab14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23eab145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23eab145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23eab14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23eab14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23eab14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23eab14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23eab145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23eab145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3eab145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3eab145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3eab14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23eab14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23eab14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23eab14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3eab145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23eab145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3eab14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3eab14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3eab14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23eab14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23eab145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23eab145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e246f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e246f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6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56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Совместный доступ к глобальной памяти (</a:t>
            </a:r>
            <a:r>
              <a:rPr i="1" lang="en" sz="2800"/>
              <a:t>coalescing</a:t>
            </a:r>
            <a:r>
              <a:rPr lang="en" sz="2800"/>
              <a:t>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Разделяемая память (</a:t>
            </a:r>
            <a:r>
              <a:rPr i="1" lang="en" sz="2800"/>
              <a:t>shared memory</a:t>
            </a:r>
            <a:r>
              <a:rPr lang="en" sz="2800"/>
              <a:t>).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98200" y="317725"/>
            <a:ext cx="8760900" cy="49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cudaDeviceSetCacheConfig(cudaFuncCachePreferL1);</a:t>
            </a:r>
            <a:endParaRPr b="1" sz="2000"/>
          </a:p>
        </p:txBody>
      </p:sp>
      <p:sp>
        <p:nvSpPr>
          <p:cNvPr id="191" name="Google Shape;191;p24"/>
          <p:cNvSpPr txBox="1"/>
          <p:nvPr/>
        </p:nvSpPr>
        <p:spPr>
          <a:xfrm>
            <a:off x="224625" y="951975"/>
            <a:ext cx="8760900" cy="409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gTest(...){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…...................................................................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return;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int main(){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cudaFuncSetCacheConfig(gTest, cudaFuncCachePreferL1);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…............................................................................................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gTest&lt;&lt;&lt;num_th, num_bl&gt;&gt;&gt;(...);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return 0;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38750" y="50264"/>
            <a:ext cx="886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Разделяемая память CUDA – память с низкой латентностью и высокой пропускной способностью.</a:t>
            </a:r>
            <a:endParaRPr b="1" sz="2000"/>
          </a:p>
        </p:txBody>
      </p:sp>
      <p:sp>
        <p:nvSpPr>
          <p:cNvPr id="197" name="Google Shape;197;p25"/>
          <p:cNvSpPr txBox="1"/>
          <p:nvPr/>
        </p:nvSpPr>
        <p:spPr>
          <a:xfrm>
            <a:off x="151528" y="761250"/>
            <a:ext cx="873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Высокая пропускная способность обеспечивается параллельным выполнением запросов, благодаря разделению памяти на отдельные модули, банки памяти.</a:t>
            </a:r>
            <a:endParaRPr b="1" sz="2000"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1450"/>
            <a:ext cx="4693539" cy="239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 rot="-5400000">
            <a:off x="2289325" y="68850"/>
            <a:ext cx="449400" cy="459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2735275" y="1876950"/>
            <a:ext cx="18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32 банка</a:t>
            </a:r>
            <a:endParaRPr b="1" sz="2000"/>
          </a:p>
        </p:txBody>
      </p:sp>
      <p:sp>
        <p:nvSpPr>
          <p:cNvPr id="201" name="Google Shape;201;p25"/>
          <p:cNvSpPr txBox="1"/>
          <p:nvPr/>
        </p:nvSpPr>
        <p:spPr>
          <a:xfrm>
            <a:off x="5298775" y="2652175"/>
            <a:ext cx="3765900" cy="2339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Если более одной нити варпа обращаются к одному и тому же банку, то  происходит конфликт, который разрешается сериализацией выполнения запроса.</a:t>
            </a:r>
            <a:endParaRPr b="1" i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145350" y="82950"/>
            <a:ext cx="889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Разделяемая память выделяется (статически или динамически) только на устройстве. Область видимости – нити одного блока. Время жизни – время выполнения ядра.</a:t>
            </a:r>
            <a:endParaRPr b="1" sz="2000"/>
          </a:p>
        </p:txBody>
      </p:sp>
      <p:sp>
        <p:nvSpPr>
          <p:cNvPr id="207" name="Google Shape;207;p26"/>
          <p:cNvSpPr txBox="1"/>
          <p:nvPr/>
        </p:nvSpPr>
        <p:spPr>
          <a:xfrm>
            <a:off x="164739" y="2226250"/>
            <a:ext cx="8615400" cy="2031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#define N 3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#define M 512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gTest1(){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__shared__ float s[N][M];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..........................................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161650" y="1586250"/>
            <a:ext cx="83379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Статическое выделение разделяемой памяти</a:t>
            </a:r>
            <a:endParaRPr b="1" i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277500" y="877975"/>
            <a:ext cx="8707800" cy="2339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gTest2(){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</a:t>
            </a:r>
            <a:r>
              <a:rPr b="1" lang="en" sz="2000">
                <a:solidFill>
                  <a:schemeClr val="dk1"/>
                </a:solidFill>
              </a:rPr>
              <a:t>extern __shared__ float s[];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float* a=(float*)s;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float* b=(float*)&amp;s[512];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float* c=(float*)&amp;s[1024];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...........................................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 sz="2000"/>
          </a:p>
        </p:txBody>
      </p:sp>
      <p:sp>
        <p:nvSpPr>
          <p:cNvPr id="214" name="Google Shape;214;p27"/>
          <p:cNvSpPr txBox="1"/>
          <p:nvPr/>
        </p:nvSpPr>
        <p:spPr>
          <a:xfrm>
            <a:off x="317125" y="3409750"/>
            <a:ext cx="8707800" cy="49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gT</a:t>
            </a:r>
            <a:r>
              <a:rPr b="1" lang="en" sz="2000"/>
              <a:t>est2&lt;&lt;&lt;100,32,N*M*sizeof(float)&gt;&gt;&gt;();</a:t>
            </a:r>
            <a:endParaRPr b="1" sz="2000"/>
          </a:p>
        </p:txBody>
      </p:sp>
      <p:sp>
        <p:nvSpPr>
          <p:cNvPr id="215" name="Google Shape;215;p27"/>
          <p:cNvSpPr txBox="1"/>
          <p:nvPr/>
        </p:nvSpPr>
        <p:spPr>
          <a:xfrm>
            <a:off x="4869750" y="4186300"/>
            <a:ext cx="325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3-й параметр – размер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разделяемой памяти.</a:t>
            </a:r>
            <a:endParaRPr b="1" sz="2000"/>
          </a:p>
        </p:txBody>
      </p:sp>
      <p:cxnSp>
        <p:nvCxnSpPr>
          <p:cNvPr id="216" name="Google Shape;216;p27"/>
          <p:cNvCxnSpPr>
            <a:stCxn id="215" idx="1"/>
          </p:cNvCxnSpPr>
          <p:nvPr/>
        </p:nvCxnSpPr>
        <p:spPr>
          <a:xfrm rot="10800000">
            <a:off x="3343050" y="3859000"/>
            <a:ext cx="1526700" cy="7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7"/>
          <p:cNvSpPr txBox="1"/>
          <p:nvPr/>
        </p:nvSpPr>
        <p:spPr>
          <a:xfrm>
            <a:off x="237850" y="214650"/>
            <a:ext cx="83379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Динамическое</a:t>
            </a:r>
            <a:r>
              <a:rPr b="1" i="1" lang="en" sz="2000"/>
              <a:t> выделение разделяемой памяти</a:t>
            </a:r>
            <a:endParaRPr b="1" i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300825" y="204950"/>
            <a:ext cx="8694900" cy="4802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#define SH_DIM  32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gTranspose(int* a, int* b){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2CC"/>
                </a:highlight>
              </a:rPr>
              <a:t>  __shared__ int cache[SH_DIM][SH_DIM];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k=threadIdx.x+blockIdx.x*blockDim.x;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n=threadIdx.y+blockIdx.y*blockDim.y;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N=blockDim.x*gridDim.x;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r>
              <a:rPr b="1" lang="en" sz="2000">
                <a:highlight>
                  <a:srgbClr val="FFF2CC"/>
                </a:highlight>
              </a:rPr>
              <a:t>cache[threadIdx.y][threadIdx.x]=a[k+n*N];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__syncthreads();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k=threadIdx.x+blockIdx.y*blockDim.x;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n=threadIdx.y+blockIdx.x*blockDim.y;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r>
              <a:rPr b="1" lang="en" sz="2000">
                <a:highlight>
                  <a:srgbClr val="FFF2CC"/>
                </a:highlight>
              </a:rPr>
              <a:t>b[k+n*N]=cache[threadIdx.x][threadIdx.y];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95400"/>
            <a:ext cx="6399276" cy="356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0" y="172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Размещение массива cache  в разделяемой  памяти (shared memory):</a:t>
            </a:r>
            <a:endParaRPr b="1" i="1" sz="2000"/>
          </a:p>
        </p:txBody>
      </p:sp>
      <p:sp>
        <p:nvSpPr>
          <p:cNvPr id="229" name="Google Shape;229;p29"/>
          <p:cNvSpPr txBox="1"/>
          <p:nvPr/>
        </p:nvSpPr>
        <p:spPr>
          <a:xfrm>
            <a:off x="105650" y="733875"/>
            <a:ext cx="87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__shared__  float buffer[SH_DIM][SH_DIM+1];</a:t>
            </a:r>
            <a:endParaRPr b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92500" y="119500"/>
            <a:ext cx="8919300" cy="14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gTransposeWC(int* a, int* b){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</a:t>
            </a:r>
            <a:r>
              <a:rPr b="1" lang="en" sz="2000">
                <a:highlight>
                  <a:srgbClr val="FFF2CC"/>
                </a:highlight>
              </a:rPr>
              <a:t>__shared__ int cache[SH_DIM][SH_DIM+1];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……………………………………………………………..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 sz="2000"/>
          </a:p>
        </p:txBody>
      </p:sp>
      <p:sp>
        <p:nvSpPr>
          <p:cNvPr id="235" name="Google Shape;235;p30"/>
          <p:cNvSpPr txBox="1"/>
          <p:nvPr/>
        </p:nvSpPr>
        <p:spPr>
          <a:xfrm>
            <a:off x="95575" y="1916600"/>
            <a:ext cx="884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Lab5&gt; nvprof ./lab5d1g 128 128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0" y="2524425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20.15%  4.2880us   1  4.2880us  4.2880us  4.2880us  gTranspose(int*,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12.48%  2.6560us   1  2.6560us  2.6560us  2.6560us  gTransposeWC(int*,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158575" y="3675"/>
            <a:ext cx="89061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0           16        32        48        64        80        96       112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2048    2064    2080    2096    2112    2128    2144    2160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4096    4112    4128    4144    4160    4176    4192    4208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6144    6160    6176    6192    6208    6224    6240    6256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8192    8208    8224    8240    8256    8272    8288    8304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10240   10256   10272   10288   10304   10320   10336   10352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12288   12304   12320   12336   12352   12368   12384   12400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14336   14352   14368   14384   14400   14416   14432   14448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______________________________________b_______________________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0       2048    4096    6144    8192    10240   12288   14336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16      2064    4112    6160    8208    10256   12304   14352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32      2080    4128    6176    8224    10272   12320   14368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48      2096    4144    6192    8240    10288   12336   14384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64      2112    4160    6208    8256    10304   12352   14400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80      2128    4176    6224    8272    10320   12368   14416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96      2144    4192    6240    8288    10336   12384   14432</a:t>
            </a:r>
            <a:endParaRPr b="1" sz="19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0C3A1"/>
                </a:highlight>
              </a:rPr>
              <a:t>112     2160    4208    6256    8304    10352   12400   14448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224625" y="1056375"/>
            <a:ext cx="876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Реализуйте транспонирование матрицы размерностью N*K без использования разделяемой памяти, с разделяемой памятью без разрешения конфликта банков и с разрешением конфликта банков. Сравните время выполнения соответствующих ядер на GPU. Для всех трёх случаев определите эффективность использования разделяемой памяти с помощью метрик </a:t>
            </a:r>
            <a:r>
              <a:rPr i="1" lang="en" sz="2000"/>
              <a:t>nvprof</a:t>
            </a:r>
            <a:r>
              <a:rPr lang="en" sz="2000"/>
              <a:t> или </a:t>
            </a:r>
            <a:r>
              <a:rPr i="1" lang="en" sz="2000"/>
              <a:t>ncu.</a:t>
            </a:r>
            <a:endParaRPr i="1" sz="2000"/>
          </a:p>
        </p:txBody>
      </p:sp>
      <p:sp>
        <p:nvSpPr>
          <p:cNvPr id="247" name="Google Shape;247;p32"/>
          <p:cNvSpPr txBox="1"/>
          <p:nvPr/>
        </p:nvSpPr>
        <p:spPr>
          <a:xfrm>
            <a:off x="330350" y="344150"/>
            <a:ext cx="393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Лабораторная 5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936875" y="2489200"/>
            <a:ext cx="6735900" cy="475800"/>
            <a:chOff x="251075" y="965200"/>
            <a:chExt cx="6735900" cy="475800"/>
          </a:xfrm>
        </p:grpSpPr>
        <p:grpSp>
          <p:nvGrpSpPr>
            <p:cNvPr id="72" name="Google Shape;72;p16"/>
            <p:cNvGrpSpPr/>
            <p:nvPr/>
          </p:nvGrpSpPr>
          <p:grpSpPr>
            <a:xfrm>
              <a:off x="251075" y="965200"/>
              <a:ext cx="2168400" cy="475800"/>
              <a:chOff x="251075" y="965200"/>
              <a:chExt cx="2168400" cy="475800"/>
            </a:xfrm>
          </p:grpSpPr>
          <p:sp>
            <p:nvSpPr>
              <p:cNvPr id="73" name="Google Shape;73;p16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</a:t>
                </a:r>
                <a:r>
                  <a:rPr lang="en" sz="1800"/>
                  <a:t>a</a:t>
                </a:r>
                <a:r>
                  <a:rPr baseline="-25000" lang="en" sz="1800"/>
                  <a:t>0</a:t>
                </a:r>
                <a:endParaRPr baseline="-25000" sz="1800"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1</a:t>
                </a:r>
                <a:endParaRPr baseline="-25000" sz="1800"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2</a:t>
                </a:r>
                <a:endParaRPr baseline="-25000" sz="1800"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3</a:t>
                </a:r>
                <a:endParaRPr baseline="-25000" sz="1800"/>
              </a:p>
            </p:txBody>
          </p:sp>
        </p:grpSp>
        <p:grpSp>
          <p:nvGrpSpPr>
            <p:cNvPr id="77" name="Google Shape;77;p16"/>
            <p:cNvGrpSpPr/>
            <p:nvPr/>
          </p:nvGrpSpPr>
          <p:grpSpPr>
            <a:xfrm>
              <a:off x="2460875" y="965200"/>
              <a:ext cx="2168400" cy="475800"/>
              <a:chOff x="251075" y="965200"/>
              <a:chExt cx="2168400" cy="475800"/>
            </a:xfrm>
          </p:grpSpPr>
          <p:sp>
            <p:nvSpPr>
              <p:cNvPr id="78" name="Google Shape;78;p16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4</a:t>
                </a:r>
                <a:endParaRPr baseline="-25000" sz="1800"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5</a:t>
                </a:r>
                <a:endParaRPr baseline="-25000" sz="1800"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6</a:t>
                </a:r>
                <a:endParaRPr baseline="-25000" sz="1800"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7</a:t>
                </a:r>
                <a:endParaRPr baseline="-25000" sz="1800"/>
              </a:p>
            </p:txBody>
          </p:sp>
        </p:grpSp>
        <p:sp>
          <p:nvSpPr>
            <p:cNvPr id="82" name="Google Shape;82;p16"/>
            <p:cNvSpPr/>
            <p:nvPr/>
          </p:nvSpPr>
          <p:spPr>
            <a:xfrm>
              <a:off x="46706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5204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7374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3470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936875" y="3632200"/>
            <a:ext cx="6888300" cy="475800"/>
            <a:chOff x="251075" y="1955800"/>
            <a:chExt cx="6888300" cy="475800"/>
          </a:xfrm>
        </p:grpSpPr>
        <p:sp>
          <p:nvSpPr>
            <p:cNvPr id="87" name="Google Shape;87;p16"/>
            <p:cNvSpPr/>
            <p:nvPr/>
          </p:nvSpPr>
          <p:spPr>
            <a:xfrm>
              <a:off x="2510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84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317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927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460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994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603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137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6706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356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8898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4994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cxnSp>
        <p:nvCxnSpPr>
          <p:cNvPr id="99" name="Google Shape;99;p16"/>
          <p:cNvCxnSpPr>
            <a:stCxn id="73" idx="2"/>
            <a:endCxn id="87" idx="0"/>
          </p:cNvCxnSpPr>
          <p:nvPr/>
        </p:nvCxnSpPr>
        <p:spPr>
          <a:xfrm>
            <a:off x="1220975" y="2965000"/>
            <a:ext cx="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endCxn id="90" idx="0"/>
          </p:cNvCxnSpPr>
          <p:nvPr/>
        </p:nvCxnSpPr>
        <p:spPr>
          <a:xfrm>
            <a:off x="1678175" y="2965000"/>
            <a:ext cx="1219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75" idx="2"/>
            <a:endCxn id="93" idx="0"/>
          </p:cNvCxnSpPr>
          <p:nvPr/>
        </p:nvCxnSpPr>
        <p:spPr>
          <a:xfrm>
            <a:off x="2287775" y="2965000"/>
            <a:ext cx="22860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endCxn id="96" idx="0"/>
          </p:cNvCxnSpPr>
          <p:nvPr/>
        </p:nvCxnSpPr>
        <p:spPr>
          <a:xfrm>
            <a:off x="2821175" y="2965000"/>
            <a:ext cx="3505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78" idx="2"/>
            <a:endCxn id="88" idx="0"/>
          </p:cNvCxnSpPr>
          <p:nvPr/>
        </p:nvCxnSpPr>
        <p:spPr>
          <a:xfrm flipH="1">
            <a:off x="1754375" y="2965000"/>
            <a:ext cx="1676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79" idx="2"/>
            <a:endCxn id="91" idx="0"/>
          </p:cNvCxnSpPr>
          <p:nvPr/>
        </p:nvCxnSpPr>
        <p:spPr>
          <a:xfrm flipH="1">
            <a:off x="3430775" y="2965000"/>
            <a:ext cx="533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84" idx="2"/>
            <a:endCxn id="95" idx="0"/>
          </p:cNvCxnSpPr>
          <p:nvPr/>
        </p:nvCxnSpPr>
        <p:spPr>
          <a:xfrm flipH="1">
            <a:off x="5676425" y="2965000"/>
            <a:ext cx="1066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85" idx="2"/>
            <a:endCxn id="98" idx="0"/>
          </p:cNvCxnSpPr>
          <p:nvPr/>
        </p:nvCxnSpPr>
        <p:spPr>
          <a:xfrm>
            <a:off x="7352825" y="2965000"/>
            <a:ext cx="152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80" idx="2"/>
            <a:endCxn id="94" idx="0"/>
          </p:cNvCxnSpPr>
          <p:nvPr/>
        </p:nvCxnSpPr>
        <p:spPr>
          <a:xfrm>
            <a:off x="4497575" y="2965000"/>
            <a:ext cx="6096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81" idx="2"/>
            <a:endCxn id="97" idx="0"/>
          </p:cNvCxnSpPr>
          <p:nvPr/>
        </p:nvCxnSpPr>
        <p:spPr>
          <a:xfrm>
            <a:off x="5030975" y="2965000"/>
            <a:ext cx="1864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82" idx="2"/>
            <a:endCxn id="89" idx="0"/>
          </p:cNvCxnSpPr>
          <p:nvPr/>
        </p:nvCxnSpPr>
        <p:spPr>
          <a:xfrm flipH="1">
            <a:off x="2287775" y="2965000"/>
            <a:ext cx="3352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83" idx="2"/>
            <a:endCxn id="92" idx="0"/>
          </p:cNvCxnSpPr>
          <p:nvPr/>
        </p:nvCxnSpPr>
        <p:spPr>
          <a:xfrm flipH="1">
            <a:off x="3964175" y="2965000"/>
            <a:ext cx="2209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366900" y="2503725"/>
            <a:ext cx="2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</a:t>
            </a:r>
            <a:endParaRPr b="1" sz="2200"/>
          </a:p>
        </p:txBody>
      </p:sp>
      <p:sp>
        <p:nvSpPr>
          <p:cNvPr id="112" name="Google Shape;112;p16"/>
          <p:cNvSpPr txBox="1"/>
          <p:nvPr/>
        </p:nvSpPr>
        <p:spPr>
          <a:xfrm>
            <a:off x="366900" y="3646725"/>
            <a:ext cx="2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</a:t>
            </a:r>
            <a:endParaRPr b="1" sz="2200"/>
          </a:p>
        </p:txBody>
      </p:sp>
      <p:sp>
        <p:nvSpPr>
          <p:cNvPr id="113" name="Google Shape;113;p16"/>
          <p:cNvSpPr txBox="1"/>
          <p:nvPr/>
        </p:nvSpPr>
        <p:spPr>
          <a:xfrm>
            <a:off x="330350" y="1159000"/>
            <a:ext cx="823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Провести копирование массива </a:t>
            </a:r>
            <a:r>
              <a:rPr b="1" i="1" lang="en" sz="2000"/>
              <a:t>a</a:t>
            </a:r>
            <a:r>
              <a:rPr b="1" lang="en" sz="2000"/>
              <a:t>, включающего </a:t>
            </a:r>
            <a:r>
              <a:rPr b="1" i="1" lang="en" sz="2000"/>
              <a:t>N </a:t>
            </a:r>
            <a:r>
              <a:rPr b="1" lang="en" sz="2000"/>
              <a:t>векторов длины </a:t>
            </a:r>
            <a:r>
              <a:rPr b="1" i="1" lang="en" sz="2000"/>
              <a:t>K</a:t>
            </a:r>
            <a:r>
              <a:rPr b="1" lang="en" sz="2000"/>
              <a:t> по образцу, приведенному на диаграмме:</a:t>
            </a:r>
            <a:endParaRPr b="1" sz="2000"/>
          </a:p>
        </p:txBody>
      </p:sp>
      <p:sp>
        <p:nvSpPr>
          <p:cNvPr id="114" name="Google Shape;114;p16"/>
          <p:cNvSpPr txBox="1"/>
          <p:nvPr/>
        </p:nvSpPr>
        <p:spPr>
          <a:xfrm>
            <a:off x="330350" y="361325"/>
            <a:ext cx="80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Лабораторная 4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7"/>
          <p:cNvGrpSpPr/>
          <p:nvPr/>
        </p:nvGrpSpPr>
        <p:grpSpPr>
          <a:xfrm>
            <a:off x="6208775" y="684625"/>
            <a:ext cx="1782900" cy="1847400"/>
            <a:chOff x="6818375" y="2513425"/>
            <a:chExt cx="1782900" cy="1847400"/>
          </a:xfrm>
        </p:grpSpPr>
        <p:sp>
          <p:nvSpPr>
            <p:cNvPr id="120" name="Google Shape;120;p17"/>
            <p:cNvSpPr/>
            <p:nvPr/>
          </p:nvSpPr>
          <p:spPr>
            <a:xfrm>
              <a:off x="68183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73517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7885175" y="25134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8183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3517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885175" y="29706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8183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3517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885175" y="34278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818375" y="38850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7351775" y="3885025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7885175" y="38850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708275" y="812800"/>
            <a:ext cx="2320800" cy="1390200"/>
            <a:chOff x="251075" y="965200"/>
            <a:chExt cx="2320800" cy="1390200"/>
          </a:xfrm>
        </p:grpSpPr>
        <p:sp>
          <p:nvSpPr>
            <p:cNvPr id="133" name="Google Shape;133;p17"/>
            <p:cNvSpPr/>
            <p:nvPr/>
          </p:nvSpPr>
          <p:spPr>
            <a:xfrm>
              <a:off x="251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844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3178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851275" y="9652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510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844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317875" y="1422400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855775" y="14224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510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7844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317875" y="18796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851275" y="18796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sp>
        <p:nvSpPr>
          <p:cNvPr id="145" name="Google Shape;145;p17"/>
          <p:cNvSpPr/>
          <p:nvPr/>
        </p:nvSpPr>
        <p:spPr>
          <a:xfrm>
            <a:off x="3564675" y="1421075"/>
            <a:ext cx="19953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3323913" y="849800"/>
            <a:ext cx="25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Транспонирование</a:t>
            </a:r>
            <a:endParaRPr b="1" sz="2000"/>
          </a:p>
        </p:txBody>
      </p:sp>
      <p:sp>
        <p:nvSpPr>
          <p:cNvPr id="147" name="Google Shape;147;p17"/>
          <p:cNvSpPr txBox="1"/>
          <p:nvPr/>
        </p:nvSpPr>
        <p:spPr>
          <a:xfrm>
            <a:off x="1101675" y="2907650"/>
            <a:ext cx="692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n=i/K,    k=i%N - двумерная индексация, матрица.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a[k+n*K]  =&gt; a[n+k*N]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145350" y="106300"/>
            <a:ext cx="8866500" cy="418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gCoalescingTest1(int* a, int N, int K){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i=threadIdx.x+blockIdx.x*blockDim.x;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n=i/K;       //i=k+n*K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k=i%K;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2CC"/>
                </a:highlight>
              </a:rPr>
              <a:t> a[k+n*K]=i;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gCoalescingTest2(int* a, int N, int K){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i=threadIdx.x+blockIdx.x*blockDim.x;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n=i/K;       //i=k+n*K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k=i%K;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r>
              <a:rPr b="1" lang="en" sz="2000">
                <a:highlight>
                  <a:srgbClr val="FFF2CC"/>
                </a:highlight>
              </a:rPr>
              <a:t>a[n+k*N]=i;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171775" y="848025"/>
            <a:ext cx="8840100" cy="224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68.49%  108.42us    1  108.42us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108.42us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 108.42us 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gCoalescingTest2(int*, int, int)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31.51%  49.888us     1  49.888us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49.888us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 49.888us 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gCoalescingTest1(int*, int, int)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……………………………………………………………………………………….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76400"/>
            <a:ext cx="8127016" cy="31271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05700" y="172350"/>
            <a:ext cx="8959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Запросы на чтение и запись к глобальной памяти нитями одного варпа (a </a:t>
            </a:r>
            <a:r>
              <a:rPr b="1" i="1" lang="en" sz="2000"/>
              <a:t>warp</a:t>
            </a:r>
            <a:r>
              <a:rPr b="1" lang="en" sz="2000"/>
              <a:t>) объединяются в транзакции, количество которых равно количеству необходимых для выполнения запросов блоков данных (</a:t>
            </a:r>
            <a:r>
              <a:rPr b="1" i="1" lang="en" sz="2000"/>
              <a:t>cache lines</a:t>
            </a:r>
            <a:r>
              <a:rPr b="1" lang="en" sz="2000"/>
              <a:t>) L1 кэша размером в 128 байт.  COMPUTE CAPABILITIES 2.* !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224625" y="145925"/>
            <a:ext cx="8734500" cy="418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gTranspositionTest1(int* a, int* b, int N, int K){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k=threadIdx.x+blockIdx.x*blockDim.x;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n=threadIdx.y+blockIdx.y*blockDim.y;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2CC"/>
                </a:highlight>
              </a:rPr>
              <a:t> b[k+n*K]=a[n+k*N]</a:t>
            </a:r>
            <a:r>
              <a:rPr b="1" lang="en" sz="2000"/>
              <a:t>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</a:t>
            </a:r>
            <a:r>
              <a:rPr b="1" lang="en" sz="2000">
                <a:solidFill>
                  <a:schemeClr val="dk1"/>
                </a:solidFill>
              </a:rPr>
              <a:t>Transposition</a:t>
            </a:r>
            <a:r>
              <a:rPr b="1" lang="en" sz="2000"/>
              <a:t>Test2(int* a, int*b, int N, int K){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k=threadIdx.x+blockIdx.x*blockDim.x;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int n=threadIdx.y+blockIdx.y*blockDim.y;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r>
              <a:rPr b="1" lang="en" sz="2000">
                <a:highlight>
                  <a:srgbClr val="FFF2CC"/>
                </a:highlight>
              </a:rPr>
              <a:t>b[n+k*N]=a[k+n*K];</a:t>
            </a:r>
            <a:endParaRPr b="1" sz="20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45350" y="132725"/>
            <a:ext cx="887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35.79%  5.1200us         1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 5.1200us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5.1200us  5.1200us 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gTranspositionTest2(int*, int*, int, int)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27.96%  4.0000us         1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4.0000us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4.0000us  4.0000us 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gTranspositionTest1(int*, int*, int, int)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16.11%  2.3040us         1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2.3040us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 2.3040us  2.3040us  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gCopy(int*, int*, int, int)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06972"/>
            <a:ext cx="6129406" cy="46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263" y="2385847"/>
            <a:ext cx="31337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406" y="4157497"/>
            <a:ext cx="21621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6342650" y="533097"/>
            <a:ext cx="26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32 банка памяти</a:t>
            </a:r>
            <a:endParaRPr b="1" sz="1900"/>
          </a:p>
        </p:txBody>
      </p:sp>
      <p:sp>
        <p:nvSpPr>
          <p:cNvPr id="182" name="Google Shape;182;p23"/>
          <p:cNvSpPr txBox="1"/>
          <p:nvPr/>
        </p:nvSpPr>
        <p:spPr>
          <a:xfrm>
            <a:off x="6382300" y="1587997"/>
            <a:ext cx="2761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Размер кэша L1: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512 строки * 128 байт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=64 K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358950" y="982372"/>
            <a:ext cx="276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1 строка </a:t>
            </a:r>
            <a:r>
              <a:rPr lang="en" sz="1900"/>
              <a:t>=32*4 байта = 128 байт</a:t>
            </a:r>
            <a:endParaRPr sz="1900"/>
          </a:p>
        </p:txBody>
      </p:sp>
      <p:sp>
        <p:nvSpPr>
          <p:cNvPr id="184" name="Google Shape;184;p23"/>
          <p:cNvSpPr txBox="1"/>
          <p:nvPr/>
        </p:nvSpPr>
        <p:spPr>
          <a:xfrm>
            <a:off x="6355875" y="3334447"/>
            <a:ext cx="2709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Регулируемое соотношение:</a:t>
            </a:r>
            <a:r>
              <a:rPr lang="en" sz="1900"/>
              <a:t> 16K/48K или 48K/16K</a:t>
            </a:r>
            <a:endParaRPr sz="1900"/>
          </a:p>
        </p:txBody>
      </p:sp>
      <p:sp>
        <p:nvSpPr>
          <p:cNvPr id="185" name="Google Shape;185;p23"/>
          <p:cNvSpPr txBox="1"/>
          <p:nvPr/>
        </p:nvSpPr>
        <p:spPr>
          <a:xfrm>
            <a:off x="990600" y="26428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L1 кэш память</a:t>
            </a:r>
            <a:endParaRPr b="1" i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