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8dbbb56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8dbbb56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f3b9f2b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f3b9f2b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f3b9f2b1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f3b9f2b1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f3b9f2b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f3b9f2b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63e3ecc9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63e3ecc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63e3ecc9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63e3ecc9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f3b9f2b1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f3b9f2b1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f3b9f2b1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f3b9f2b1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f3b9f2b1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f3b9f2b1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f3b9f2b1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f3b9f2b1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f3b9f2b1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f3b9f2b1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f3b9f2b1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f3b9f2b1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3b9f2b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3b9f2b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f3b9f2b1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f3b9f2b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f3b9f2b1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f3b9f2b1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8dbbb56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8dbbb56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63e3ecc9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63e3ecc9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f3b9f2b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f3b9f2b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f3b9f2b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f3b9f2b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docs.nvidia.com/cuda/archive/11.2.0/cuda-c-programming-guide/" TargetMode="External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5</a:t>
            </a:r>
            <a:endParaRPr b="1" sz="3600"/>
          </a:p>
        </p:txBody>
      </p:sp>
      <p:sp>
        <p:nvSpPr>
          <p:cNvPr id="66" name="Google Shape;66;p15"/>
          <p:cNvSpPr txBox="1"/>
          <p:nvPr/>
        </p:nvSpPr>
        <p:spPr>
          <a:xfrm>
            <a:off x="323700" y="1498850"/>
            <a:ext cx="8715600" cy="1425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en" sz="2800"/>
              <a:t>Объединение нитей в блоки и варпы.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en" sz="2800"/>
              <a:t>Оптимальная конфигурация нитей.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en" sz="2800"/>
              <a:t>Иерархия памяти.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0"/>
            <a:ext cx="8839201" cy="267378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4"/>
          <p:cNvSpPr txBox="1"/>
          <p:nvPr/>
        </p:nvSpPr>
        <p:spPr>
          <a:xfrm>
            <a:off x="175850" y="103900"/>
            <a:ext cx="881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https://docs.nvidia.com/cuda/archive/11.2.0/cuda-c-programming-guide/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C0C3A1"/>
                </a:highlight>
              </a:rPr>
              <a:t>index.html#compute-capabilities</a:t>
            </a:r>
            <a:endParaRPr sz="2000">
              <a:highlight>
                <a:srgbClr val="C0C3A1"/>
              </a:highlight>
            </a:endParaRPr>
          </a:p>
        </p:txBody>
      </p:sp>
      <p:pic>
        <p:nvPicPr>
          <p:cNvPr id="117" name="Google Shape;11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19200"/>
            <a:ext cx="8839201" cy="801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 txBox="1"/>
          <p:nvPr/>
        </p:nvSpPr>
        <p:spPr>
          <a:xfrm>
            <a:off x="7406225" y="1707200"/>
            <a:ext cx="496500" cy="2761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/>
        </p:nvSpPr>
        <p:spPr>
          <a:xfrm>
            <a:off x="200975" y="110975"/>
            <a:ext cx="8721900" cy="1416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__global__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gSum(</a:t>
            </a:r>
            <a:r>
              <a:rPr lang="en" sz="20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 a, </a:t>
            </a:r>
            <a:r>
              <a:rPr lang="en" sz="20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*b){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i=</a:t>
            </a:r>
            <a:r>
              <a:rPr lang="en" sz="2000">
                <a:solidFill>
                  <a:srgbClr val="18B2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threadIdx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.x+</a:t>
            </a:r>
            <a:r>
              <a:rPr lang="en" sz="2000">
                <a:solidFill>
                  <a:srgbClr val="18B2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blockIdx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.x*</a:t>
            </a:r>
            <a:r>
              <a:rPr lang="en" sz="2000">
                <a:solidFill>
                  <a:srgbClr val="18B2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blockDim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.x;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a[i]+=b[i];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251200" y="1767275"/>
            <a:ext cx="8671800" cy="1631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N=</a:t>
            </a:r>
            <a:r>
              <a:rPr lang="en" sz="20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&lt;&lt;atoi(argv[</a:t>
            </a:r>
            <a:r>
              <a:rPr lang="en" sz="20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num_threads=atoi(argv[</a:t>
            </a:r>
            <a:r>
              <a:rPr lang="en" sz="20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num_blocks=N/num_threads;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261250" y="3597750"/>
            <a:ext cx="8671800" cy="1108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gSum&lt;&lt;&lt;num_blocks, num_threads&gt;&gt;&gt;(a,b);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cudaDeviceSynchronize();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CUDA_CHECK_RETURN(cudaGetLastError());</a:t>
            </a:r>
            <a:endParaRPr sz="23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130625" y="3275375"/>
            <a:ext cx="8792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Occupancy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----------------------------------------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Theoretical Occupancy  %              50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Achieved Occupancy     %           33.63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……………………………………………………………………………………………………………..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221075" y="1426475"/>
            <a:ext cx="8752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gSum(int *, int *), 2023-Feb-20 17:05:19, Context 1, Stream 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GPU Speed Of Light Throughput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Duration          usecond         69.38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--------------------------------------</a:t>
            </a:r>
            <a:endParaRPr sz="2100">
              <a:highlight>
                <a:srgbClr val="C0C3A1"/>
              </a:highlight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261250" y="261700"/>
            <a:ext cx="85209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454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/Lab4 #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ncu --target-processes all -k gSum ./lab4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20  32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130625" y="3275375"/>
            <a:ext cx="8792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Occupancy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----------------------------------------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Theoretical Occupancy  %             100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Achieved Occupancy     %           79.17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……………………………………………………………………………………………………………..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221075" y="1426475"/>
            <a:ext cx="8752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gSum(int *, int *), 2023-Feb-20 17:05:19, Context 1, Stream 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GPU Speed Of Light Throughput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Duration          usecond         42.78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--------------------------------------</a:t>
            </a:r>
            <a:endParaRPr sz="2100">
              <a:highlight>
                <a:srgbClr val="C0C3A1"/>
              </a:highlight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261250" y="261700"/>
            <a:ext cx="85209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454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/Lab4 #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ncu --target-processes all -k gSum ./lab4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20  64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00" y="586775"/>
            <a:ext cx="51720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926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/>
        </p:nvSpPr>
        <p:spPr>
          <a:xfrm>
            <a:off x="190925" y="161225"/>
            <a:ext cx="8802300" cy="395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#define DUMMY_LENGTH </a:t>
            </a:r>
            <a:r>
              <a:rPr lang="en" sz="20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2000">
                <a:solidFill>
                  <a:srgbClr val="B218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__global__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gInit(</a:t>
            </a:r>
            <a:r>
              <a:rPr lang="en" sz="20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 a, </a:t>
            </a:r>
            <a:r>
              <a:rPr lang="en" sz="20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 b){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i=</a:t>
            </a:r>
            <a:r>
              <a:rPr lang="en" sz="2000">
                <a:solidFill>
                  <a:srgbClr val="18B2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threadIdx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.x+</a:t>
            </a:r>
            <a:r>
              <a:rPr lang="en" sz="2000">
                <a:solidFill>
                  <a:srgbClr val="18B2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blockIdx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.x*</a:t>
            </a:r>
            <a:r>
              <a:rPr lang="en" sz="2000">
                <a:solidFill>
                  <a:srgbClr val="18B2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blockDim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.x;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dummy[DUMMY_LENGTH];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AF5F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j=</a:t>
            </a:r>
            <a:r>
              <a:rPr lang="en" sz="20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;j&lt;DUMMY_LENGTH;j++)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dummy[j]=j%</a:t>
            </a:r>
            <a:r>
              <a:rPr lang="en" sz="20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0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a[i]=dummy[DUMMY_LENGTH-</a:t>
            </a:r>
            <a:r>
              <a:rPr lang="en" sz="20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]*i;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b[i]=dummy[DUMMY_LENGTH-</a:t>
            </a:r>
            <a:r>
              <a:rPr lang="en" sz="20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]*i+</a:t>
            </a:r>
            <a:r>
              <a:rPr lang="en" sz="20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/>
        </p:nvSpPr>
        <p:spPr>
          <a:xfrm>
            <a:off x="6209875" y="1668475"/>
            <a:ext cx="1497300" cy="738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быдло-код</a:t>
            </a:r>
            <a:r>
              <a:rPr b="1" lang="en" sz="1800"/>
              <a:t>😜</a:t>
            </a:r>
            <a:endParaRPr b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/>
        </p:nvSpPr>
        <p:spPr>
          <a:xfrm>
            <a:off x="170825" y="1578875"/>
            <a:ext cx="8852700" cy="267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Invocations  Metric Name  Metric Description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Min       Max       Avg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Device "GeForce GTX 1050 (0)"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Kernel: gInit(int*,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     local_memory_overhead  Local Memory Overhead   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										  98.11%    98.11%    98.11%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Kernel: gSum(int*,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1    local_memory_overhead  Local Memory Overhead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0.00%     0.00%    0.00%</a:t>
            </a:r>
            <a:endParaRPr/>
          </a:p>
        </p:txBody>
      </p:sp>
      <p:sp>
        <p:nvSpPr>
          <p:cNvPr id="161" name="Google Shape;161;p31"/>
          <p:cNvSpPr txBox="1"/>
          <p:nvPr/>
        </p:nvSpPr>
        <p:spPr>
          <a:xfrm>
            <a:off x="170800" y="723925"/>
            <a:ext cx="8852700" cy="67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/PGP-2023&gt;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nvprof -m local_memory_overhead ./lab4 20 32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/>
        </p:nvSpPr>
        <p:spPr>
          <a:xfrm>
            <a:off x="190925" y="402375"/>
            <a:ext cx="8802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Type            Time(%)    Time  Calls  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Avg      Min       Max   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GPU activities:   83.15% 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4.3196ms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1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4.3196ms  4.3196ms  4.3196ms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gInit(int*,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4.67%  242.60us  1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242.60us   242.60us  242.60us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gSum(int*,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/>
        </p:nvSpPr>
        <p:spPr>
          <a:xfrm>
            <a:off x="170825" y="1578875"/>
            <a:ext cx="8852700" cy="267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Invocations  Metric Name  Metric Description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Min       Max       Avg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Device "GeForce GTX 1050 (0)"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Kernel: gInit(int*,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     local_memory_overhead  Local Memory Overhead   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										  0.00%    0.00%    0.00%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Kernel: gSum(int*,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1    local_memory_overhead  Local Memory Overhead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0.00%     0.00%    0.00%</a:t>
            </a:r>
            <a:endParaRPr/>
          </a:p>
        </p:txBody>
      </p:sp>
      <p:sp>
        <p:nvSpPr>
          <p:cNvPr id="172" name="Google Shape;172;p33"/>
          <p:cNvSpPr txBox="1"/>
          <p:nvPr/>
        </p:nvSpPr>
        <p:spPr>
          <a:xfrm>
            <a:off x="170800" y="723925"/>
            <a:ext cx="8852700" cy="67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/PGP-2023&gt;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nvprof -m local_memory_overhead ./lab4 20 32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3" name="Google Shape;173;p33"/>
          <p:cNvSpPr txBox="1"/>
          <p:nvPr/>
        </p:nvSpPr>
        <p:spPr>
          <a:xfrm>
            <a:off x="144875" y="110975"/>
            <a:ext cx="67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#define DUMMY_LENGTH </a:t>
            </a:r>
            <a:r>
              <a:rPr lang="en" sz="20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400"/>
            <a:ext cx="758498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/>
        </p:nvSpPr>
        <p:spPr>
          <a:xfrm>
            <a:off x="190925" y="402375"/>
            <a:ext cx="8802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Type            Time(%)    Time  Calls  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Avg      Min       Max   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GPU activities:   16.67% 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173.67us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1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173.67u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s 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173.67us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173.67us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gInit(int*,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23.26% 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242.25us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1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242.25us   242.25us  242.25us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gSum(int*,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4425" y="995225"/>
            <a:ext cx="9013500" cy="2955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218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18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800">
              <a:solidFill>
                <a:srgbClr val="B21818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218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18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&lt;stdlib.h&gt;</a:t>
            </a:r>
            <a:endParaRPr sz="1800">
              <a:solidFill>
                <a:srgbClr val="B21818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__global__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gShowIdx() {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idx = </a:t>
            </a:r>
            <a:r>
              <a:rPr lang="en" sz="1800">
                <a:solidFill>
                  <a:srgbClr val="18B2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blockIdx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.x * </a:t>
            </a:r>
            <a:r>
              <a:rPr lang="en" sz="1800">
                <a:solidFill>
                  <a:srgbClr val="18B2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blockDim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.x + </a:t>
            </a:r>
            <a:r>
              <a:rPr lang="en" sz="1800">
                <a:solidFill>
                  <a:srgbClr val="18B2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threadIdx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.x;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warp_idx = </a:t>
            </a:r>
            <a:r>
              <a:rPr lang="en" sz="1800">
                <a:solidFill>
                  <a:srgbClr val="18B2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threadIdx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.x / warpSize;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lane_idx = </a:t>
            </a:r>
            <a:r>
              <a:rPr lang="en" sz="1800">
                <a:solidFill>
                  <a:srgbClr val="18B2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threadIdx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.x % warpSize;</a:t>
            </a:r>
            <a:endParaRPr sz="1800">
              <a:solidFill>
                <a:srgbClr val="1818B2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18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800">
                <a:solidFill>
                  <a:srgbClr val="B218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%5d\t%5d\t</a:t>
            </a:r>
            <a:r>
              <a:rPr lang="en" sz="18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B218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%2d\t%2d\n</a:t>
            </a:r>
            <a:r>
              <a:rPr lang="en" sz="18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idx, </a:t>
            </a:r>
            <a:r>
              <a:rPr lang="en" sz="1800">
                <a:solidFill>
                  <a:srgbClr val="18B2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blockIdx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.x, warp_idx, lane_idx);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140675" y="151175"/>
            <a:ext cx="8852700" cy="4340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" sz="18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argc, </a:t>
            </a:r>
            <a:r>
              <a:rPr lang="en" sz="18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** argv){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AF5F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(argc &lt; </a:t>
            </a:r>
            <a:r>
              <a:rPr lang="en" sz="18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fprintf(</a:t>
            </a:r>
            <a:r>
              <a:rPr lang="en" sz="18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"USAGE: &lt;prog&gt; &lt;threads_per_block&gt; &lt;num_of_blocks&gt;</a:t>
            </a:r>
            <a:r>
              <a:rPr lang="en" sz="1800">
                <a:solidFill>
                  <a:srgbClr val="B218B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8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AF5F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" sz="18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threads_per_block=atoi(argv[</a:t>
            </a:r>
            <a:r>
              <a:rPr lang="en" sz="18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18B2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num_of_blocks=atoi(argv[</a:t>
            </a:r>
            <a:r>
              <a:rPr lang="en" sz="18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gShowIdx&lt;&lt;&lt;num_of_blocks, threads_per_block&gt;&gt;&gt;();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cudaDeviceSynchronize();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AF5F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B2181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261250" y="363850"/>
            <a:ext cx="1929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   Idx   blk  wrp  lane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   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b="1" lang="en">
                <a:solidFill>
                  <a:srgbClr val="0000FF"/>
                </a:solidFill>
              </a:rPr>
              <a:t> 0	    0	  0	 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     1	    0	  0	 1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     2	    0	  0	 2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 ………………………    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    30	    0	  0	30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    31	    0	  0	31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    32	    0	  1	 0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    33	    0	  1	 1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    34	    0	  1	 2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……………………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    62	    0	  1	30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 63	    0	  1	31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6D7A8"/>
                </a:solidFill>
              </a:rPr>
              <a:t> </a:t>
            </a:r>
            <a:r>
              <a:rPr b="1" lang="en">
                <a:solidFill>
                  <a:srgbClr val="6AA84F"/>
                </a:solidFill>
              </a:rPr>
              <a:t>   64	    1	  0	 0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    65	    1	  0	 1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    ……………………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    95	    1	  0	31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90000"/>
                </a:solidFill>
              </a:rPr>
              <a:t>    96	    1	  1	 0</a:t>
            </a:r>
            <a:endParaRPr b="1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90000"/>
                </a:solidFill>
              </a:rPr>
              <a:t>    97	    1	  1	 1</a:t>
            </a:r>
            <a:endParaRPr b="1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………………………..</a:t>
            </a:r>
            <a:endParaRPr b="1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   127	    1	  1	31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3275775" y="93400"/>
            <a:ext cx="5707500" cy="76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./lab4a 64 2 | sort -g -k1,1 -k2,2 -k4,4 &gt; stat.txt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171200" y="352850"/>
            <a:ext cx="88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67450"/>
            <a:ext cx="8003355" cy="171823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35350" y="3850675"/>
            <a:ext cx="876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Кол-во варпов % 32 ==0 &amp;&amp;   Кол-во варпов / 32  &gt; 1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Кол-во блоков &gt;= Кол-во мультипроцессоров</a:t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990600" y="76200"/>
            <a:ext cx="7086600" cy="787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Оптимальное количество нитей в блоках</a:t>
            </a:r>
            <a:endParaRPr b="1"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" sz="2100"/>
              <a:t>(сокрытие латентности)</a:t>
            </a:r>
            <a:endParaRPr b="1" i="1"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28600"/>
            <a:ext cx="72179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140675" y="433"/>
            <a:ext cx="89130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Detected 1 CUDA Capable device(s)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Device 0: "NVIDIA GeForce RTX 2060"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CUDA Driver Version / Runtime Version          12.0 / 11.1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CUDA Capability Major/Minor version number:    7.5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………………………………………………………………………………………………………………………..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) Multiprocessors, (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) CUDA Cores/MP:     1920 CUDA Cores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…………………………………………………………………………………………………………………………….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Memory Clock rate:                             7001 Mhz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Memory Bus Width:                              192-bit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L2 Cache Size:                                 3145728 bytes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Total amount of constant memory:               65536 bytes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Total amount of shared memory per block:       49152 bytes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Total shared memory per multiprocessor:        65536 bytes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Total number of registers available per block: 65536</a:t>
            </a:r>
            <a:endParaRPr sz="18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Warp size:                                     32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Maximum number of threads per multiprocessor:  1024</a:t>
            </a:r>
            <a:endParaRPr sz="1800">
              <a:solidFill>
                <a:schemeClr val="dk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Maximum number of threads per block:           1024</a:t>
            </a:r>
            <a:endParaRPr sz="2100">
              <a:highlight>
                <a:srgbClr val="C0C3A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/>
        </p:nvSpPr>
        <p:spPr>
          <a:xfrm>
            <a:off x="140680" y="8818"/>
            <a:ext cx="8842500" cy="5171700"/>
          </a:xfrm>
          <a:prstGeom prst="rect">
            <a:avLst/>
          </a:prstGeom>
          <a:noFill/>
          <a:ln cap="flat" cmpd="sng" w="9525">
            <a:solidFill>
              <a:srgbClr val="C0C3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Detected 2 CUDA Capable device(s)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Device 0: "GeForce GTX 1050"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CUDA Driver Version / Runtime Version          9.1 / 9.1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CUDA Capability Major/Minor version number:    6.1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………………………………………………………………………………………………………………………………………………………………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) Multiprocessors, (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) CUDA Cores/MP:     640 CUDA Cores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……………………………………………………………………………………………………………………………………………………..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Memory Clock rate:                             3504 Mhz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Memory Bus Width:                              128-bit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L2 Cache Size:                                 1048576 bytes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………………………………………………………………………………………………………………………………………………………………………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Total amount of constant memory:               65536 bytes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Total amount of shared memory per block:       49152 bytes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Total number of registers available per block: 65536</a:t>
            </a:r>
            <a:endParaRPr sz="18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Warp size:                                     32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Maximum number of threads per multiprocessor:  2048</a:t>
            </a:r>
            <a:endParaRPr sz="1800">
              <a:solidFill>
                <a:schemeClr val="dk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Maximum number of threads per block:           1024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………………………………………………………………………………………………………………………………………………………………….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