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FC5FD-37FB-4BFF-A16A-87990ADB70F8}">
  <a:tblStyle styleId="{7D8FC5FD-37FB-4BFF-A16A-87990ADB7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8dd7f0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8dd7f0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7efa478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7efa478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a3e1413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a3e1413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6aaad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96aaad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96aaad4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96aaad4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a3e1413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a3e1413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a3e1413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a3e1413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a3e1413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a3e1413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a3e1413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a3e1413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a3e1413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a3e1413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f71f3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f71f3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a3e1413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a3e1413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a3e1413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a3e1413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a3e1413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a3e1413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a3e1413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a3e1413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a3e1413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a3e1413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a3e1413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a3e1413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a3e14139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a3e14139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a3e1413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a3e1413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a3e1413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a3e1413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a3e14139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a3e14139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8dd7f0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8dd7f0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a3e14139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a3e14139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98dd7f0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98dd7f0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8dd7f0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8dd7f0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7efa47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7efa47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8dd7f0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8dd7f0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8dd7f0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8dd7f0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8dd7f0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98dd7f0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304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600">
                <a:solidFill>
                  <a:schemeClr val="dk1"/>
                </a:solidFill>
              </a:rPr>
              <a:t>Содержание курса.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chemeClr val="dk1"/>
                </a:solidFill>
              </a:rPr>
              <a:t>Особенности и назначение GP GPU.</a:t>
            </a:r>
            <a:endParaRPr b="1"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chemeClr val="dk1"/>
                </a:solidFill>
              </a:rPr>
              <a:t>Обзор архитектуры CUDA.</a:t>
            </a:r>
            <a:endParaRPr b="1"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chemeClr val="dk1"/>
                </a:solidFill>
              </a:rPr>
              <a:t>CUDA  API.  </a:t>
            </a:r>
            <a:endParaRPr b="1" i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134275" y="323850"/>
            <a:ext cx="8857500" cy="125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5"/>
            </a:pPr>
            <a:r>
              <a:rPr lang="en" sz="1800">
                <a:solidFill>
                  <a:schemeClr val="dk1"/>
                </a:solidFill>
              </a:rPr>
              <a:t>Тема 15 </a:t>
            </a:r>
            <a:r>
              <a:rPr lang="en" sz="1800">
                <a:solidFill>
                  <a:schemeClr val="dk1"/>
                </a:solidFill>
              </a:rPr>
              <a:t>(4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Использование </a:t>
            </a:r>
            <a:r>
              <a:rPr i="1" lang="en" sz="1800">
                <a:solidFill>
                  <a:schemeClr val="dk1"/>
                </a:solidFill>
              </a:rPr>
              <a:t>GPU</a:t>
            </a:r>
            <a:r>
              <a:rPr lang="en" sz="1800">
                <a:solidFill>
                  <a:schemeClr val="dk1"/>
                </a:solidFill>
              </a:rPr>
              <a:t> при </a:t>
            </a:r>
            <a:r>
              <a:rPr i="1" lang="en" sz="1800">
                <a:solidFill>
                  <a:schemeClr val="dk1"/>
                </a:solidFill>
              </a:rPr>
              <a:t>глубоком обучении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Нейросети и </a:t>
            </a:r>
            <a:r>
              <a:rPr i="1" lang="en" sz="1800">
                <a:solidFill>
                  <a:schemeClr val="dk1"/>
                </a:solidFill>
              </a:rPr>
              <a:t>глубокое обучение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Datasets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</a:rPr>
              <a:t>для глубокого обучения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34275" y="2152650"/>
            <a:ext cx="8857500" cy="87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6"/>
            </a:pPr>
            <a:r>
              <a:rPr lang="en" sz="1800">
                <a:solidFill>
                  <a:schemeClr val="dk1"/>
                </a:solidFill>
              </a:rPr>
              <a:t>Тема 16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Библиотеки </a:t>
            </a:r>
            <a:r>
              <a:rPr i="1" lang="en" sz="1800">
                <a:solidFill>
                  <a:schemeClr val="dk1"/>
                </a:solidFill>
              </a:rPr>
              <a:t>tensorflow</a:t>
            </a:r>
            <a:r>
              <a:rPr lang="en" sz="1800">
                <a:solidFill>
                  <a:schemeClr val="dk1"/>
                </a:solidFill>
              </a:rPr>
              <a:t> и </a:t>
            </a:r>
            <a:r>
              <a:rPr i="1" lang="en" sz="1800">
                <a:solidFill>
                  <a:schemeClr val="dk1"/>
                </a:solidFill>
              </a:rPr>
              <a:t>keras.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90600" y="178828"/>
            <a:ext cx="7086600" cy="356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Назначение GP GPU</a:t>
            </a:r>
            <a:endParaRPr b="1" sz="1700"/>
          </a:p>
        </p:txBody>
      </p:sp>
      <p:sp>
        <p:nvSpPr>
          <p:cNvPr id="123" name="Google Shape;123;p26"/>
          <p:cNvSpPr txBox="1"/>
          <p:nvPr/>
        </p:nvSpPr>
        <p:spPr>
          <a:xfrm>
            <a:off x="3236825" y="594800"/>
            <a:ext cx="2563500" cy="3561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CGA, EGA, VGA адаптеры</a:t>
            </a:r>
            <a:endParaRPr b="1"/>
          </a:p>
        </p:txBody>
      </p:sp>
      <p:sp>
        <p:nvSpPr>
          <p:cNvPr id="124" name="Google Shape;124;p26"/>
          <p:cNvSpPr/>
          <p:nvPr/>
        </p:nvSpPr>
        <p:spPr>
          <a:xfrm>
            <a:off x="2690350" y="1250775"/>
            <a:ext cx="4173900" cy="1441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2779625" y="1353450"/>
            <a:ext cx="1457400" cy="1230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Память</a:t>
            </a:r>
            <a:endParaRPr b="1"/>
          </a:p>
        </p:txBody>
      </p:sp>
      <p:sp>
        <p:nvSpPr>
          <p:cNvPr id="126" name="Google Shape;126;p26"/>
          <p:cNvSpPr txBox="1"/>
          <p:nvPr/>
        </p:nvSpPr>
        <p:spPr>
          <a:xfrm>
            <a:off x="2963675" y="1837600"/>
            <a:ext cx="1089300" cy="31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</a:t>
            </a:r>
            <a:r>
              <a:rPr lang="en"/>
              <a:t>ы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2963675" y="2142400"/>
            <a:ext cx="1089300" cy="31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буфер</a:t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4379825" y="1886850"/>
            <a:ext cx="2402100" cy="585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Конвертер: память -&gt; видеосигналы</a:t>
            </a:r>
            <a:endParaRPr b="1"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725" y="1937613"/>
            <a:ext cx="676872" cy="48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472" y="1447800"/>
            <a:ext cx="947738" cy="1137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47050" y="2765400"/>
            <a:ext cx="716100" cy="1068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ОЗУ</a:t>
            </a:r>
            <a:endParaRPr sz="1800"/>
          </a:p>
        </p:txBody>
      </p:sp>
      <p:sp>
        <p:nvSpPr>
          <p:cNvPr id="132" name="Google Shape;132;p26"/>
          <p:cNvSpPr txBox="1"/>
          <p:nvPr/>
        </p:nvSpPr>
        <p:spPr>
          <a:xfrm>
            <a:off x="1601332" y="4017075"/>
            <a:ext cx="716100" cy="4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CPU</a:t>
            </a:r>
            <a:endParaRPr sz="1800"/>
          </a:p>
        </p:txBody>
      </p:sp>
      <p:cxnSp>
        <p:nvCxnSpPr>
          <p:cNvPr id="133" name="Google Shape;133;p26"/>
          <p:cNvCxnSpPr>
            <a:stCxn id="125" idx="1"/>
            <a:endCxn id="134" idx="0"/>
          </p:cNvCxnSpPr>
          <p:nvPr/>
        </p:nvCxnSpPr>
        <p:spPr>
          <a:xfrm flipH="1">
            <a:off x="403325" y="1968750"/>
            <a:ext cx="2376300" cy="89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3449175" y="3078041"/>
            <a:ext cx="886200" cy="44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BIOS</a:t>
            </a:r>
            <a:endParaRPr sz="1800"/>
          </a:p>
        </p:txBody>
      </p:sp>
      <p:cxnSp>
        <p:nvCxnSpPr>
          <p:cNvPr id="136" name="Google Shape;136;p26"/>
          <p:cNvCxnSpPr>
            <a:stCxn id="135" idx="1"/>
            <a:endCxn id="131" idx="3"/>
          </p:cNvCxnSpPr>
          <p:nvPr/>
        </p:nvCxnSpPr>
        <p:spPr>
          <a:xfrm flipH="1">
            <a:off x="763275" y="3299891"/>
            <a:ext cx="2685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6"/>
          <p:cNvSpPr txBox="1"/>
          <p:nvPr/>
        </p:nvSpPr>
        <p:spPr>
          <a:xfrm>
            <a:off x="242050" y="1570150"/>
            <a:ext cx="2352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в ПАМЯТЬ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99250" y="3017950"/>
            <a:ext cx="2911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Таблица векторов прерываний</a:t>
            </a:r>
            <a:endParaRPr/>
          </a:p>
        </p:txBody>
      </p:sp>
      <p:cxnSp>
        <p:nvCxnSpPr>
          <p:cNvPr id="139" name="Google Shape;139;p26"/>
          <p:cNvCxnSpPr>
            <a:stCxn id="131" idx="2"/>
            <a:endCxn id="132" idx="1"/>
          </p:cNvCxnSpPr>
          <p:nvPr/>
        </p:nvCxnSpPr>
        <p:spPr>
          <a:xfrm flipH="1" rot="-5400000">
            <a:off x="800800" y="3438600"/>
            <a:ext cx="404700" cy="119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6"/>
          <p:cNvCxnSpPr>
            <a:stCxn id="135" idx="2"/>
            <a:endCxn id="132" idx="3"/>
          </p:cNvCxnSpPr>
          <p:nvPr/>
        </p:nvCxnSpPr>
        <p:spPr>
          <a:xfrm rot="5400000">
            <a:off x="2746275" y="3093041"/>
            <a:ext cx="717300" cy="157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2116794" y="3551350"/>
            <a:ext cx="1891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Прерывание</a:t>
            </a:r>
            <a:r>
              <a:rPr b="1" lang="en" sz="1600"/>
              <a:t> </a:t>
            </a:r>
            <a:r>
              <a:rPr b="1" lang="en" sz="1800"/>
              <a:t>10h</a:t>
            </a:r>
            <a:endParaRPr b="1" sz="1800"/>
          </a:p>
        </p:txBody>
      </p:sp>
      <p:sp>
        <p:nvSpPr>
          <p:cNvPr id="134" name="Google Shape;134;p26"/>
          <p:cNvSpPr/>
          <p:nvPr/>
        </p:nvSpPr>
        <p:spPr>
          <a:xfrm>
            <a:off x="151275" y="2866250"/>
            <a:ext cx="504300" cy="31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426325" y="2722531"/>
            <a:ext cx="1891500" cy="233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move </a:t>
            </a:r>
            <a:r>
              <a:rPr b="1" lang="en" sz="1600"/>
              <a:t>cx</a:t>
            </a:r>
            <a:r>
              <a:rPr lang="en" sz="1600"/>
              <a:t>,00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move </a:t>
            </a:r>
            <a:r>
              <a:rPr b="1" lang="en" sz="1600">
                <a:solidFill>
                  <a:schemeClr val="dk1"/>
                </a:solidFill>
              </a:rPr>
              <a:t>dx</a:t>
            </a:r>
            <a:r>
              <a:rPr lang="en" sz="1600">
                <a:solidFill>
                  <a:schemeClr val="dk1"/>
                </a:solidFill>
              </a:rPr>
              <a:t>,00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move ah, </a:t>
            </a:r>
            <a:r>
              <a:rPr b="1" lang="en" sz="1600"/>
              <a:t>0ch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move </a:t>
            </a:r>
            <a:r>
              <a:rPr b="1" lang="en" sz="1600"/>
              <a:t>al</a:t>
            </a:r>
            <a:r>
              <a:rPr lang="en" sz="1600"/>
              <a:t>,03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b="1" lang="en" sz="1600"/>
              <a:t>int 10h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inc cx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cmp cx,100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jne CL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endParaRPr sz="1600"/>
          </a:p>
        </p:txBody>
      </p:sp>
      <p:sp>
        <p:nvSpPr>
          <p:cNvPr id="143" name="Google Shape;143;p26"/>
          <p:cNvSpPr txBox="1"/>
          <p:nvPr/>
        </p:nvSpPr>
        <p:spPr>
          <a:xfrm>
            <a:off x="6405725" y="2775479"/>
            <a:ext cx="2685900" cy="1351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for(int i=0,j=0;i&lt;100;i++){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Setcolor(3);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Setpixel(i,j)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  <p:sp>
        <p:nvSpPr>
          <p:cNvPr id="144" name="Google Shape;144;p26"/>
          <p:cNvSpPr/>
          <p:nvPr/>
        </p:nvSpPr>
        <p:spPr>
          <a:xfrm>
            <a:off x="151275" y="3834300"/>
            <a:ext cx="4274794" cy="856132"/>
          </a:xfrm>
          <a:custGeom>
            <a:rect b="b" l="l" r="r" t="t"/>
            <a:pathLst>
              <a:path extrusionOk="0" h="30683" w="162989">
                <a:moveTo>
                  <a:pt x="162989" y="27029"/>
                </a:moveTo>
                <a:cubicBezTo>
                  <a:pt x="138247" y="27365"/>
                  <a:pt x="40958" y="33551"/>
                  <a:pt x="14534" y="29046"/>
                </a:cubicBezTo>
                <a:cubicBezTo>
                  <a:pt x="-11889" y="24541"/>
                  <a:pt x="6129" y="4841"/>
                  <a:pt x="4448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26"/>
          <p:cNvSpPr txBox="1"/>
          <p:nvPr/>
        </p:nvSpPr>
        <p:spPr>
          <a:xfrm>
            <a:off x="4714875" y="1383500"/>
            <a:ext cx="145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Адаптер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78600" y="395275"/>
            <a:ext cx="8429700" cy="1071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Увеличение памяти и пропускной способности.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Аппаратное ускорение.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Распараллеливание.</a:t>
            </a:r>
            <a:endParaRPr sz="1800"/>
          </a:p>
        </p:txBody>
      </p:sp>
      <p:sp>
        <p:nvSpPr>
          <p:cNvPr id="151" name="Google Shape;151;p27"/>
          <p:cNvSpPr txBox="1"/>
          <p:nvPr/>
        </p:nvSpPr>
        <p:spPr>
          <a:xfrm>
            <a:off x="226225" y="1776400"/>
            <a:ext cx="84297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От адаптеров к </a:t>
            </a:r>
            <a:r>
              <a:rPr b="1" i="1" lang="en" sz="1800"/>
              <a:t>GP GPU:</a:t>
            </a:r>
            <a:endParaRPr b="1" i="1" sz="1800"/>
          </a:p>
        </p:txBody>
      </p:sp>
      <p:sp>
        <p:nvSpPr>
          <p:cNvPr id="152" name="Google Shape;152;p27"/>
          <p:cNvSpPr txBox="1"/>
          <p:nvPr/>
        </p:nvSpPr>
        <p:spPr>
          <a:xfrm>
            <a:off x="226225" y="2431225"/>
            <a:ext cx="3869400" cy="100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Память ≤ 256 Кб,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8-битовый интерфейс ISA,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пропускная способность - 8 Мб/с  </a:t>
            </a:r>
            <a:endParaRPr sz="1800"/>
          </a:p>
        </p:txBody>
      </p:sp>
      <p:sp>
        <p:nvSpPr>
          <p:cNvPr id="153" name="Google Shape;153;p27"/>
          <p:cNvSpPr txBox="1"/>
          <p:nvPr/>
        </p:nvSpPr>
        <p:spPr>
          <a:xfrm>
            <a:off x="4572000" y="2431225"/>
            <a:ext cx="4095600" cy="2321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Память ≤ 6 Гб,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32/64-битовый интерфейс PCI-E,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пропускная способность - 128 Гб/с,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процессорные ядра   ≅ 10 000,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Специализированные устройства для вычислений с FP, вычислений специальных функций, </a:t>
            </a:r>
            <a:r>
              <a:rPr b="1" lang="en" sz="1800"/>
              <a:t>тензорные ядра</a:t>
            </a:r>
            <a:r>
              <a:rPr lang="en" sz="1800"/>
              <a:t>,</a:t>
            </a:r>
            <a:r>
              <a:rPr i="1" lang="en" sz="1800"/>
              <a:t> ray tracing</a:t>
            </a:r>
            <a:r>
              <a:rPr lang="en" sz="1800"/>
              <a:t> процессоры.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50" y="157150"/>
            <a:ext cx="66647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71151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65169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1"/>
          <p:cNvGraphicFramePr/>
          <p:nvPr/>
        </p:nvGraphicFramePr>
        <p:xfrm>
          <a:off x="239813" y="68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{7D8FC5FD-37FB-4BFF-A16A-87990ADB70F8}</a:tableStyleId>
              </a:tblPr>
              <a:tblGrid>
                <a:gridCol w="2888125"/>
                <a:gridCol w="2888125"/>
                <a:gridCol w="2888125"/>
              </a:tblGrid>
              <a:tr h="68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Модель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Программные средства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Архитектура ВС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Общая память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POSIX (pthread),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WinAPI(CreateThread),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OpenMP...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MIMD, разделяемая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память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Обмен сообщениями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MPI (Message Passing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Interface): OpenMPI,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MPICH, LAM (Local Area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Multicomputer); PVM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(Parallel Virtual Machine)...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MIMD, распределенная и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разделяемая память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Параллелизм данных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Языки .NET, Python...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MIMD/SIMD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31"/>
          <p:cNvSpPr txBox="1"/>
          <p:nvPr/>
        </p:nvSpPr>
        <p:spPr>
          <a:xfrm>
            <a:off x="621850" y="30075"/>
            <a:ext cx="8082600" cy="504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Модели параллельных вычислений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283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5371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825"/>
            <a:ext cx="8839200" cy="277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621850" y="30075"/>
            <a:ext cx="8082600" cy="504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Интерфейсы программирования GP GPU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90600" y="178828"/>
            <a:ext cx="7086600" cy="4947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Содержание курса</a:t>
            </a:r>
            <a:endParaRPr b="1" sz="1700"/>
          </a:p>
        </p:txBody>
      </p:sp>
      <p:sp>
        <p:nvSpPr>
          <p:cNvPr id="76" name="Google Shape;76;p17"/>
          <p:cNvSpPr txBox="1"/>
          <p:nvPr/>
        </p:nvSpPr>
        <p:spPr>
          <a:xfrm>
            <a:off x="181900" y="781050"/>
            <a:ext cx="8857500" cy="421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Тема 1 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Н</a:t>
            </a:r>
            <a:r>
              <a:rPr lang="en" sz="1800">
                <a:solidFill>
                  <a:schemeClr val="dk1"/>
                </a:solidFill>
              </a:rPr>
              <a:t>азначение и особенности </a:t>
            </a:r>
            <a:r>
              <a:rPr b="1" i="1" lang="en" sz="1800">
                <a:solidFill>
                  <a:schemeClr val="dk1"/>
                </a:solidFill>
              </a:rPr>
              <a:t>GP GPU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Обзор архитектуры </a:t>
            </a:r>
            <a:r>
              <a:rPr b="1" i="1" lang="en" sz="1800">
                <a:solidFill>
                  <a:schemeClr val="dk1"/>
                </a:solidFill>
              </a:rPr>
              <a:t>CUDA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Установка средств разработки (</a:t>
            </a:r>
            <a:r>
              <a:rPr b="1" i="1" lang="en" sz="1800">
                <a:solidFill>
                  <a:schemeClr val="dk1"/>
                </a:solidFill>
              </a:rPr>
              <a:t>CUDA SDK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i="1" lang="en" sz="1800">
                <a:solidFill>
                  <a:schemeClr val="dk1"/>
                </a:solidFill>
              </a:rPr>
              <a:t>CUDA  API</a:t>
            </a:r>
            <a:r>
              <a:rPr lang="en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Тема 2 (1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Характеристики </a:t>
            </a:r>
            <a:r>
              <a:rPr i="1" lang="en" sz="1800">
                <a:solidFill>
                  <a:schemeClr val="dk1"/>
                </a:solidFill>
              </a:rPr>
              <a:t>GPU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Вычислительные возможности и версии </a:t>
            </a:r>
            <a:r>
              <a:rPr i="1" lang="en" sz="1800">
                <a:solidFill>
                  <a:schemeClr val="dk1"/>
                </a:solidFill>
              </a:rPr>
              <a:t>CUDA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Тема 3 (1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Обработка ошибок.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Анализ производительности на основе объектов событий (</a:t>
            </a:r>
            <a:r>
              <a:rPr i="1" lang="en" sz="1800">
                <a:solidFill>
                  <a:schemeClr val="dk1"/>
                </a:solidFill>
              </a:rPr>
              <a:t>CUDA events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6487806" cy="4162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6727050" y="695325"/>
            <a:ext cx="2262300" cy="51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OpenGL 2.0: GLSL </a:t>
            </a:r>
            <a:endParaRPr sz="1800"/>
          </a:p>
        </p:txBody>
      </p:sp>
      <p:sp>
        <p:nvSpPr>
          <p:cNvPr id="197" name="Google Shape;197;p35"/>
          <p:cNvSpPr txBox="1"/>
          <p:nvPr/>
        </p:nvSpPr>
        <p:spPr>
          <a:xfrm>
            <a:off x="621850" y="30075"/>
            <a:ext cx="8082600" cy="504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Конвейер OpenGL</a:t>
            </a:r>
            <a:r>
              <a:rPr b="1"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99700" y="480800"/>
            <a:ext cx="4305600" cy="3263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const char *vpSrc[] =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"#version 430\n",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"layout(location = 0) in vec3 pos;\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layout(location = 1) in vec3 color;\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out vec4 vs_color;\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void main() {\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gl_Position = vec4(pos,1);\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vs_color=vec4(color,1.0);\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}"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};</a:t>
            </a:r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5128900" y="464200"/>
            <a:ext cx="3234000" cy="3263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const char *fpSrc[] =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"#version 430\n",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"in vec4 vs_color;\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out vec4 fcolor;\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void main() {\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fcolor = vs_color;\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}"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130975" y="4581525"/>
            <a:ext cx="8232000" cy="44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Вычислительные шейдеры</a:t>
            </a:r>
            <a:r>
              <a:rPr b="1" lang="en" sz="2000"/>
              <a:t> </a:t>
            </a:r>
            <a:r>
              <a:rPr lang="en" sz="2000"/>
              <a:t>выполняются вне конвейера.</a:t>
            </a:r>
            <a:endParaRPr sz="2000"/>
          </a:p>
        </p:txBody>
      </p:sp>
      <p:sp>
        <p:nvSpPr>
          <p:cNvPr id="205" name="Google Shape;205;p36"/>
          <p:cNvSpPr txBox="1"/>
          <p:nvPr/>
        </p:nvSpPr>
        <p:spPr>
          <a:xfrm>
            <a:off x="97650" y="3819525"/>
            <a:ext cx="2262300" cy="70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OpenGL 4.3: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 shaders </a:t>
            </a:r>
            <a:endParaRPr sz="1800"/>
          </a:p>
        </p:txBody>
      </p:sp>
      <p:sp>
        <p:nvSpPr>
          <p:cNvPr id="206" name="Google Shape;206;p36"/>
          <p:cNvSpPr txBox="1"/>
          <p:nvPr/>
        </p:nvSpPr>
        <p:spPr>
          <a:xfrm>
            <a:off x="99575" y="85725"/>
            <a:ext cx="43056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Вершинный шейдер</a:t>
            </a:r>
            <a:endParaRPr sz="1800"/>
          </a:p>
        </p:txBody>
      </p:sp>
      <p:sp>
        <p:nvSpPr>
          <p:cNvPr id="207" name="Google Shape;207;p36"/>
          <p:cNvSpPr txBox="1"/>
          <p:nvPr/>
        </p:nvSpPr>
        <p:spPr>
          <a:xfrm>
            <a:off x="5128900" y="85725"/>
            <a:ext cx="3234000" cy="37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Фрагментный</a:t>
            </a:r>
            <a:r>
              <a:rPr lang="en" sz="1800"/>
              <a:t> шейдер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51775" y="1014225"/>
            <a:ext cx="8764800" cy="35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Активное использование графических процессоров (GPU) для прикладных расчетов научно-технического назначения во многом связано с предоставлением компанией NVIDIA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технологии CUDA (</a:t>
            </a:r>
            <a:r>
              <a:rPr i="1" lang="en" sz="2400"/>
              <a:t>Compute Unified Device Architecture</a:t>
            </a:r>
            <a:r>
              <a:rPr lang="en" sz="2400"/>
              <a:t>). Технология CUDA предоставляет понятную для прикладного программиста абстракцию графического процессора (GPU) и простой интерфейс прикладного программирования (API – Application Programming Interface).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3" name="Google Shape;213;p37"/>
          <p:cNvSpPr txBox="1"/>
          <p:nvPr/>
        </p:nvSpPr>
        <p:spPr>
          <a:xfrm>
            <a:off x="226225" y="30075"/>
            <a:ext cx="8690400" cy="504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А</a:t>
            </a:r>
            <a:r>
              <a:rPr b="1" lang="en" sz="2400"/>
              <a:t>рхитектура </a:t>
            </a:r>
            <a:r>
              <a:rPr b="1" i="1" lang="en" sz="2400"/>
              <a:t>CUDA</a:t>
            </a:r>
            <a:endParaRPr b="1" i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166925" y="334875"/>
            <a:ext cx="8856000" cy="459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По терминологии CUDA вычислительный узел с CPU и main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memory называется </a:t>
            </a:r>
            <a:r>
              <a:rPr b="1" i="1" lang="en" sz="2400"/>
              <a:t>host</a:t>
            </a:r>
            <a:r>
              <a:rPr lang="en" sz="2400"/>
              <a:t>, GPU называется </a:t>
            </a:r>
            <a:r>
              <a:rPr b="1" i="1" lang="en" sz="2400"/>
              <a:t>device</a:t>
            </a:r>
            <a:r>
              <a:rPr lang="en" sz="2400"/>
              <a:t>. Программа, выполняемая на host'е содержит код – ядро (</a:t>
            </a:r>
            <a:r>
              <a:rPr b="1" i="1" lang="en" sz="2400"/>
              <a:t>kernel</a:t>
            </a:r>
            <a:r>
              <a:rPr lang="en" sz="2400"/>
              <a:t>), который загружается на device в виде многочисленных копий. Все копии загруженного кода – нити (</a:t>
            </a:r>
            <a:r>
              <a:rPr b="1" i="1" lang="en" sz="2400"/>
              <a:t>threads</a:t>
            </a:r>
            <a:r>
              <a:rPr lang="en" sz="2400"/>
              <a:t>), объединяются в блоки (</a:t>
            </a:r>
            <a:r>
              <a:rPr b="1" i="1" lang="en" sz="2400"/>
              <a:t>blocks</a:t>
            </a:r>
            <a:r>
              <a:rPr lang="en" sz="2400"/>
              <a:t>) по 512-1024 нити в каждом. Все блоки объединяются в сеть (</a:t>
            </a:r>
            <a:r>
              <a:rPr b="1" i="1" lang="en" sz="2400"/>
              <a:t>grid</a:t>
            </a:r>
            <a:r>
              <a:rPr lang="en" sz="2400"/>
              <a:t>) с максимальным количеством блоков 65536. Все нити имеют совместный доступ на запись/чтение к памяти большого объема - </a:t>
            </a:r>
            <a:r>
              <a:rPr b="1" i="1" lang="en" sz="2400"/>
              <a:t>global memory</a:t>
            </a:r>
            <a:r>
              <a:rPr lang="en" sz="2400"/>
              <a:t>, на чтение к кэшируемым </a:t>
            </a:r>
            <a:r>
              <a:rPr b="1" i="1" lang="en" sz="2400"/>
              <a:t>constant memory</a:t>
            </a:r>
            <a:r>
              <a:rPr lang="en" sz="2400"/>
              <a:t> и </a:t>
            </a:r>
            <a:r>
              <a:rPr b="1" i="1" lang="en" sz="2400"/>
              <a:t>texture memory</a:t>
            </a:r>
            <a:r>
              <a:rPr lang="en" sz="2400"/>
              <a:t>. Нити одного блока имеют доступ к быстрой памяти небольшого объема – </a:t>
            </a:r>
            <a:r>
              <a:rPr b="1" i="1" lang="en" sz="2400"/>
              <a:t>shared memory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5484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182100" y="91100"/>
            <a:ext cx="8734500" cy="47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Расширение языка C </a:t>
            </a:r>
            <a:r>
              <a:rPr b="1" i="1" lang="en" sz="2400"/>
              <a:t>CUDA C </a:t>
            </a:r>
            <a:r>
              <a:rPr lang="en" sz="2400"/>
              <a:t>— спецификаторы функций и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переменных, специальные директивы, встроенные переменные и новые типы данных, а так же набор функций и структур данных </a:t>
            </a:r>
            <a:r>
              <a:rPr b="1" i="1" lang="en" sz="2400"/>
              <a:t>CUDA API</a:t>
            </a:r>
            <a:r>
              <a:rPr lang="en" sz="2400"/>
              <a:t>, предоставляют простой инструмент для программирования на GPU.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/>
              <a:t>Функция-ядро (kernel)</a:t>
            </a:r>
            <a:endParaRPr b="1" sz="2400" u="sng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Код, выполняемый на устройстве (ядро),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определяется в виде функции типа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/>
              <a:t>void</a:t>
            </a:r>
            <a:r>
              <a:rPr lang="en" sz="2400"/>
              <a:t> со спецификатором </a:t>
            </a:r>
            <a:r>
              <a:rPr b="1" i="1" lang="en" sz="2400"/>
              <a:t>__global__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__global__ void gFunc(&lt;params&gt;){...}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166925" y="257925"/>
            <a:ext cx="8825700" cy="23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Конфигурация нитей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При вызове ядра программист определяет количество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нитей в блоке и количество блоков в </a:t>
            </a:r>
            <a:r>
              <a:rPr i="1" lang="en" sz="2400"/>
              <a:t>grid</a:t>
            </a:r>
            <a:r>
              <a:rPr lang="en" sz="2400"/>
              <a:t>. При этом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допустима линейная, двумерная или трехмерная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индексация нитей: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4" name="Google Shape;234;p41"/>
          <p:cNvSpPr txBox="1"/>
          <p:nvPr/>
        </p:nvSpPr>
        <p:spPr>
          <a:xfrm>
            <a:off x="197250" y="2820650"/>
            <a:ext cx="8795400" cy="1137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gFunc&lt;&lt;&lt;dim3(bl_xdim, bl_ydim, bl_zdim),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     dim3(th_xdim, th_ydim, th_zdim)&gt;&gt;&gt;(&lt;params&gt;);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151775" y="834150"/>
            <a:ext cx="8856000" cy="3396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#include </a:t>
            </a:r>
            <a:r>
              <a:rPr lang="en" sz="2400">
                <a:solidFill>
                  <a:schemeClr val="dk1"/>
                </a:solidFill>
              </a:rPr>
              <a:t>&lt;stdio.h&gt;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#include &lt;cuda.h&gt;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__global__ </a:t>
            </a:r>
            <a:r>
              <a:rPr lang="en" sz="2400"/>
              <a:t>void gTest(float* a){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a[</a:t>
            </a:r>
            <a:r>
              <a:rPr b="1" lang="en" sz="2400">
                <a:solidFill>
                  <a:srgbClr val="FF0000"/>
                </a:solidFill>
              </a:rPr>
              <a:t>threadIdx.x</a:t>
            </a:r>
            <a:r>
              <a:rPr lang="en" sz="2400"/>
              <a:t>+</a:t>
            </a:r>
            <a:r>
              <a:rPr b="1" lang="en" sz="2400">
                <a:solidFill>
                  <a:srgbClr val="FF0000"/>
                </a:solidFill>
              </a:rPr>
              <a:t>blockDim.x</a:t>
            </a:r>
            <a:r>
              <a:rPr lang="en" sz="2400"/>
              <a:t>*</a:t>
            </a:r>
            <a:r>
              <a:rPr b="1" lang="en" sz="2400">
                <a:solidFill>
                  <a:srgbClr val="FF0000"/>
                </a:solidFill>
              </a:rPr>
              <a:t>blockIdx.x</a:t>
            </a:r>
            <a:r>
              <a:rPr lang="en" sz="2400"/>
              <a:t>]=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                        (float)(</a:t>
            </a:r>
            <a:r>
              <a:rPr b="1" lang="en" sz="2400">
                <a:solidFill>
                  <a:srgbClr val="FF0000"/>
                </a:solidFill>
              </a:rPr>
              <a:t>threadIdx.x</a:t>
            </a:r>
            <a:r>
              <a:rPr lang="en" sz="2400"/>
              <a:t>+</a:t>
            </a:r>
            <a:r>
              <a:rPr b="1" lang="en" sz="2400">
                <a:solidFill>
                  <a:srgbClr val="FF0000"/>
                </a:solidFill>
              </a:rPr>
              <a:t>blockDim.x</a:t>
            </a:r>
            <a:r>
              <a:rPr lang="en" sz="2400"/>
              <a:t>*</a:t>
            </a:r>
            <a:r>
              <a:rPr b="1" lang="en" sz="2400">
                <a:solidFill>
                  <a:srgbClr val="FF0000"/>
                </a:solidFill>
              </a:rPr>
              <a:t>blockIdx.x</a:t>
            </a:r>
            <a:r>
              <a:rPr lang="en" sz="2400"/>
              <a:t>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0" name="Google Shape;240;p42"/>
          <p:cNvSpPr txBox="1"/>
          <p:nvPr/>
        </p:nvSpPr>
        <p:spPr>
          <a:xfrm>
            <a:off x="5595700" y="1349725"/>
            <a:ext cx="1228200" cy="485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test.cu</a:t>
            </a:r>
            <a:endParaRPr b="1" i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212425" y="303400"/>
            <a:ext cx="8856000" cy="360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 main(){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float *da, *ha;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int num_of_blocks=10, threads_per_block=64;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int N=num_of_blocks*threads_per_block;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ha=(float*)calloc(N, sizeof(float));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</a:t>
            </a:r>
            <a:r>
              <a:rPr b="1" lang="en" sz="2400">
                <a:solidFill>
                  <a:srgbClr val="FF0000"/>
                </a:solidFill>
              </a:rPr>
              <a:t>cudaMalloc</a:t>
            </a:r>
            <a:r>
              <a:rPr lang="en" sz="2400"/>
              <a:t>((void**)&amp;da, N*sizeof(float));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/>
        </p:nvSpPr>
        <p:spPr>
          <a:xfrm>
            <a:off x="75950" y="411075"/>
            <a:ext cx="8961900" cy="366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gTest</a:t>
            </a:r>
            <a:r>
              <a:rPr b="1" lang="en" sz="2400">
                <a:solidFill>
                  <a:srgbClr val="FF0000"/>
                </a:solidFill>
              </a:rPr>
              <a:t>&lt;&lt;&lt;dim3(num_of_blocks),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               dim3(threads_per_block)&gt;&gt;&gt;</a:t>
            </a:r>
            <a:r>
              <a:rPr lang="en" sz="2400"/>
              <a:t>(da);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CudaDeviceSynchronize</a:t>
            </a:r>
            <a:r>
              <a:rPr lang="en" sz="2400"/>
              <a:t>();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cudaMemcpy</a:t>
            </a:r>
            <a:r>
              <a:rPr lang="en" sz="2400"/>
              <a:t>(ha,da,N*sizeof(float),       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</a:t>
            </a:r>
            <a:r>
              <a:rPr b="1" lang="en" sz="2400">
                <a:solidFill>
                  <a:srgbClr val="FF0000"/>
                </a:solidFill>
              </a:rPr>
              <a:t>cudaMemcpyDeviceToHost</a:t>
            </a:r>
            <a:r>
              <a:rPr lang="en" sz="2400"/>
              <a:t>);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34275" y="247650"/>
            <a:ext cx="8857500" cy="421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lang="en" sz="1800">
                <a:solidFill>
                  <a:schemeClr val="dk1"/>
                </a:solidFill>
              </a:rPr>
              <a:t>Тема 4 </a:t>
            </a:r>
            <a:r>
              <a:rPr lang="en" sz="1800">
                <a:solidFill>
                  <a:schemeClr val="dk1"/>
                </a:solidFill>
              </a:rPr>
              <a:t>(4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i="1" lang="en" sz="1800">
                <a:solidFill>
                  <a:schemeClr val="dk1"/>
                </a:solidFill>
              </a:rPr>
              <a:t>cuda-gdb</a:t>
            </a:r>
            <a:endParaRPr b="1"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Data Display Debugger (ddd)</a:t>
            </a:r>
            <a:endParaRPr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Nsight Eclipse Plugins</a:t>
            </a:r>
            <a:endParaRPr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Nsight Visual Studio Code Edition</a:t>
            </a:r>
            <a:endParaRPr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i="1" lang="en" sz="1800">
                <a:solidFill>
                  <a:schemeClr val="dk1"/>
                </a:solidFill>
              </a:rPr>
              <a:t>nvprof</a:t>
            </a:r>
            <a:endParaRPr b="1"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nvvp</a:t>
            </a:r>
            <a:endParaRPr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i="1" lang="en" sz="1800">
                <a:solidFill>
                  <a:schemeClr val="dk1"/>
                </a:solidFill>
              </a:rPr>
              <a:t>Nsight Compute CLI</a:t>
            </a:r>
            <a:endParaRPr b="1"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Nsight Compute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lang="en" sz="1800">
                <a:solidFill>
                  <a:schemeClr val="dk1"/>
                </a:solidFill>
              </a:rPr>
              <a:t>Тема 5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Объединение нитей в блоки и варпы.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Оптимальная конфигурация нитей.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/>
        </p:nvSpPr>
        <p:spPr>
          <a:xfrm>
            <a:off x="227575" y="182100"/>
            <a:ext cx="8628300" cy="310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for(int i=0;i&lt;N;i++)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printf("%g\n", ha[i]);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free(ha);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cudaFree</a:t>
            </a:r>
            <a:r>
              <a:rPr lang="en" sz="2400">
                <a:solidFill>
                  <a:schemeClr val="dk1"/>
                </a:solidFill>
              </a:rPr>
              <a:t>(da);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return0;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6" name="Google Shape;256;p45"/>
          <p:cNvSpPr txBox="1"/>
          <p:nvPr/>
        </p:nvSpPr>
        <p:spPr>
          <a:xfrm>
            <a:off x="257925" y="3685025"/>
            <a:ext cx="8613300" cy="89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 </a:t>
            </a:r>
            <a:r>
              <a:rPr b="1" lang="en" sz="2400"/>
              <a:t>nvcc</a:t>
            </a:r>
            <a:r>
              <a:rPr lang="en" sz="2400"/>
              <a:t> test.cu -o test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 ./test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134275" y="323850"/>
            <a:ext cx="8857500" cy="421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6"/>
            </a:pPr>
            <a:r>
              <a:rPr lang="en" sz="1800">
                <a:solidFill>
                  <a:schemeClr val="dk1"/>
                </a:solidFill>
              </a:rPr>
              <a:t>Тема 6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Иерархия памяти.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Регистровая и локальная память.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6"/>
            </a:pPr>
            <a:r>
              <a:rPr lang="en" sz="1800">
                <a:solidFill>
                  <a:schemeClr val="dk1"/>
                </a:solidFill>
              </a:rPr>
              <a:t>Тема 7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Совместный доступ к глобальной памяти (</a:t>
            </a:r>
            <a:r>
              <a:rPr i="1" lang="en" sz="1800">
                <a:solidFill>
                  <a:schemeClr val="dk1"/>
                </a:solidFill>
              </a:rPr>
              <a:t>coalescing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Разделяемая память (</a:t>
            </a:r>
            <a:r>
              <a:rPr i="1" lang="en" sz="1800">
                <a:solidFill>
                  <a:schemeClr val="dk1"/>
                </a:solidFill>
              </a:rPr>
              <a:t>shared memory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6"/>
            </a:pPr>
            <a:r>
              <a:rPr lang="en" sz="1800">
                <a:solidFill>
                  <a:schemeClr val="dk1"/>
                </a:solidFill>
              </a:rPr>
              <a:t>Тема 8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Константная память.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Текстурная память.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34275" y="323850"/>
            <a:ext cx="8857500" cy="421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Тема 9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Уровни компиляции nvcc.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.</a:t>
            </a:r>
            <a:r>
              <a:rPr i="1" lang="en" sz="1800">
                <a:solidFill>
                  <a:schemeClr val="dk1"/>
                </a:solidFill>
              </a:rPr>
              <a:t>cubin, .fatbin, .gpu</a:t>
            </a:r>
            <a:r>
              <a:rPr lang="en" sz="1800">
                <a:solidFill>
                  <a:schemeClr val="dk1"/>
                </a:solidFill>
              </a:rPr>
              <a:t> и .</a:t>
            </a:r>
            <a:r>
              <a:rPr i="1" lang="en" sz="1800">
                <a:solidFill>
                  <a:schemeClr val="dk1"/>
                </a:solidFill>
              </a:rPr>
              <a:t>ptx</a:t>
            </a:r>
            <a:r>
              <a:rPr lang="en" sz="1800">
                <a:solidFill>
                  <a:schemeClr val="dk1"/>
                </a:solidFill>
              </a:rPr>
              <a:t> файлы.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PTX</a:t>
            </a:r>
            <a:r>
              <a:rPr lang="en" sz="1800">
                <a:solidFill>
                  <a:schemeClr val="dk1"/>
                </a:solidFill>
              </a:rPr>
              <a:t> (Parallel Thread eXecution) </a:t>
            </a:r>
            <a:r>
              <a:rPr i="1" lang="en" sz="1800">
                <a:solidFill>
                  <a:schemeClr val="dk1"/>
                </a:solidFill>
              </a:rPr>
              <a:t>ISA</a:t>
            </a:r>
            <a:r>
              <a:rPr lang="en" sz="1800">
                <a:solidFill>
                  <a:schemeClr val="dk1"/>
                </a:solidFill>
              </a:rPr>
              <a:t> (Instruction Set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Architecture).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 sz="1800">
                <a:solidFill>
                  <a:schemeClr val="dk1"/>
                </a:solidFill>
              </a:rPr>
              <a:t>CUDA Driver API.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Тема 10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Поддержка cuda в Python.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Модуль</a:t>
            </a:r>
            <a:r>
              <a:rPr i="1" lang="en" sz="1800">
                <a:solidFill>
                  <a:schemeClr val="dk1"/>
                </a:solidFill>
              </a:rPr>
              <a:t> cuda_driver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Пакет </a:t>
            </a:r>
            <a:r>
              <a:rPr i="1" lang="en" sz="1800">
                <a:solidFill>
                  <a:schemeClr val="dk1"/>
                </a:solidFill>
              </a:rPr>
              <a:t>pycuda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Пакет</a:t>
            </a:r>
            <a:r>
              <a:rPr i="1" lang="en" sz="1800">
                <a:solidFill>
                  <a:schemeClr val="dk1"/>
                </a:solidFill>
              </a:rPr>
              <a:t> numba.cuda.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34275" y="323850"/>
            <a:ext cx="8857500" cy="421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1"/>
            </a:pPr>
            <a:r>
              <a:rPr lang="en" sz="1800">
                <a:solidFill>
                  <a:schemeClr val="dk1"/>
                </a:solidFill>
              </a:rPr>
              <a:t>Тема 11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Библиотека </a:t>
            </a:r>
            <a:r>
              <a:rPr i="1" lang="en" sz="1800">
                <a:solidFill>
                  <a:schemeClr val="dk1"/>
                </a:solidFill>
              </a:rPr>
              <a:t>Thrust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Обобщенное программирование: контейнеры, обобщенные алгоритмы, итераторы.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Контейнеры </a:t>
            </a:r>
            <a:r>
              <a:rPr i="1" lang="en" sz="1800">
                <a:solidFill>
                  <a:schemeClr val="dk1"/>
                </a:solidFill>
              </a:rPr>
              <a:t>host_vector</a:t>
            </a:r>
            <a:r>
              <a:rPr lang="en" sz="1800">
                <a:solidFill>
                  <a:schemeClr val="dk1"/>
                </a:solidFill>
              </a:rPr>
              <a:t> и </a:t>
            </a:r>
            <a:r>
              <a:rPr i="1" lang="en" sz="1800">
                <a:solidFill>
                  <a:schemeClr val="dk1"/>
                </a:solidFill>
              </a:rPr>
              <a:t>device_vector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Алгоритмы </a:t>
            </a:r>
            <a:r>
              <a:rPr i="1" lang="en" sz="1800">
                <a:solidFill>
                  <a:schemeClr val="dk1"/>
                </a:solidFill>
              </a:rPr>
              <a:t>thrust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Преобразование указателей и комбинированный код.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Алгоритм </a:t>
            </a:r>
            <a:r>
              <a:rPr i="1" lang="en" sz="1800">
                <a:solidFill>
                  <a:schemeClr val="dk1"/>
                </a:solidFill>
              </a:rPr>
              <a:t>transform </a:t>
            </a:r>
            <a:r>
              <a:rPr lang="en" sz="1800">
                <a:solidFill>
                  <a:schemeClr val="dk1"/>
                </a:solidFill>
              </a:rPr>
              <a:t>и функторы.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Скалярное произведение векторов с использованием thrust.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Транспонирование матрицы с использованием thrust.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34275" y="1314450"/>
            <a:ext cx="8857500" cy="171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2"/>
            </a:pPr>
            <a:r>
              <a:rPr lang="en" sz="1800">
                <a:solidFill>
                  <a:schemeClr val="dk1"/>
                </a:solidFill>
              </a:rPr>
              <a:t>Тема 12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Потоки CUDA (CUDA Stream).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Одновременное выполнение ядер.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Одновременное копирование и выполнение ядра.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Использование нескольких GPU.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34275" y="323850"/>
            <a:ext cx="8857500" cy="260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3"/>
            </a:pPr>
            <a:r>
              <a:rPr lang="en" sz="1800">
                <a:solidFill>
                  <a:schemeClr val="dk1"/>
                </a:solidFill>
              </a:rPr>
              <a:t>Тема 13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Тензорные операции, произведение матриц.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Реализация произведения матриц на основе </a:t>
            </a:r>
            <a:r>
              <a:rPr i="1" lang="en" sz="1800">
                <a:solidFill>
                  <a:schemeClr val="dk1"/>
                </a:solidFill>
              </a:rPr>
              <a:t>CUDA API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Особенности использования библиотеки </a:t>
            </a:r>
            <a:r>
              <a:rPr i="1" lang="en" sz="1800">
                <a:solidFill>
                  <a:schemeClr val="dk1"/>
                </a:solidFill>
              </a:rPr>
              <a:t>cuBLAS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Функции </a:t>
            </a:r>
            <a:r>
              <a:rPr i="1" lang="en" sz="1800">
                <a:solidFill>
                  <a:schemeClr val="dk1"/>
                </a:solidFill>
              </a:rPr>
              <a:t>cublas&lt;T&gt;gemm().</a:t>
            </a:r>
            <a:endParaRPr i="1"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Тензорные процессоры.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Вызовы </a:t>
            </a:r>
            <a:r>
              <a:rPr i="1" lang="en" sz="1800">
                <a:solidFill>
                  <a:schemeClr val="dk1"/>
                </a:solidFill>
              </a:rPr>
              <a:t>cublas&lt;T&gt;gemm()</a:t>
            </a:r>
            <a:r>
              <a:rPr lang="en" sz="1800">
                <a:solidFill>
                  <a:schemeClr val="dk1"/>
                </a:solidFill>
              </a:rPr>
              <a:t> с использованием тензорных процессоров.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134275" y="857250"/>
            <a:ext cx="8857500" cy="126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14"/>
            </a:pPr>
            <a:r>
              <a:rPr lang="en" sz="1800">
                <a:solidFill>
                  <a:schemeClr val="dk1"/>
                </a:solidFill>
              </a:rPr>
              <a:t>Тема 14 </a:t>
            </a:r>
            <a:r>
              <a:rPr lang="en" sz="1800">
                <a:solidFill>
                  <a:schemeClr val="dk1"/>
                </a:solidFill>
              </a:rPr>
              <a:t>(2 ч.)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Программирование на уровне </a:t>
            </a:r>
            <a:r>
              <a:rPr i="1" lang="en" sz="1800">
                <a:solidFill>
                  <a:schemeClr val="dk1"/>
                </a:solidFill>
              </a:rPr>
              <a:t>warp</a:t>
            </a:r>
            <a:r>
              <a:rPr lang="en" sz="1800">
                <a:solidFill>
                  <a:schemeClr val="dk1"/>
                </a:solidFill>
              </a:rPr>
              <a:t>’ов.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Функции </a:t>
            </a:r>
            <a:r>
              <a:rPr i="1" lang="en" sz="1800">
                <a:solidFill>
                  <a:schemeClr val="dk1"/>
                </a:solidFill>
              </a:rPr>
              <a:t>wmma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