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5"/>
    <p:sldMasterId id="214748366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63A9C31-2D00-47A8-8B41-21EFFD2772EF}">
  <a:tblStyle styleId="{963A9C31-2D00-47A8-8B41-21EFFD2772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500526a99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6" name="Google Shape;66;g20500526a99_0_16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20500526a99_0_16:notes"/>
          <p:cNvSpPr txBox="1"/>
          <p:nvPr>
            <p:ph idx="1" type="body"/>
          </p:nvPr>
        </p:nvSpPr>
        <p:spPr>
          <a:xfrm>
            <a:off x="685800" y="4343400"/>
            <a:ext cx="54831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9f76a6c2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9f76a6c2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9f76a6c2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29f76a6c2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29f76a6c2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29f76a6c2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807a2dd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c807a2dd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807a2ddd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807a2ddd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807a2ddd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c807a2ddd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9f76a6c2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29f76a6c2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2a1e164a4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2a1e164a4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a1e164a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2a1e164a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2a1e164a4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2a1e164a4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9f76a6c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9f76a6c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2a1e164a4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2a1e164a4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a1e164a4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2a1e164a4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29f76a6c2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29f76a6c2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29f76a6c2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29f76a6c2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2a1e164a4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2a1e164a4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a1e164a4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2a1e164a4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9f76a6c2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9f76a6c2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29f76a6c2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29f76a6c2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9f76a6c2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29f76a6c2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9f76a6c2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9f76a6c2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9f76a6c2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29f76a6c2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457200" y="4683919"/>
            <a:ext cx="2130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124200" y="4683919"/>
            <a:ext cx="2892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553200" y="4683919"/>
            <a:ext cx="2130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6800" lIns="90000" spcFirstLastPara="1" rIns="90000" wrap="square" tIns="468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rtl="0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C0C3A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0C3A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63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6300" cy="3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683919"/>
            <a:ext cx="2130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683919"/>
            <a:ext cx="2892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683919"/>
            <a:ext cx="2130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435425" y="119269"/>
            <a:ext cx="8397000" cy="7389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Лекция 10</a:t>
            </a:r>
            <a:endParaRPr b="1" sz="3600"/>
          </a:p>
        </p:txBody>
      </p:sp>
      <p:sp>
        <p:nvSpPr>
          <p:cNvPr id="70" name="Google Shape;70;p16"/>
          <p:cNvSpPr txBox="1"/>
          <p:nvPr/>
        </p:nvSpPr>
        <p:spPr>
          <a:xfrm>
            <a:off x="181900" y="1270250"/>
            <a:ext cx="8857500" cy="2859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Python+CUDA</a:t>
            </a:r>
            <a:endParaRPr b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/>
              <a:t>● CUDA Python:</a:t>
            </a:r>
            <a:endParaRPr b="1" sz="24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/>
              <a:t>https://developer.nvidia.com/how-to-cuda-python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/>
              <a:t>● [PyCUDA: https://mathema.tician.de/software/pycuda/ ]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/>
          <p:nvPr/>
        </p:nvSpPr>
        <p:spPr>
          <a:xfrm>
            <a:off x="100800" y="67250"/>
            <a:ext cx="8959500" cy="4436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</a:rPr>
              <a:t>@jit</a:t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def create_fractal(min_x, max_x, min_y, max_y, image, iters):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  height = image.shape[0]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  width = image.shape[1]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  pixel_size_x = (max_x - min_x) / width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  pixel_size_y = (max_y - min_y) / height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  for x in range(width):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    real = min_x + x * pixel_size_x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    for y in range(height):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      imag = min_y + y * pixel_size_y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      color = mandel(real, imag, iters)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      image[y, x] = color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/>
          <p:nvPr/>
        </p:nvSpPr>
        <p:spPr>
          <a:xfrm>
            <a:off x="100800" y="465025"/>
            <a:ext cx="8925900" cy="4099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image = np.zeros((1024, 1536), dtype = np.uint8)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start = timer()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create_fractal(-2.0, 1.0, -1.0, 1.0, image, 20)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dt = timer() - start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dt/=1000000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print ("Mandelbrot created in %f ms" % dt)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imshow(image)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show()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 txBox="1"/>
          <p:nvPr/>
        </p:nvSpPr>
        <p:spPr>
          <a:xfrm>
            <a:off x="100800" y="1251500"/>
            <a:ext cx="8808600" cy="800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D9D9D9"/>
                </a:highlight>
              </a:rPr>
              <a:t>Lab10&gt; python mandel_numba.py</a:t>
            </a:r>
            <a:endParaRPr sz="20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D9D9D9"/>
                </a:highlight>
              </a:rPr>
              <a:t>Mandelbrot created in 250.150089 ms</a:t>
            </a:r>
            <a:endParaRPr sz="2300">
              <a:highlight>
                <a:srgbClr val="D9D9D9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/>
          <p:nvPr/>
        </p:nvSpPr>
        <p:spPr>
          <a:xfrm>
            <a:off x="94075" y="94125"/>
            <a:ext cx="8956200" cy="48696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import numpy as np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from pylab import imshow, show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#from timeit import default_timer as timer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from time import  perf_counter_ns  as timer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from numba import cuda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from numba import *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@cuda.jit('f8, f8, uint32', device=True)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def mandel(x, y, max_iters):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c = complex(x, y)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z = 0.0j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for i in range(max_iters):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z = z*z + c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if (z.real*z.real + z.imag*z.imag) &gt;= 4: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return i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return max_iters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/>
          <p:nvPr/>
        </p:nvSpPr>
        <p:spPr>
          <a:xfrm>
            <a:off x="141050" y="94025"/>
            <a:ext cx="8909100" cy="48381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@cuda.jit('f8, f8, f8, f8, uint8[:,:], uint32')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def create_fractal(min_x, max_x, min_y, max_y, image, iters):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height = image.shape[0]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#размерности двумерного массива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width = image.shape[1]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pixel_size_x = (max_x - min_x) / width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pixel_size_y = (max_y - min_y) / height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startX, startY = cuda.grid(2) #threadIdx.x+blockDim.x*blockIdx.x,...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gridX = cuda.gridDim.x * cuda.blockDim.x;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gridY = cuda.gridDim.y * cuda.blockDim.y;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for x in range(startX, width, gridX): #если width&gt;gridX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real = min_x + x * pixel_size_x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for y in range(startY, height, gridY):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  imag = min_y + y * pixel_size_y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  image[y, x] = mandel(real, imag, iters)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0"/>
          <p:cNvSpPr txBox="1"/>
          <p:nvPr/>
        </p:nvSpPr>
        <p:spPr>
          <a:xfrm>
            <a:off x="167475" y="30475"/>
            <a:ext cx="8733300" cy="50361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image = np.zeros((1024, 1536), dtype = np.uint8)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blockdim = (32, 8)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griddim = (32,16)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d_image = cuda.to_device(image)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create_fractal[griddim, blockdim](-2.0, 1.0, -1.0, 1.0, d_image, 20)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cuda.synchronize()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start = timer()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d_image = cuda.to_device(image)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create_fractal[griddim, blockdim](-2.0, 1.0, -1.0, 1.0, d_image, 20)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cuda.synchronize()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dt = timer() - start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dt/=1000000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print ("Mandelbrot created in %f ms" % dt)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imshow(d_image)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show()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/>
          <p:nvPr/>
        </p:nvSpPr>
        <p:spPr>
          <a:xfrm>
            <a:off x="184700" y="100800"/>
            <a:ext cx="8875500" cy="1015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/Lab10&gt; python mandel_cuda.py</a:t>
            </a:r>
            <a:endParaRPr sz="20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Mandelbrot created in 2.216281 ms</a:t>
            </a:r>
            <a:endParaRPr sz="20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1"/>
          <p:cNvSpPr txBox="1"/>
          <p:nvPr/>
        </p:nvSpPr>
        <p:spPr>
          <a:xfrm>
            <a:off x="218250" y="1191375"/>
            <a:ext cx="8875500" cy="2324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</a:rPr>
              <a:t>/Lab10&gt; nvprof python mandel_cuda.py </a:t>
            </a:r>
            <a:endParaRPr sz="19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     Type  Time(%)      Time     Calls       Avg       Min       Max  Name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GPU activities:   93.77%  4.3107ms         2  2.1554ms  2.1450ms  2.1657ms  cudapy::__main__::</a:t>
            </a:r>
            <a:r>
              <a:rPr b="1" lang="en" sz="1900">
                <a:solidFill>
                  <a:srgbClr val="FF0000"/>
                </a:solidFill>
              </a:rPr>
              <a:t>create_fractal</a:t>
            </a:r>
            <a:r>
              <a:rPr lang="en" sz="1900">
                <a:solidFill>
                  <a:schemeClr val="dk1"/>
                </a:solidFill>
              </a:rPr>
              <a:t>$242(double, double, double, double, Array&lt;unsigned char, int=2, A, mutable, aligned&gt;, unsigned int)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Google Shape;157;p32"/>
          <p:cNvGraphicFramePr/>
          <p:nvPr/>
        </p:nvGraphicFramePr>
        <p:xfrm>
          <a:off x="345250" y="127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{963A9C31-2D00-47A8-8B41-21EFFD2772EF}</a:tableStyleId>
              </a:tblPr>
              <a:tblGrid>
                <a:gridCol w="2716775"/>
                <a:gridCol w="3250025"/>
                <a:gridCol w="2542950"/>
              </a:tblGrid>
              <a:tr h="57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/>
                        <a:t>Технология</a:t>
                      </a:r>
                      <a:endParaRPr b="1" sz="21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/>
                        <a:t>Время выполнения </a:t>
                      </a:r>
                      <a:r>
                        <a:rPr b="1" i="1" lang="en" sz="2100"/>
                        <a:t>мс</a:t>
                      </a:r>
                      <a:endParaRPr b="1" i="1" sz="21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/>
                        <a:t>Ускорение</a:t>
                      </a:r>
                      <a:endParaRPr b="1" sz="21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47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Python интерпретатор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highlight>
                            <a:srgbClr val="D9D9D9"/>
                          </a:highlight>
                        </a:rPr>
                        <a:t>3332.90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47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highlight>
                            <a:srgbClr val="B7B7B7"/>
                          </a:highlight>
                        </a:rPr>
                        <a:t>Numba jit</a:t>
                      </a:r>
                      <a:endParaRPr sz="1900">
                        <a:highlight>
                          <a:srgbClr val="B7B7B7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highlight>
                            <a:srgbClr val="B7B7B7"/>
                          </a:highlight>
                        </a:rPr>
                        <a:t>250.15</a:t>
                      </a:r>
                      <a:endParaRPr>
                        <a:highlight>
                          <a:srgbClr val="B7B7B7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13.32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47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CUDA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900">
                          <a:solidFill>
                            <a:schemeClr val="dk1"/>
                          </a:solidFill>
                        </a:rPr>
                        <a:t>2.16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1543.01</a:t>
                      </a:r>
                      <a:endParaRPr b="1" sz="19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 txBox="1"/>
          <p:nvPr/>
        </p:nvSpPr>
        <p:spPr>
          <a:xfrm>
            <a:off x="217450" y="31658"/>
            <a:ext cx="8676000" cy="51087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import numpy as np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from numba import jit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from numba import cuda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from time import  perf_counter_ns  as timer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from numba import cuda, float32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@cuda.jit</a:t>
            </a:r>
            <a:r>
              <a:rPr lang="en" sz="1900">
                <a:solidFill>
                  <a:schemeClr val="dk1"/>
                </a:solidFill>
                <a:highlight>
                  <a:srgbClr val="FFF2CC"/>
                </a:highlight>
              </a:rPr>
              <a:t>#(argtypes=[float32[:,:], float32[:,:], float32[:,:]])</a:t>
            </a:r>
            <a:endParaRPr sz="19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def matmul(A, B, C):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   m,n = cuda.grid(2)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   if m &lt; C.shape[0] and n &lt; C.shape[1]: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       acc = 0.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       for k in range(A.shape[1]):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           acc += A[m, k] * B[k, n]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       C[m, n] = acc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/>
          <p:nvPr/>
        </p:nvSpPr>
        <p:spPr>
          <a:xfrm>
            <a:off x="83725" y="100475"/>
            <a:ext cx="8943300" cy="49734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M=1024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K=1024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N=1024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A=np.arange(M*K)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A=A.reshape(M,K)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B=np.ones((K,N))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#C=np.zeros((M,N))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np.set_printoptions(formatter={'float': '{: 0.3g}'.format})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start = timer()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C=np.matmul(A,B)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dt = timer() - start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dt=dt/1000000.0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print ("np.matmul time %f ms" % dt)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print(C)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/>
        </p:nvSpPr>
        <p:spPr>
          <a:xfrm>
            <a:off x="176625" y="-1767"/>
            <a:ext cx="8859900" cy="5141100"/>
          </a:xfrm>
          <a:prstGeom prst="rect">
            <a:avLst/>
          </a:prstGeom>
          <a:noFill/>
          <a:ln cap="flat" cmpd="sng" w="9525">
            <a:solidFill>
              <a:srgbClr val="C0C3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/>
              <a:t>Глоссарий</a:t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Anaconda </a:t>
            </a:r>
            <a:r>
              <a:rPr lang="en" sz="2000"/>
              <a:t>— (Free Open Source Software) дистрибутив python для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научных вычислений.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NumPy</a:t>
            </a:r>
            <a:r>
              <a:rPr lang="en" sz="2000"/>
              <a:t> — библиотека python для поддержки численных расчетов.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Numba</a:t>
            </a:r>
            <a:r>
              <a:rPr lang="en" sz="2000"/>
              <a:t> — оптимизирующий компилятор python для CPU и GPU.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Matplotlib</a:t>
            </a:r>
            <a:r>
              <a:rPr lang="en" sz="2000"/>
              <a:t> — графическая библиотека python.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PyLab</a:t>
            </a:r>
            <a:r>
              <a:rPr lang="en" sz="2000"/>
              <a:t> — процедурный интерфейс Matplotlib.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Module</a:t>
            </a:r>
            <a:r>
              <a:rPr lang="en" sz="2000"/>
              <a:t> — файл .py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Package</a:t>
            </a:r>
            <a:r>
              <a:rPr lang="en" sz="2000"/>
              <a:t> — коллекция модулей со структурированным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пространством имён.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5"/>
          <p:cNvSpPr txBox="1"/>
          <p:nvPr/>
        </p:nvSpPr>
        <p:spPr>
          <a:xfrm>
            <a:off x="133875" y="719425"/>
            <a:ext cx="8926800" cy="27543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A=np.float32(A)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B=np.float32(B)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C=np.float32(C)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dA=cuda.to_device(A)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dB=cuda.to_device(B)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dC=cuda.to_device(C)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 txBox="1"/>
          <p:nvPr/>
        </p:nvSpPr>
        <p:spPr>
          <a:xfrm>
            <a:off x="100425" y="117200"/>
            <a:ext cx="8910000" cy="34272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start = timer()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matmul[(64,64),(16,16)](dA,dB,dC)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cuda.synchronize()  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dt = timer() - start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#dC.to_host()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dt=dt/1000000.0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print ("matmul time %f ms" % dt)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print(dC)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7"/>
          <p:cNvSpPr txBox="1"/>
          <p:nvPr/>
        </p:nvSpPr>
        <p:spPr>
          <a:xfrm>
            <a:off x="184700" y="574775"/>
            <a:ext cx="8775000" cy="3232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/Lab10&gt; python cuda-gemm3.py</a:t>
            </a:r>
            <a:endParaRPr sz="18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np.matmul time 20.236182 ms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[[ 5.24e+05  5.24e+05  5.24e+05 ...  5.24e+05  5.24e+05  5.24e+05]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[ 1.57e+06  1.57e+06  1.57e+06 ...  1.57e+06  1.57e+06  1.57e+06]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...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[ 1.07e+09  1.07e+09  1.07e+09 ...  1.07e+09  1.07e+09  1.07e+09]]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matmul time 30.242027 ms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[[ 5.24e+05  5.24e+05  5.24e+05 ...  5.24e+05  5.24e+05  5.24e+05]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[ 1.57e+06  1.57e+06  1.57e+06 ...  1.57e+06  1.57e+06  1.57e+06]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...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[ 1.07e+09  1.07e+09  1.07e+09 ...  1.07e+09  1.07e+09  1.07e+09]]</a:t>
            </a:r>
            <a:endParaRPr sz="21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8"/>
          <p:cNvSpPr txBox="1"/>
          <p:nvPr/>
        </p:nvSpPr>
        <p:spPr>
          <a:xfrm>
            <a:off x="134350" y="786600"/>
            <a:ext cx="9009600" cy="215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</a:rPr>
              <a:t>Type  </a:t>
            </a:r>
            <a:endParaRPr sz="19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</a:rPr>
              <a:t>Time(%)   Time     Calls       Avg                Min           Max          Name</a:t>
            </a:r>
            <a:endParaRPr sz="19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</a:rPr>
              <a:t>GPU activities:   </a:t>
            </a:r>
            <a:endParaRPr sz="19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</a:rPr>
              <a:t>49.23%  62.324ms   2       </a:t>
            </a:r>
            <a:r>
              <a:rPr b="1" lang="en" sz="1900">
                <a:solidFill>
                  <a:schemeClr val="dk1"/>
                </a:solidFill>
                <a:highlight>
                  <a:srgbClr val="D9D9D9"/>
                </a:highlight>
              </a:rPr>
              <a:t>31.162ms</a:t>
            </a: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</a:rPr>
              <a:t>    30.458ms    31.866ms  cudapy::__main__::</a:t>
            </a:r>
            <a:r>
              <a:rPr b="1" lang="en" sz="1900">
                <a:solidFill>
                  <a:srgbClr val="FF0000"/>
                </a:solidFill>
                <a:highlight>
                  <a:srgbClr val="D9D9D9"/>
                </a:highlight>
              </a:rPr>
              <a:t>matmul</a:t>
            </a: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</a:rPr>
              <a:t>$242(Array&lt;float, int=2, A, mutable, aligned&gt;, Array&lt;float, int=2, A, mutable, aligned&gt;, Array&lt;float, int=2, A, mutable, aligned&gt;)</a:t>
            </a:r>
            <a:endParaRPr sz="19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8"/>
          <p:cNvSpPr txBox="1"/>
          <p:nvPr/>
        </p:nvSpPr>
        <p:spPr>
          <a:xfrm>
            <a:off x="133875" y="100475"/>
            <a:ext cx="8910000" cy="492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D9D9D9"/>
                </a:highlight>
              </a:rPr>
              <a:t>/Lab10&gt; nvprof python cuda-gemm3.py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/>
        </p:nvSpPr>
        <p:spPr>
          <a:xfrm>
            <a:off x="184025" y="100475"/>
            <a:ext cx="88599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/>
              <a:t>Пакеты и модули</a:t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...ws/numsch&gt; ls -l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total 16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-rw-r--r-- 1 malkov users 2 Apr 2 13:07 __init__.py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drwxr-xr-x 3 malkov users 4096 Apr 2 13:15 interpol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drwxr-xr-x 2 malkov users 4096 Apr 2 13:09 __pycache__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drwxr-xr-x 3 malkov users 4096 Apr 2 13:09 weno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...ws/numsch&gt; ls -l interpol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total 16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-rw-r--r-- 1 malkov users 2 Apr 2 13:08 __init__.py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-rw-r--r-- 1 malkov users 2458 Apr 2 13:14 interpoly.py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drwxr-xr-x 2 malkov users 4096 Apr 2 13:18 __pycache__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-rw-r--r-- 1 malkov users 150 Apr 2 13:18 test.py</a:t>
            </a:r>
            <a:endParaRPr/>
          </a:p>
        </p:txBody>
      </p:sp>
      <p:sp>
        <p:nvSpPr>
          <p:cNvPr id="81" name="Google Shape;81;p18"/>
          <p:cNvSpPr txBox="1"/>
          <p:nvPr/>
        </p:nvSpPr>
        <p:spPr>
          <a:xfrm>
            <a:off x="6235450" y="2340500"/>
            <a:ext cx="2206500" cy="1062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def tt(s):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  print(s)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  return</a:t>
            </a:r>
            <a:endParaRPr sz="1900"/>
          </a:p>
        </p:txBody>
      </p:sp>
      <p:cxnSp>
        <p:nvCxnSpPr>
          <p:cNvPr id="82" name="Google Shape;82;p18"/>
          <p:cNvCxnSpPr>
            <a:stCxn id="81" idx="2"/>
          </p:cNvCxnSpPr>
          <p:nvPr/>
        </p:nvCxnSpPr>
        <p:spPr>
          <a:xfrm rot="5400000">
            <a:off x="6206500" y="3247700"/>
            <a:ext cx="977400" cy="12870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8"/>
          <p:cNvCxnSpPr/>
          <p:nvPr/>
        </p:nvCxnSpPr>
        <p:spPr>
          <a:xfrm flipH="1">
            <a:off x="5856692" y="4379942"/>
            <a:ext cx="228300" cy="27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/>
        </p:nvSpPr>
        <p:spPr>
          <a:xfrm>
            <a:off x="150575" y="557675"/>
            <a:ext cx="88599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...ws&gt; python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Python 3.5.2 |Anaconda custom (64-bit)| (default, Jul 2 2016, 17:53:06)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[GCC 4.4.7 20120313 (Red Hat 4.4.7-1)] on linux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Type "help", "copyright", "credits" or "license" for more information.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&gt;&gt;&gt;</a:t>
            </a:r>
            <a:r>
              <a:rPr b="1" lang="en" sz="2000">
                <a:solidFill>
                  <a:schemeClr val="dk1"/>
                </a:solidFill>
              </a:rPr>
              <a:t> import numsch.interpol.test as t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&gt;&gt;&gt; t.tt(34.8)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34.8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&gt;&gt;&gt;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/>
        </p:nvSpPr>
        <p:spPr>
          <a:xfrm>
            <a:off x="221225" y="813467"/>
            <a:ext cx="8701800" cy="387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import numpy as np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from pylab import imshow, show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from time import  perf_counter_ns  as timer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def mandel(x, y, max_iters):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c = complex(x, y)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z = 0.0j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for i in range(max_iters):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z = z*z + c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if (z.real*z.real + z.imag*z.imag) &gt;= 4: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  return i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return max_iters</a:t>
            </a:r>
            <a:r>
              <a:rPr lang="en"/>
              <a:t> </a:t>
            </a:r>
            <a:endParaRPr/>
          </a:p>
        </p:txBody>
      </p:sp>
      <p:sp>
        <p:nvSpPr>
          <p:cNvPr id="94" name="Google Shape;94;p20"/>
          <p:cNvSpPr txBox="1"/>
          <p:nvPr/>
        </p:nvSpPr>
        <p:spPr>
          <a:xfrm>
            <a:off x="1471200" y="4695608"/>
            <a:ext cx="6169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http://nbviewer.jupyter.org/gist/harrism/f5707335f40af9463c43</a:t>
            </a:r>
            <a:endParaRPr sz="1600"/>
          </a:p>
        </p:txBody>
      </p:sp>
      <p:sp>
        <p:nvSpPr>
          <p:cNvPr id="95" name="Google Shape;95;p20"/>
          <p:cNvSpPr txBox="1"/>
          <p:nvPr/>
        </p:nvSpPr>
        <p:spPr>
          <a:xfrm>
            <a:off x="221225" y="26425"/>
            <a:ext cx="8701800" cy="7101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Сравненние производительности кодов, генерируемых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компилятором Numba</a:t>
            </a:r>
            <a:endParaRPr b="1"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/>
        </p:nvSpPr>
        <p:spPr>
          <a:xfrm>
            <a:off x="140850" y="405600"/>
            <a:ext cx="8762100" cy="4186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def create_fractal(min_x, max_x, min_y, max_y, image, iters):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height = image.shape[0]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#размерности двумерного массива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width = image.shape[1]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pixel_size_x = (max_x - min_x) / width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pixel_size_y = (max_y - min_y) / height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#задание размеров пикселя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for x in range(width):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real = min_x + x * pixel_size_x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for y in range(height):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  imag = min_y + y * pixel_size_y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  color = mandel(real, imag, iters)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      image[y, x] = color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/>
        </p:nvSpPr>
        <p:spPr>
          <a:xfrm>
            <a:off x="120750" y="594025"/>
            <a:ext cx="8902800" cy="35709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#задание цвета пикселя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image = np.zeros((1024, 1536), dtype = np.uint8)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start = timer()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create_fractal(-2.0, 1.0, -1.0, 1.0, image, 20)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dt = timer() - start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dt/=1000000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print ("Mandelbrot created in %f ms" % dt)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imshow(image)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show()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1066800"/>
            <a:ext cx="5629275" cy="39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3"/>
          <p:cNvSpPr txBox="1"/>
          <p:nvPr/>
        </p:nvSpPr>
        <p:spPr>
          <a:xfrm>
            <a:off x="100800" y="100800"/>
            <a:ext cx="8925900" cy="800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D9D9D9"/>
                </a:highlight>
              </a:rPr>
              <a:t>/Lab10&gt; python mandel.py</a:t>
            </a:r>
            <a:endParaRPr sz="20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D9D9D9"/>
                </a:highlight>
              </a:rPr>
              <a:t>Mandelbrot created in 3332.904220 ms</a:t>
            </a:r>
            <a:endParaRPr sz="2300">
              <a:highlight>
                <a:srgbClr val="D9D9D9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/>
        </p:nvSpPr>
        <p:spPr>
          <a:xfrm>
            <a:off x="184700" y="117575"/>
            <a:ext cx="8825100" cy="4772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import numpy as np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from pylab import imshow, show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from time import  perf_counter_ns  as timer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/>
              <a:t>from numba import jit</a:t>
            </a:r>
            <a:endParaRPr b="1"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/>
              <a:t>@jit</a:t>
            </a:r>
            <a:endParaRPr b="1"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def mandel(x, y, max_iters):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  c = complex(x, y)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  z = 0.0j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  for i in range(max_iters):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 z = z*z + c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 if (z.real*z.real + z.imag*z.imag) &gt;= 4: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   return i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return max_iters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