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a3e44e5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a3e44e5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a3e44e5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a3e44e5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a3e44e58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a3e44e58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a3e44e5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a3e44e5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97ea807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97ea807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a3e44e5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a3e44e5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a3e44e58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a3e44e58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a3e44e5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a3e44e5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79afba2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79afba2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79afba2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79afba2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79afba2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79afba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a3e44e58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a3e44e58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a3e44e5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a3e44e5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a3e44e5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a3e44e5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a3e44e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a3e44e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a3e44e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a3e44e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a3e44e5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a3e44e5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a3e44e5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a3e44e5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a3e44e5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a3e44e5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11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041650"/>
            <a:ext cx="8715600" cy="382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Библиотека </a:t>
            </a:r>
            <a:r>
              <a:rPr i="1" lang="en" sz="2600"/>
              <a:t>Thrust</a:t>
            </a:r>
            <a:r>
              <a:rPr lang="en" sz="2600"/>
              <a:t>.</a:t>
            </a:r>
            <a:endParaRPr sz="26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Обобщенное программирование: контейнеры, обобщенные алгоритмы, итераторы.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 Контейнеры host_vector и device_vector.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 Алгоритмы </a:t>
            </a:r>
            <a:r>
              <a:rPr i="1" lang="en" sz="2300"/>
              <a:t>thrust</a:t>
            </a:r>
            <a:r>
              <a:rPr lang="en" sz="2300"/>
              <a:t>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 Преобразование указателей и комбинированный код.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 Алгоритм transform и функторы.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Скалярное произведение векторов с использованием </a:t>
            </a:r>
            <a:r>
              <a:rPr i="1" lang="en" sz="2300"/>
              <a:t>thrust</a:t>
            </a:r>
            <a:r>
              <a:rPr lang="en" sz="2300"/>
              <a:t>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Транспонирование матрицы с использованием </a:t>
            </a:r>
            <a:r>
              <a:rPr i="1" lang="en" sz="2300"/>
              <a:t>thrust</a:t>
            </a:r>
            <a:r>
              <a:rPr lang="en" sz="2300"/>
              <a:t>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584500" y="26425"/>
            <a:ext cx="8020800" cy="771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Скалярное произведение векторов, а</a:t>
            </a:r>
            <a:r>
              <a:rPr b="1" lang="en" sz="2200"/>
              <a:t>лгоритм</a:t>
            </a:r>
            <a:r>
              <a:rPr b="1" i="1" lang="en" sz="2200"/>
              <a:t> transform, reduce, inner_product</a:t>
            </a:r>
            <a:endParaRPr b="1" sz="2200"/>
          </a:p>
        </p:txBody>
      </p:sp>
      <p:sp>
        <p:nvSpPr>
          <p:cNvPr id="117" name="Google Shape;117;p24"/>
          <p:cNvSpPr txBox="1"/>
          <p:nvPr/>
        </p:nvSpPr>
        <p:spPr>
          <a:xfrm>
            <a:off x="105700" y="865650"/>
            <a:ext cx="8853300" cy="4186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&lt;thrust/host_vector.h&gt;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&lt;thrust/device_vector.h&gt;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&lt;thrust/sequence.h&gt;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&lt;thrust/inner_product.h&gt;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&lt;cstdio&gt;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N 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h_V1(N);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h_V2(N);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h_V3(N);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d_V1(N);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d_V2(N);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thrust::device_vector&lt;float&gt; d_V3(N);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118925" y="172350"/>
            <a:ext cx="8919300" cy="4402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thrust::sequence(d_V1.begin(), d_V1.end());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thrust::fill(d_V2.begin(), d_V2.end(), 0.5);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r>
              <a:rPr b="1" lang="en" sz="2000">
                <a:solidFill>
                  <a:schemeClr val="dk1"/>
                </a:solidFill>
              </a:rPr>
              <a:t>thrust::transform</a:t>
            </a:r>
            <a:r>
              <a:rPr lang="en" sz="2000">
                <a:solidFill>
                  <a:schemeClr val="dk1"/>
                </a:solidFill>
              </a:rPr>
              <a:t>(d_V1.begin(), d_V1.end(), d_V2.begin(), d_V3.begin(),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												</a:t>
            </a:r>
            <a:r>
              <a:rPr b="1" lang="en" sz="2000">
                <a:solidFill>
                  <a:schemeClr val="dk1"/>
                </a:solidFill>
              </a:rPr>
              <a:t>thrust::multiplies&lt;float&gt;())</a:t>
            </a:r>
            <a:r>
              <a:rPr lang="en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h_V1=d_V1;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h_V2=d_V2;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h_V3=d_V3;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for(int n=0;n&lt;N;n++)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printf("%i\t%g\t%g\t%g\n",n, h_V1[n], h_V2[n], h_V3[n]);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49772" y="172350"/>
            <a:ext cx="9051600" cy="2955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float sum=</a:t>
            </a:r>
            <a:r>
              <a:rPr b="1" lang="en" sz="2000">
                <a:solidFill>
                  <a:schemeClr val="dk1"/>
                </a:solidFill>
              </a:rPr>
              <a:t>thrust::reduce </a:t>
            </a:r>
            <a:r>
              <a:rPr lang="en" sz="2000">
                <a:solidFill>
                  <a:schemeClr val="dk1"/>
                </a:solidFill>
              </a:rPr>
              <a:t>(d_V3.begin(), d_V3.end(), 0.0,</a:t>
            </a:r>
            <a:endParaRPr sz="2000">
              <a:solidFill>
                <a:schemeClr val="dk1"/>
              </a:solidFill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      </a:t>
            </a:r>
            <a:r>
              <a:rPr b="1" lang="en" sz="2000">
                <a:solidFill>
                  <a:schemeClr val="dk1"/>
                </a:solidFill>
              </a:rPr>
              <a:t>thrust::plus&lt;float&gt;()</a:t>
            </a:r>
            <a:r>
              <a:rPr lang="en" sz="2000">
                <a:solidFill>
                  <a:schemeClr val="dk1"/>
                </a:solidFill>
              </a:rPr>
              <a:t>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printf("sum=%g\n", sum);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float sp=</a:t>
            </a:r>
            <a:r>
              <a:rPr b="1" lang="en" sz="2000">
                <a:solidFill>
                  <a:schemeClr val="dk1"/>
                </a:solidFill>
              </a:rPr>
              <a:t>thrust::inner_product</a:t>
            </a:r>
            <a:r>
              <a:rPr lang="en" sz="2000">
                <a:solidFill>
                  <a:schemeClr val="dk1"/>
                </a:solidFill>
              </a:rPr>
              <a:t>(d_V1.begin(), d_V1.end(), d_V2.begin(), 0.0f);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printf("sp=%g\n", sp);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118925" y="424300"/>
            <a:ext cx="8892900" cy="398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Lecture7/Lab7R&gt; ./lab7r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0       0       0.5     0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1       1       0.5     0.5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2       2       0.5     1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3       3       0.5     1.5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11      11      0.5     5.5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12      12      0.5     6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13      13      0.5     6.5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14      14      0.5     7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15      15      0.5     7.5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sum=60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sp=60</a:t>
            </a:r>
            <a:endParaRPr sz="22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8"/>
          <p:cNvGrpSpPr/>
          <p:nvPr/>
        </p:nvGrpSpPr>
        <p:grpSpPr>
          <a:xfrm>
            <a:off x="6208775" y="3275425"/>
            <a:ext cx="1782900" cy="1847400"/>
            <a:chOff x="6818375" y="2513425"/>
            <a:chExt cx="1782900" cy="1847400"/>
          </a:xfrm>
        </p:grpSpPr>
        <p:sp>
          <p:nvSpPr>
            <p:cNvPr id="138" name="Google Shape;138;p28"/>
            <p:cNvSpPr/>
            <p:nvPr/>
          </p:nvSpPr>
          <p:spPr>
            <a:xfrm>
              <a:off x="6818375" y="25134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351775" y="25134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885175" y="25134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6818375" y="29706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351775" y="29706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885175" y="29706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6818375" y="34278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351775" y="34278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885175" y="34278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6818375" y="38850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351775" y="3885025"/>
              <a:ext cx="5334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885175" y="38850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grpSp>
        <p:nvGrpSpPr>
          <p:cNvPr id="150" name="Google Shape;150;p28"/>
          <p:cNvGrpSpPr/>
          <p:nvPr/>
        </p:nvGrpSpPr>
        <p:grpSpPr>
          <a:xfrm>
            <a:off x="708275" y="3403600"/>
            <a:ext cx="2320800" cy="1390200"/>
            <a:chOff x="251075" y="965200"/>
            <a:chExt cx="2320800" cy="1390200"/>
          </a:xfrm>
        </p:grpSpPr>
        <p:sp>
          <p:nvSpPr>
            <p:cNvPr id="151" name="Google Shape;151;p28"/>
            <p:cNvSpPr/>
            <p:nvPr/>
          </p:nvSpPr>
          <p:spPr>
            <a:xfrm>
              <a:off x="2510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844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13178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1851275" y="9652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51075" y="14224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784475" y="14224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1317875" y="1422400"/>
              <a:ext cx="5334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1855775" y="14224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251075" y="18796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784475" y="18796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317875" y="18796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851275" y="18796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sp>
        <p:nvSpPr>
          <p:cNvPr id="163" name="Google Shape;163;p28"/>
          <p:cNvSpPr/>
          <p:nvPr/>
        </p:nvSpPr>
        <p:spPr>
          <a:xfrm>
            <a:off x="3564675" y="4011875"/>
            <a:ext cx="1995300" cy="19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323913" y="3440600"/>
            <a:ext cx="259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Транспонирование</a:t>
            </a:r>
            <a:endParaRPr b="1" sz="2000"/>
          </a:p>
        </p:txBody>
      </p:sp>
      <p:grpSp>
        <p:nvGrpSpPr>
          <p:cNvPr id="165" name="Google Shape;165;p28"/>
          <p:cNvGrpSpPr/>
          <p:nvPr/>
        </p:nvGrpSpPr>
        <p:grpSpPr>
          <a:xfrm>
            <a:off x="936875" y="1346200"/>
            <a:ext cx="6735900" cy="475800"/>
            <a:chOff x="251075" y="965200"/>
            <a:chExt cx="6735900" cy="475800"/>
          </a:xfrm>
        </p:grpSpPr>
        <p:grpSp>
          <p:nvGrpSpPr>
            <p:cNvPr id="166" name="Google Shape;166;p28"/>
            <p:cNvGrpSpPr/>
            <p:nvPr/>
          </p:nvGrpSpPr>
          <p:grpSpPr>
            <a:xfrm>
              <a:off x="251075" y="965200"/>
              <a:ext cx="2168400" cy="475800"/>
              <a:chOff x="251075" y="965200"/>
              <a:chExt cx="2168400" cy="475800"/>
            </a:xfrm>
          </p:grpSpPr>
          <p:sp>
            <p:nvSpPr>
              <p:cNvPr id="167" name="Google Shape;167;p28"/>
              <p:cNvSpPr/>
              <p:nvPr/>
            </p:nvSpPr>
            <p:spPr>
              <a:xfrm>
                <a:off x="2510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0</a:t>
                </a:r>
                <a:endParaRPr baseline="-25000" sz="1800"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7844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1</a:t>
                </a:r>
                <a:endParaRPr baseline="-25000" sz="1800"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13178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2</a:t>
                </a:r>
                <a:endParaRPr baseline="-25000" sz="1800"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18512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3</a:t>
                </a:r>
                <a:endParaRPr baseline="-25000" sz="1800"/>
              </a:p>
            </p:txBody>
          </p:sp>
        </p:grpSp>
        <p:grpSp>
          <p:nvGrpSpPr>
            <p:cNvPr id="171" name="Google Shape;171;p28"/>
            <p:cNvGrpSpPr/>
            <p:nvPr/>
          </p:nvGrpSpPr>
          <p:grpSpPr>
            <a:xfrm>
              <a:off x="2460875" y="965200"/>
              <a:ext cx="2168400" cy="475800"/>
              <a:chOff x="251075" y="965200"/>
              <a:chExt cx="2168400" cy="475800"/>
            </a:xfrm>
          </p:grpSpPr>
          <p:sp>
            <p:nvSpPr>
              <p:cNvPr id="172" name="Google Shape;172;p28"/>
              <p:cNvSpPr/>
              <p:nvPr/>
            </p:nvSpPr>
            <p:spPr>
              <a:xfrm>
                <a:off x="2510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4</a:t>
                </a:r>
                <a:endParaRPr baseline="-25000" sz="1800"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7844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5</a:t>
                </a:r>
                <a:endParaRPr baseline="-25000" sz="1800"/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13178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6</a:t>
                </a:r>
                <a:endParaRPr baseline="-25000" sz="1800"/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18512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7</a:t>
                </a:r>
                <a:endParaRPr baseline="-25000" sz="1800"/>
              </a:p>
            </p:txBody>
          </p:sp>
        </p:grpSp>
        <p:sp>
          <p:nvSpPr>
            <p:cNvPr id="176" name="Google Shape;176;p28"/>
            <p:cNvSpPr/>
            <p:nvPr/>
          </p:nvSpPr>
          <p:spPr>
            <a:xfrm>
              <a:off x="46706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52040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737475" y="9652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47075" y="9652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grpSp>
        <p:nvGrpSpPr>
          <p:cNvPr id="180" name="Google Shape;180;p28"/>
          <p:cNvGrpSpPr/>
          <p:nvPr/>
        </p:nvGrpSpPr>
        <p:grpSpPr>
          <a:xfrm>
            <a:off x="936875" y="2489200"/>
            <a:ext cx="6888300" cy="475800"/>
            <a:chOff x="251075" y="1955800"/>
            <a:chExt cx="6888300" cy="475800"/>
          </a:xfrm>
        </p:grpSpPr>
        <p:sp>
          <p:nvSpPr>
            <p:cNvPr id="181" name="Google Shape;181;p28"/>
            <p:cNvSpPr/>
            <p:nvPr/>
          </p:nvSpPr>
          <p:spPr>
            <a:xfrm>
              <a:off x="2510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784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317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927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2460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9942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603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1372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706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356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8898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4994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cxnSp>
        <p:nvCxnSpPr>
          <p:cNvPr id="193" name="Google Shape;193;p28"/>
          <p:cNvCxnSpPr>
            <a:stCxn id="167" idx="2"/>
            <a:endCxn id="181" idx="0"/>
          </p:cNvCxnSpPr>
          <p:nvPr/>
        </p:nvCxnSpPr>
        <p:spPr>
          <a:xfrm>
            <a:off x="1220975" y="1822000"/>
            <a:ext cx="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8"/>
          <p:cNvCxnSpPr>
            <a:endCxn id="184" idx="0"/>
          </p:cNvCxnSpPr>
          <p:nvPr/>
        </p:nvCxnSpPr>
        <p:spPr>
          <a:xfrm>
            <a:off x="1678175" y="1822000"/>
            <a:ext cx="12192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8"/>
          <p:cNvCxnSpPr>
            <a:stCxn id="169" idx="2"/>
            <a:endCxn id="187" idx="0"/>
          </p:cNvCxnSpPr>
          <p:nvPr/>
        </p:nvCxnSpPr>
        <p:spPr>
          <a:xfrm>
            <a:off x="2287775" y="1822000"/>
            <a:ext cx="22860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8"/>
          <p:cNvCxnSpPr>
            <a:endCxn id="190" idx="0"/>
          </p:cNvCxnSpPr>
          <p:nvPr/>
        </p:nvCxnSpPr>
        <p:spPr>
          <a:xfrm>
            <a:off x="2821175" y="1822000"/>
            <a:ext cx="35052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>
            <a:stCxn id="172" idx="2"/>
            <a:endCxn id="182" idx="0"/>
          </p:cNvCxnSpPr>
          <p:nvPr/>
        </p:nvCxnSpPr>
        <p:spPr>
          <a:xfrm flipH="1">
            <a:off x="1754375" y="1822000"/>
            <a:ext cx="1676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stCxn id="173" idx="2"/>
            <a:endCxn id="185" idx="0"/>
          </p:cNvCxnSpPr>
          <p:nvPr/>
        </p:nvCxnSpPr>
        <p:spPr>
          <a:xfrm flipH="1">
            <a:off x="3430775" y="1822000"/>
            <a:ext cx="533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8"/>
          <p:cNvCxnSpPr>
            <a:stCxn id="178" idx="2"/>
            <a:endCxn id="189" idx="0"/>
          </p:cNvCxnSpPr>
          <p:nvPr/>
        </p:nvCxnSpPr>
        <p:spPr>
          <a:xfrm flipH="1">
            <a:off x="5676425" y="1822000"/>
            <a:ext cx="1066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8"/>
          <p:cNvCxnSpPr>
            <a:stCxn id="179" idx="2"/>
            <a:endCxn id="192" idx="0"/>
          </p:cNvCxnSpPr>
          <p:nvPr/>
        </p:nvCxnSpPr>
        <p:spPr>
          <a:xfrm>
            <a:off x="7352825" y="1822000"/>
            <a:ext cx="152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8"/>
          <p:cNvCxnSpPr>
            <a:stCxn id="174" idx="2"/>
            <a:endCxn id="188" idx="0"/>
          </p:cNvCxnSpPr>
          <p:nvPr/>
        </p:nvCxnSpPr>
        <p:spPr>
          <a:xfrm>
            <a:off x="4497575" y="1822000"/>
            <a:ext cx="6096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>
            <a:stCxn id="175" idx="2"/>
            <a:endCxn id="191" idx="0"/>
          </p:cNvCxnSpPr>
          <p:nvPr/>
        </p:nvCxnSpPr>
        <p:spPr>
          <a:xfrm>
            <a:off x="5030975" y="1822000"/>
            <a:ext cx="1864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8"/>
          <p:cNvCxnSpPr>
            <a:stCxn id="176" idx="2"/>
            <a:endCxn id="183" idx="0"/>
          </p:cNvCxnSpPr>
          <p:nvPr/>
        </p:nvCxnSpPr>
        <p:spPr>
          <a:xfrm flipH="1">
            <a:off x="2287775" y="1822000"/>
            <a:ext cx="3352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8"/>
          <p:cNvCxnSpPr>
            <a:stCxn id="177" idx="2"/>
            <a:endCxn id="186" idx="0"/>
          </p:cNvCxnSpPr>
          <p:nvPr/>
        </p:nvCxnSpPr>
        <p:spPr>
          <a:xfrm flipH="1">
            <a:off x="3964175" y="1822000"/>
            <a:ext cx="2209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8"/>
          <p:cNvSpPr txBox="1"/>
          <p:nvPr/>
        </p:nvSpPr>
        <p:spPr>
          <a:xfrm>
            <a:off x="290700" y="1360725"/>
            <a:ext cx="29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 </a:t>
            </a:r>
            <a:endParaRPr b="1" sz="2200"/>
          </a:p>
        </p:txBody>
      </p:sp>
      <p:sp>
        <p:nvSpPr>
          <p:cNvPr id="206" name="Google Shape;206;p28"/>
          <p:cNvSpPr txBox="1"/>
          <p:nvPr/>
        </p:nvSpPr>
        <p:spPr>
          <a:xfrm>
            <a:off x="320975" y="2503725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AT</a:t>
            </a:r>
            <a:endParaRPr b="1" sz="2200"/>
          </a:p>
        </p:txBody>
      </p:sp>
      <p:sp>
        <p:nvSpPr>
          <p:cNvPr id="207" name="Google Shape;207;p28"/>
          <p:cNvSpPr txBox="1"/>
          <p:nvPr/>
        </p:nvSpPr>
        <p:spPr>
          <a:xfrm>
            <a:off x="330350" y="473200"/>
            <a:ext cx="823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Провести копирование массива </a:t>
            </a:r>
            <a:r>
              <a:rPr b="1" i="1" lang="en" sz="2000"/>
              <a:t>a</a:t>
            </a:r>
            <a:r>
              <a:rPr b="1" lang="en" sz="2000"/>
              <a:t>, включающего </a:t>
            </a:r>
            <a:r>
              <a:rPr b="1" i="1" lang="en" sz="2000"/>
              <a:t>M</a:t>
            </a:r>
            <a:r>
              <a:rPr b="1" i="1" lang="en" sz="2000"/>
              <a:t> </a:t>
            </a:r>
            <a:r>
              <a:rPr b="1" lang="en" sz="2000"/>
              <a:t>векторов длины </a:t>
            </a:r>
            <a:r>
              <a:rPr b="1" i="1" lang="en" sz="2000"/>
              <a:t>K</a:t>
            </a:r>
            <a:r>
              <a:rPr b="1" lang="en" sz="2000"/>
              <a:t> по образцу, приведенному на диаграмме:</a:t>
            </a:r>
            <a:endParaRPr b="1" sz="2000"/>
          </a:p>
        </p:txBody>
      </p:sp>
      <p:sp>
        <p:nvSpPr>
          <p:cNvPr id="208" name="Google Shape;208;p28"/>
          <p:cNvSpPr txBox="1"/>
          <p:nvPr/>
        </p:nvSpPr>
        <p:spPr>
          <a:xfrm>
            <a:off x="584500" y="26425"/>
            <a:ext cx="80208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Транспонирование матрицы, алгоритм</a:t>
            </a:r>
            <a:r>
              <a:rPr b="1" i="1" lang="en" sz="2200"/>
              <a:t> gather.</a:t>
            </a:r>
            <a:endParaRPr b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251075" y="274103"/>
            <a:ext cx="8589000" cy="3879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&lt;thrust/generate.h&gt;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&lt;thrust/gather.h&gt;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&lt;thrust/device_vector.h&gt;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&lt;thrust/host_vector.h&gt;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M 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K 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__host__ float rand_f(){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((float)rand()/RAND_MAX);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198200" y="871375"/>
            <a:ext cx="8800500" cy="3170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int main(){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thrust::host_vector&lt;float&gt; h_A(M*K);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thrust::host_vector&lt;float&gt; h_AT(K*M);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thrust::device_vector&lt;float&gt; d_A(M*K);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thrust::device_vector&lt;float&gt; d_AT(K*M);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srand(12321);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thrust::generate(h_A.begin(), h_A.end(), rand_f);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d_A=h_A;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132150" y="172350"/>
            <a:ext cx="8919300" cy="357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  int map[K*M];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  for(int i=0; i&lt;K*M;i++)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    map[i]=(i%M)*K+(i/M);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  thrust::device_vector&lt;int&gt; d_map(map, map + K*M);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b="1" lang="en" sz="2000"/>
              <a:t>thrust::gather</a:t>
            </a:r>
            <a:r>
              <a:rPr lang="en" sz="2000"/>
              <a:t>(d_map.begin(), d_map.end(), d_A.begin(), d_AT.begin());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………………………………………………………………..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// вывод результата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131950" y="303975"/>
            <a:ext cx="85107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Lecture7/Lab7t&gt; ./lab7t0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171525" y="1003300"/>
            <a:ext cx="8510700" cy="334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0.0756  0.4856  0.4013  0.0274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0.6449  0.2524  0.6085  0.9667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0.4870  0.2372  0.6398  0.3343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0.0756  0.6449  0.4870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0.4856  0.2524  0.2372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0.4013  0.6085  0.6398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0.0274  0.9667  0.3343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118750" y="132450"/>
            <a:ext cx="8946000" cy="349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0    4    8    1    5    9    2    6   10    3    7    11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0.0756  0.4856  0.4013  0.0274  0.6449  0.2524  0.6085 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0.9667  0.4870  0.2372  0.6398  0.3343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0.0756  0.6449  0.4870  0.4856  0.2524  0.2372  0.4013  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0.6085  0.6398  0.0274  0.9667  0.3343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90600" y="26428"/>
            <a:ext cx="70866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Контейнеры host_vector и device_vector</a:t>
            </a:r>
            <a:endParaRPr b="1" sz="2200"/>
          </a:p>
        </p:txBody>
      </p:sp>
      <p:sp>
        <p:nvSpPr>
          <p:cNvPr id="72" name="Google Shape;72;p16"/>
          <p:cNvSpPr txBox="1"/>
          <p:nvPr/>
        </p:nvSpPr>
        <p:spPr>
          <a:xfrm>
            <a:off x="171775" y="485525"/>
            <a:ext cx="8853300" cy="4617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&lt;thrust/host_vector.h&gt;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&lt;thrust/device_vector.h&gt;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&lt;thrust/generate.h&gt;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&lt;thrust/sort.h&gt;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//#include &lt;thrust/copy.h&gt;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main(void){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thrust::host_vector&lt;int&gt; h(1 &lt;&lt; 8);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thrust::generate(h.begin(), h.end(), rand);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thrust::device_vector&lt;int&gt; d=h;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thrust::sort(d.begin(), d.end());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//thrust::copy(d.begin(), d.end(), h.begin());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h=d;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i=0;i&lt;1&lt;&lt;8;i++)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printf("%i\t%d\n",i, h[i]);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return 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145350" y="258700"/>
            <a:ext cx="8866500" cy="2955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ЗАДАНИЕ.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Реализовать вычисление скалярного произведения векторов на GPU, используя CUDA API (“сырой код”) и, отдельно, используя библиотеку </a:t>
            </a:r>
            <a:r>
              <a:rPr i="1" lang="en" sz="2000"/>
              <a:t>Thrust</a:t>
            </a:r>
            <a:r>
              <a:rPr lang="en" sz="2000"/>
              <a:t>. Сравнить время выполнения программ при различной длине векторов.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Реализовать транспонирование матрицы на GPU, используя CUDA API (“сырой код”) и, отдельно, используя библиотеку </a:t>
            </a:r>
            <a:r>
              <a:rPr i="1" lang="en" sz="2000">
                <a:solidFill>
                  <a:schemeClr val="dk1"/>
                </a:solidFill>
              </a:rPr>
              <a:t>Thrust</a:t>
            </a:r>
            <a:r>
              <a:rPr lang="en" sz="2000">
                <a:solidFill>
                  <a:schemeClr val="dk1"/>
                </a:solidFill>
              </a:rPr>
              <a:t>. Сравнить время выполнения программ при различной размерности матрицы.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05750" y="258700"/>
            <a:ext cx="8906100" cy="800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~&gt; nvcc lab7_0.cu -o 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~&gt; nvprof ./lab7_0 </a:t>
            </a:r>
            <a:endParaRPr sz="2000"/>
          </a:p>
        </p:txBody>
      </p:sp>
      <p:sp>
        <p:nvSpPr>
          <p:cNvPr id="78" name="Google Shape;78;p17"/>
          <p:cNvSpPr txBox="1"/>
          <p:nvPr/>
        </p:nvSpPr>
        <p:spPr>
          <a:xfrm>
            <a:off x="105700" y="1044475"/>
            <a:ext cx="8906100" cy="295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API calls: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99.74% 137.32ms 2  68.661ms  3.4070us  137.32ms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cudaMalloc</a:t>
            </a:r>
            <a:endParaRPr b="1"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0.05%  70.674us 2  35.337us  5.5460us  65.128us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cudaFree</a:t>
            </a:r>
            <a:endParaRPr b="1"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………………………………………………………………………………………………………………………………………………..</a:t>
            </a: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0.02%  29.026us 2 14.513us  12.875us  16.151us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cudaMemcpyAsync</a:t>
            </a:r>
            <a:endParaRPr b="1"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0.00%  3.1590us 27 117ns     93ns     571ns  cudaGetLastError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0.00%  1.6800us 5  336ns     212ns    616ns  cudaGetDevice</a:t>
            </a: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584500" y="26425"/>
            <a:ext cx="80208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Преобразование указателей и комбинированный код</a:t>
            </a:r>
            <a:endParaRPr b="1" sz="2200"/>
          </a:p>
        </p:txBody>
      </p:sp>
      <p:sp>
        <p:nvSpPr>
          <p:cNvPr id="84" name="Google Shape;84;p18"/>
          <p:cNvSpPr txBox="1"/>
          <p:nvPr/>
        </p:nvSpPr>
        <p:spPr>
          <a:xfrm>
            <a:off x="211425" y="700925"/>
            <a:ext cx="8760900" cy="3263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#include&lt;thrust/host_vector.h&gt;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&lt;thrust/device_vector.h&gt;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&lt;thrust/fill.h&gt;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&lt;thrust/copy.h&gt;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&lt;cstdio&gt;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gTest(float* d){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idx=threadIdx.x+blockDim.x*blockIdx.x;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d[idx]+=(float)idx;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18925" y="79875"/>
            <a:ext cx="8892900" cy="4402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main(void){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float *raw_ptr;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#ifdef H2D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thrust::fill(h.begin(), h.end(), 3.1415f);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 = 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"Host to device\n");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#else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d(1&lt;&lt;8);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thrust::fill(d.begin(), d.end(), 3.1415f);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"Just on device\n");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#endif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05700" y="411100"/>
            <a:ext cx="8892900" cy="357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raw_ptr = thrust::raw_pointer_cast(&amp;d[0]);//d.data());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gTest&lt;&lt;&lt;4,64&gt;&gt;&gt;(raw_ptr);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cudaDeviceSynchronize();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h=d;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for(int i=0;i&lt;(1&lt;&lt;8);i++)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printf("%g\n",h[i]);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584500" y="26425"/>
            <a:ext cx="80208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Алгоритм</a:t>
            </a:r>
            <a:r>
              <a:rPr b="1" i="1" lang="en" sz="2200"/>
              <a:t> transform</a:t>
            </a:r>
            <a:r>
              <a:rPr b="1" lang="en" sz="2200"/>
              <a:t> и функторы</a:t>
            </a:r>
            <a:endParaRPr b="1" sz="2200"/>
          </a:p>
        </p:txBody>
      </p:sp>
      <p:sp>
        <p:nvSpPr>
          <p:cNvPr id="100" name="Google Shape;100;p21"/>
          <p:cNvSpPr txBox="1"/>
          <p:nvPr/>
        </p:nvSpPr>
        <p:spPr>
          <a:xfrm>
            <a:off x="158575" y="522100"/>
            <a:ext cx="8840100" cy="4494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&lt;thrust/host_vector.h&gt;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&lt;thrust/device_vector.h&gt;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&lt;thrust/transform.h&gt;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&lt;thrust/sequence.h&gt;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&lt;cstdio&gt;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&lt;cmath&gt;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struct range_functor{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float 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range_functor(float _h):h(_h){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__host__ __device__  float operator()(float x){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return h*x;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};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58575" y="251650"/>
            <a:ext cx="8866500" cy="1723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struct sin_functor{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__device__ float operator()(float x){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return __sinf(x);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};</a:t>
            </a:r>
            <a:endParaRPr sz="1700"/>
          </a:p>
        </p:txBody>
      </p:sp>
      <p:sp>
        <p:nvSpPr>
          <p:cNvPr id="106" name="Google Shape;106;p22"/>
          <p:cNvSpPr txBox="1"/>
          <p:nvPr/>
        </p:nvSpPr>
        <p:spPr>
          <a:xfrm>
            <a:off x="185000" y="2313000"/>
            <a:ext cx="8866500" cy="2031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range_functor  R(0.02);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sin_functor  Sin;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"%g\n", R(30.0f));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fprintf(stderr, "%g\n", Sin(3141592.0f/6.0f));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118925" y="19950"/>
            <a:ext cx="8932500" cy="511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h1(1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h2(1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d1(1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d2(1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thrust::sequence(thrust::device,d1.begin(), d1.end());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/>
              <a:t> thrust::transform</a:t>
            </a:r>
            <a:r>
              <a:rPr lang="en" sz="2000"/>
              <a:t>(d1.begin(), d1.end(), d1.begin(), R);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/>
              <a:t> thrust::transform</a:t>
            </a:r>
            <a:r>
              <a:rPr lang="en" sz="2000"/>
              <a:t>(d1.begin(), d1.end(), d2.begin(), Sin);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h2=d2;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h1=d1;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for(int i=0;i&lt;(1&lt;&lt;8);i++)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printf("%g\t%g\n", h1[i], h2[i]);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