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494EEF-C979-4523-A3F0-461D36F0D1EC}">
  <a:tblStyle styleId="{07494EEF-C979-4523-A3F0-461D36F0D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500526a99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" name="Google Shape;66;g20500526a99_0_1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20500526a99_0_16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df71f3c5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df71f3c5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df71f3c5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df71f3c5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df71f3c5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df71f3c5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e982326b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e982326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0c7783db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0c7783db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0c7783db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0c7783db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e982326b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e982326b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0c7783d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0c7783d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0c7783db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0c7783db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0c7783db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0c7783db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df71f3c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df71f3c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0c7783db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0c7783db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0c7783db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0c7783db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0c7783db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0c7783db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e982326b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e982326b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e982326b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e982326b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1e982326b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1e982326b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0c7783db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0c7783db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0c7783db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0c7783db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0c7783db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0c7783db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0c7783db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20c7783db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df71f3c5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df71f3c5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1a3e44e58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1a3e44e58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df71f3c5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df71f3c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df71f3c5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df71f3c5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df71f3c5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df71f3c5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df71f3c5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df71f3c5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df71f3c5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df71f3c5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df71f3c5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df71f3c5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rtl="0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0C3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C3A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63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63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tensorflow.org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435425" y="119269"/>
            <a:ext cx="8397000" cy="73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Лекция 13</a:t>
            </a:r>
            <a:endParaRPr b="1" sz="3600"/>
          </a:p>
        </p:txBody>
      </p:sp>
      <p:sp>
        <p:nvSpPr>
          <p:cNvPr id="70" name="Google Shape;70;p16"/>
          <p:cNvSpPr txBox="1"/>
          <p:nvPr/>
        </p:nvSpPr>
        <p:spPr>
          <a:xfrm>
            <a:off x="181900" y="1270250"/>
            <a:ext cx="8857500" cy="304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Библиотека </a:t>
            </a:r>
            <a:r>
              <a:rPr i="1" lang="en" sz="2600"/>
              <a:t>cuBLAS</a:t>
            </a:r>
            <a:r>
              <a:rPr lang="en" sz="2600"/>
              <a:t>.</a:t>
            </a:r>
            <a:endParaRPr sz="26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Тензорные операции, произведение матриц.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Реализация произведения матриц на основе CUDA API.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Особенности использования библиотеки cuBLAS.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Функции cublas&lt;T&gt;gemm().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Тензорные процессоры.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Вызовы </a:t>
            </a:r>
            <a:r>
              <a:rPr lang="en" sz="2300">
                <a:solidFill>
                  <a:schemeClr val="dk1"/>
                </a:solidFill>
              </a:rPr>
              <a:t>cublas&lt;T&gt;gemm() с использованием тензорных процессоров.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/>
        </p:nvSpPr>
        <p:spPr>
          <a:xfrm>
            <a:off x="171775" y="168775"/>
            <a:ext cx="8787300" cy="5110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 main(){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float *A, *B, *C;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cudaMalloc((void**)&amp;A, M*K*sizeof(float));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…………………………………………………………………………………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gInit&lt;&lt;&lt;dim3(K/32, M/32),dim3(32,32)&gt;&gt;&gt;(A,1);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cudaDeviceSynchronize();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gInit&lt;&lt;&lt;dim3(N/32, K/32),dim3(32,32)&gt;&gt;&gt;(B,0);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cudaDeviceSynchronize();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cudaMemset(C, 0, M*N*sizeof(REAL));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gMultMats&lt;&lt;&lt;dim3(N/</a:t>
            </a:r>
            <a:r>
              <a:rPr lang="en" sz="2000">
                <a:solidFill>
                  <a:schemeClr val="dk1"/>
                </a:solidFill>
              </a:rPr>
              <a:t>BLOCK_DIM</a:t>
            </a:r>
            <a:r>
              <a:rPr lang="en" sz="2000"/>
              <a:t>, M/</a:t>
            </a:r>
            <a:r>
              <a:rPr lang="en" sz="2000">
                <a:solidFill>
                  <a:schemeClr val="dk1"/>
                </a:solidFill>
              </a:rPr>
              <a:t>BLOCK_DIM</a:t>
            </a:r>
            <a:r>
              <a:rPr lang="en" sz="2000"/>
              <a:t>),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                 dim3(</a:t>
            </a:r>
            <a:r>
              <a:rPr lang="en" sz="2000">
                <a:solidFill>
                  <a:schemeClr val="dk1"/>
                </a:solidFill>
              </a:rPr>
              <a:t>BLOCK_DIM</a:t>
            </a:r>
            <a:r>
              <a:rPr lang="en" sz="2000"/>
              <a:t>, </a:t>
            </a:r>
            <a:r>
              <a:rPr lang="en" sz="2000">
                <a:solidFill>
                  <a:schemeClr val="dk1"/>
                </a:solidFill>
              </a:rPr>
              <a:t>BLOCK_DIM</a:t>
            </a:r>
            <a:r>
              <a:rPr lang="en" sz="2000"/>
              <a:t>)&gt;&gt;&gt;(A,B,C);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cudaDeviceSynchronize();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hMatOut(A, M, K);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………………………………………………………………………………..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92500" y="92575"/>
            <a:ext cx="8919300" cy="4340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/Lecture8/Lab8&gt; ./lab8gpu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0       0.00128 0.00256 0.00384 0.00512 0.0064  0.00768 0.00896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1.31072 1.312   1.31328 1.31456 1.31584 1.31712 1.3184  1.31968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……………………………………………………………………………………………………………………………………………………………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9.17504 9.17632 9.1776  9.17888 9.18016 9.18144 9.18272 9.184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////////////////////////////////////////////////////////////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1       1       1       1       1       1       1       1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1       1       1       1       1       1       1       1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……………………………………………………………………………………………………………………………………………………………..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///////////////////////////////////////////////////////////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5.23776 5.23776 5.23776 5.23776 5.23776 5.23776 5.23776 5.23776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1347.42 1347.42 1347.42 1347.42 1347.42 1347.42 1347.42 1347.42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2689.59 2689.59 2689.59 2689.59 2689.59 2689.59 2689.59 2689.59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……………………………………………………………………………………………………………………………………………………………..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9400.48 9400.48 9400.48 9400.48 9400.48 9400.48 9400.48 9400.48</a:t>
            </a:r>
            <a:endParaRPr sz="1800"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/>
        </p:nvSpPr>
        <p:spPr>
          <a:xfrm>
            <a:off x="66075" y="397375"/>
            <a:ext cx="8998800" cy="2062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/Lecture8/Lab8&gt; nvprof ./lab8gpu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    Type  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  Time(%)  Time    Calls   Avg           Min           Max                  Name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GPU activities:   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63.25%  3.9720ms   1  3.9720ms  3.9720ms  3.9720ms  gMultMats(float*, float*, float*)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  1.90%   119.46us   2  59.728us   59.648us   59.808us   gInit(float*, int)</a:t>
            </a:r>
            <a:endParaRPr>
              <a:highlight>
                <a:srgbClr val="D9D9D9"/>
              </a:highlight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105700" y="2859125"/>
            <a:ext cx="8959200" cy="4926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CE5CD"/>
                </a:highlight>
              </a:rPr>
              <a:t>3.98s*1000/3.9720=</a:t>
            </a:r>
            <a:r>
              <a:rPr b="1" lang="en" sz="2000">
                <a:solidFill>
                  <a:schemeClr val="dk1"/>
                </a:solidFill>
                <a:highlight>
                  <a:srgbClr val="FCE5CD"/>
                </a:highlight>
              </a:rPr>
              <a:t>1002.0141</a:t>
            </a:r>
            <a:endParaRPr b="1" sz="1600">
              <a:highlight>
                <a:srgbClr val="FCE5CD"/>
              </a:highlight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1744225" y="3660325"/>
            <a:ext cx="67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3224200" y="3750975"/>
            <a:ext cx="4400100" cy="554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Ускорение в тысячу раз!😲</a:t>
            </a:r>
            <a:endParaRPr b="1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/>
        </p:nvSpPr>
        <p:spPr>
          <a:xfrm>
            <a:off x="990600" y="26428"/>
            <a:ext cx="7086600" cy="7719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Библиотека cuBLAS </a:t>
            </a:r>
            <a:endParaRPr sz="2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(</a:t>
            </a:r>
            <a:r>
              <a:rPr b="1" i="1" lang="en" sz="2200"/>
              <a:t>B</a:t>
            </a:r>
            <a:r>
              <a:rPr i="1" lang="en" sz="2200"/>
              <a:t>asic</a:t>
            </a:r>
            <a:r>
              <a:rPr b="1" i="1" lang="en" sz="2200"/>
              <a:t> L</a:t>
            </a:r>
            <a:r>
              <a:rPr i="1" lang="en" sz="2200"/>
              <a:t>inear </a:t>
            </a:r>
            <a:r>
              <a:rPr b="1" i="1" lang="en" sz="2200"/>
              <a:t>A</a:t>
            </a:r>
            <a:r>
              <a:rPr i="1" lang="en" sz="2200"/>
              <a:t>lgebra </a:t>
            </a:r>
            <a:r>
              <a:rPr b="1" i="1" lang="en" sz="2200"/>
              <a:t>S</a:t>
            </a:r>
            <a:r>
              <a:rPr i="1" lang="en" sz="2200"/>
              <a:t>ubroutines</a:t>
            </a:r>
            <a:r>
              <a:rPr lang="en" sz="2200"/>
              <a:t>)</a:t>
            </a:r>
            <a:endParaRPr sz="2200"/>
          </a:p>
        </p:txBody>
      </p:sp>
      <p:sp>
        <p:nvSpPr>
          <p:cNvPr id="153" name="Google Shape;153;p28"/>
          <p:cNvSpPr txBox="1"/>
          <p:nvPr/>
        </p:nvSpPr>
        <p:spPr>
          <a:xfrm>
            <a:off x="393575" y="1325200"/>
            <a:ext cx="8133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Хранение по столбцам ( column-major storage), совместимость с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Фортраном, для копирования и инициализации матриц следует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использовать специальный API.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Линейная индексация массивов;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Имена функций образуются по схеме: cublas&lt;T&gt;&lt;function&gt;.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Например, </a:t>
            </a:r>
            <a:r>
              <a:rPr b="1" i="1" lang="en" sz="1900"/>
              <a:t>cublasSgemm</a:t>
            </a:r>
            <a:r>
              <a:rPr lang="en" sz="1900"/>
              <a:t>, тип данных </a:t>
            </a:r>
            <a:r>
              <a:rPr i="1" lang="en" sz="1900"/>
              <a:t>float</a:t>
            </a:r>
            <a:r>
              <a:rPr lang="en" sz="1900"/>
              <a:t>, </a:t>
            </a:r>
            <a:r>
              <a:rPr i="1" lang="en" sz="1900"/>
              <a:t>generic/general matrix-matrix </a:t>
            </a:r>
            <a:r>
              <a:rPr lang="en" sz="1900"/>
              <a:t>умножение плюс сложение: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Документация: </a:t>
            </a:r>
            <a:r>
              <a:rPr b="1" i="1" lang="en" sz="2000"/>
              <a:t>https://docs.nvidia.com/cuda/cublas/#</a:t>
            </a:r>
            <a:endParaRPr b="1" i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800" y="3206665"/>
            <a:ext cx="9105" cy="1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800" y="3206678"/>
            <a:ext cx="910496" cy="222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/>
        </p:nvSpPr>
        <p:spPr>
          <a:xfrm>
            <a:off x="82675" y="157600"/>
            <a:ext cx="8978700" cy="4494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int main(){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0000"/>
                </a:solidFill>
              </a:rPr>
              <a:t>// Инициализация библиотеки CUBLAS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cublasHandle_t cublas_handle;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cublasCreate(&amp;cublas_handle);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………………………………………………….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//Копирование матрицы с числом строк num_rows и числом столбцов //num_cols с хоста на устройство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cublasSetMatrix(num_rows, num_cols, elem_size, A_h, ldah, A_dev, ldad);                                                           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&lt;</a:t>
            </a:r>
            <a:r>
              <a:rPr b="1" i="1" lang="en" sz="2000"/>
              <a:t>вызов функции cuBLAS API</a:t>
            </a:r>
            <a:r>
              <a:rPr lang="en" sz="2000"/>
              <a:t>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cublasGetMatrix(num_rows, num_cols, elem_size, A_dev, num_rows, A_h,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							                                                        num_rows);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…………………………………………………………………………………….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cublasDestroy(cublas_handle);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</p:txBody>
      </p:sp>
      <p:sp>
        <p:nvSpPr>
          <p:cNvPr id="161" name="Google Shape;161;p29"/>
          <p:cNvSpPr/>
          <p:nvPr/>
        </p:nvSpPr>
        <p:spPr>
          <a:xfrm>
            <a:off x="7262550" y="985850"/>
            <a:ext cx="1438500" cy="545700"/>
          </a:xfrm>
          <a:prstGeom prst="wedgeRectCallout">
            <a:avLst>
              <a:gd fmla="val -67242" name="adj1"/>
              <a:gd fmla="val 207559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</a:t>
            </a:r>
            <a:r>
              <a:rPr lang="en" sz="2000"/>
              <a:t>eading dimension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6800"/>
            <a:ext cx="3761423" cy="2628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1463" y="1066800"/>
            <a:ext cx="3771900" cy="262847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0"/>
          <p:cNvSpPr txBox="1"/>
          <p:nvPr/>
        </p:nvSpPr>
        <p:spPr>
          <a:xfrm>
            <a:off x="5110775" y="3971575"/>
            <a:ext cx="324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leading dimension равно 7</a:t>
            </a:r>
            <a:endParaRPr sz="2000"/>
          </a:p>
        </p:txBody>
      </p:sp>
      <p:sp>
        <p:nvSpPr>
          <p:cNvPr id="169" name="Google Shape;169;p30"/>
          <p:cNvSpPr txBox="1"/>
          <p:nvPr/>
        </p:nvSpPr>
        <p:spPr>
          <a:xfrm>
            <a:off x="538775" y="3988110"/>
            <a:ext cx="324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leading dimension равно 9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/>
        </p:nvSpPr>
        <p:spPr>
          <a:xfrm>
            <a:off x="275500" y="120750"/>
            <a:ext cx="8697900" cy="4863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void hMultMatsBlas(REAL* A, REAL* B, REAL* C){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cublasHandle_t cublas_handle;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cublasCreate(&amp;cublas_handle); 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const float alpha=1.0;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const float beta=0.0;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//  </a:t>
            </a:r>
            <a:r>
              <a:rPr b="1" lang="en" sz="1900"/>
              <a:t>cublasSetMathMode(cublas_handle, CUBLAS_TENSOR_OP_MATH);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cublasSgemm(cublas_handle, CUBLAS_OP_T, CUBLAS_OP_N,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                         M, N, K,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                         &amp;alpha,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                         A, M,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                         B, K,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                         &amp;beta,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                         C, M);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cublasDestroy(cublas_handle); 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}</a:t>
            </a:r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/>
        </p:nvSpPr>
        <p:spPr>
          <a:xfrm>
            <a:off x="275500" y="286375"/>
            <a:ext cx="8763600" cy="164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void hMatOutBlas(REAL* D, int I, int J){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REAL* Dh=(REAL*)calloc(I*J, sizeof(REAL));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</a:t>
            </a:r>
            <a:r>
              <a:rPr b="1" lang="en" sz="1900"/>
              <a:t>cublasGetMatrix</a:t>
            </a:r>
            <a:r>
              <a:rPr lang="en" sz="1900"/>
              <a:t>(I, J, sizeof(REAL), D, I, Dh, I);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………………………………………………………………………………………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}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/>
        </p:nvSpPr>
        <p:spPr>
          <a:xfrm>
            <a:off x="131200" y="893350"/>
            <a:ext cx="8868600" cy="1939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CCCCCC"/>
                </a:highlight>
              </a:rPr>
              <a:t>~/Lecture8/Lab8blas&gt;</a:t>
            </a: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 nvprof ./lab8blas </a:t>
            </a:r>
            <a:endParaRPr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16.51%  516.96us    1 </a:t>
            </a:r>
            <a:r>
              <a:rPr b="1" lang="en" sz="1900">
                <a:solidFill>
                  <a:schemeClr val="dk1"/>
                </a:solidFill>
                <a:highlight>
                  <a:srgbClr val="CCCCCC"/>
                </a:highlight>
              </a:rPr>
              <a:t> 516.96us</a:t>
            </a: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  516.96us  516.96us </a:t>
            </a:r>
            <a:endParaRPr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 												 </a:t>
            </a:r>
            <a:r>
              <a:rPr b="1" lang="en" sz="1900">
                <a:solidFill>
                  <a:schemeClr val="dk1"/>
                </a:solidFill>
                <a:highlight>
                  <a:srgbClr val="CCCCCC"/>
                </a:highlight>
              </a:rPr>
              <a:t>volta_sgemm_128x64_tn</a:t>
            </a:r>
            <a:endParaRPr b="1"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3.81%  119.39us       2  </a:t>
            </a:r>
            <a:r>
              <a:rPr b="1" lang="en" sz="1900">
                <a:solidFill>
                  <a:schemeClr val="dk1"/>
                </a:solidFill>
                <a:highlight>
                  <a:srgbClr val="CCCCCC"/>
                </a:highlight>
              </a:rPr>
              <a:t>59.695us</a:t>
            </a: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  59.552us  59.839us  </a:t>
            </a:r>
            <a:endParaRPr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457200" lvl="0" marL="5029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  gInit(float*, int)</a:t>
            </a:r>
            <a:endParaRPr>
              <a:highlight>
                <a:srgbClr val="CCCCCC"/>
              </a:highlight>
            </a:endParaRPr>
          </a:p>
        </p:txBody>
      </p:sp>
      <p:sp>
        <p:nvSpPr>
          <p:cNvPr id="185" name="Google Shape;185;p33"/>
          <p:cNvSpPr txBox="1"/>
          <p:nvPr/>
        </p:nvSpPr>
        <p:spPr>
          <a:xfrm>
            <a:off x="196775" y="3205375"/>
            <a:ext cx="8724300" cy="1939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CCCCCC"/>
                </a:highlight>
              </a:rPr>
              <a:t>~/WORKSHOP/PGP-2023&gt;</a:t>
            </a: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 nvprof ./lab8blas</a:t>
            </a:r>
            <a:endParaRPr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……………………………………………………………………………………….</a:t>
            </a:r>
            <a:endParaRPr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41.49%  1.3640ms   1   </a:t>
            </a:r>
            <a:r>
              <a:rPr b="1" lang="en" sz="1900">
                <a:solidFill>
                  <a:schemeClr val="dk1"/>
                </a:solidFill>
                <a:highlight>
                  <a:srgbClr val="CCCCCC"/>
                </a:highlight>
              </a:rPr>
              <a:t> 1.3640ms</a:t>
            </a: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  1.3640ms  1.3640ms </a:t>
            </a:r>
            <a:endParaRPr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                </a:t>
            </a:r>
            <a:r>
              <a:rPr b="1" lang="en" sz="1900">
                <a:solidFill>
                  <a:schemeClr val="dk1"/>
                </a:solidFill>
                <a:highlight>
                  <a:srgbClr val="CCCCCC"/>
                </a:highlight>
              </a:rPr>
              <a:t>sgemm_128x128x8_NT_vec</a:t>
            </a:r>
            <a:endParaRPr b="1"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9.28%  305.00us      2     </a:t>
            </a:r>
            <a:r>
              <a:rPr b="1" lang="en" sz="1900">
                <a:solidFill>
                  <a:schemeClr val="dk1"/>
                </a:solidFill>
                <a:highlight>
                  <a:srgbClr val="CCCCCC"/>
                </a:highlight>
              </a:rPr>
              <a:t>152.50us</a:t>
            </a: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  152.36us  152.65us  </a:t>
            </a:r>
            <a:endParaRPr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45720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   gInit(float*, int)</a:t>
            </a:r>
            <a:endParaRPr>
              <a:highlight>
                <a:srgbClr val="CCCCCC"/>
              </a:highlight>
            </a:endParaRPr>
          </a:p>
        </p:txBody>
      </p:sp>
      <p:sp>
        <p:nvSpPr>
          <p:cNvPr id="186" name="Google Shape;186;p33"/>
          <p:cNvSpPr txBox="1"/>
          <p:nvPr/>
        </p:nvSpPr>
        <p:spPr>
          <a:xfrm>
            <a:off x="196775" y="2800100"/>
            <a:ext cx="339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  <a:highlight>
                  <a:srgbClr val="C0C3A1"/>
                </a:highlight>
              </a:rPr>
              <a:t>“GeForce GTX 1050”</a:t>
            </a:r>
            <a:endParaRPr b="1" i="1" sz="2000"/>
          </a:p>
        </p:txBody>
      </p:sp>
      <p:sp>
        <p:nvSpPr>
          <p:cNvPr id="187" name="Google Shape;187;p33"/>
          <p:cNvSpPr txBox="1"/>
          <p:nvPr/>
        </p:nvSpPr>
        <p:spPr>
          <a:xfrm>
            <a:off x="120575" y="-19300"/>
            <a:ext cx="394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“NVIDIA GeForce RTX 2060”</a:t>
            </a:r>
            <a:endParaRPr b="1" i="1" sz="2000"/>
          </a:p>
        </p:txBody>
      </p:sp>
      <p:sp>
        <p:nvSpPr>
          <p:cNvPr id="188" name="Google Shape;188;p33"/>
          <p:cNvSpPr txBox="1"/>
          <p:nvPr/>
        </p:nvSpPr>
        <p:spPr>
          <a:xfrm>
            <a:off x="314850" y="401825"/>
            <a:ext cx="85800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4CCCC"/>
                </a:highlight>
              </a:rPr>
              <a:t>Ускорение по отношению  к алгоритму на основе </a:t>
            </a:r>
            <a:r>
              <a:rPr i="1" lang="en" sz="1800">
                <a:solidFill>
                  <a:schemeClr val="dk1"/>
                </a:solidFill>
                <a:highlight>
                  <a:srgbClr val="F4CCCC"/>
                </a:highlight>
              </a:rPr>
              <a:t>CUDA API </a:t>
            </a:r>
            <a:r>
              <a:rPr lang="en" sz="1800">
                <a:solidFill>
                  <a:schemeClr val="dk1"/>
                </a:solidFill>
                <a:highlight>
                  <a:srgbClr val="F4CCCC"/>
                </a:highlight>
              </a:rPr>
              <a:t>на </a:t>
            </a:r>
            <a:r>
              <a:rPr i="1" lang="en" sz="1800">
                <a:solidFill>
                  <a:schemeClr val="dk1"/>
                </a:solidFill>
                <a:highlight>
                  <a:srgbClr val="F4CCCC"/>
                </a:highlight>
              </a:rPr>
              <a:t>GPU </a:t>
            </a:r>
            <a:r>
              <a:rPr lang="en" sz="1800">
                <a:solidFill>
                  <a:schemeClr val="dk1"/>
                </a:solidFill>
                <a:highlight>
                  <a:srgbClr val="F4CCCC"/>
                </a:highlight>
              </a:rPr>
              <a:t>7.68</a:t>
            </a:r>
            <a:r>
              <a:rPr lang="en" sz="1800">
                <a:solidFill>
                  <a:schemeClr val="dk1"/>
                </a:solidFill>
                <a:highlight>
                  <a:srgbClr val="F4CCCC"/>
                </a:highlight>
              </a:rPr>
              <a:t>. 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/>
        </p:nvSpPr>
        <p:spPr>
          <a:xfrm>
            <a:off x="131200" y="118225"/>
            <a:ext cx="8881500" cy="203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Нейронные процессоры: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● специализированные микросхемы, “заточенные” на ускорение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алгоритмов машинного обучения;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● аппаратная реализация GEMM (C=αAB+βC);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● вычисления со смешанной точностью (FP16, FP32, FP64);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 перемножение матриц размерности 4x4, 8x8, 16x16 за один такт;</a:t>
            </a:r>
            <a:endParaRPr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41725"/>
            <a:ext cx="5293053" cy="245287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4"/>
          <p:cNvSpPr txBox="1"/>
          <p:nvPr/>
        </p:nvSpPr>
        <p:spPr>
          <a:xfrm>
            <a:off x="5588725" y="3467768"/>
            <a:ext cx="3358500" cy="14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/>
              <a:t>GETTING STARTED WITH</a:t>
            </a:r>
            <a:endParaRPr i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/>
              <a:t>TENSOR CORES IN HPC</a:t>
            </a:r>
            <a:endParaRPr i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Vishal Mehta, NVIDIA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Super Computing, 2019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990600" y="178828"/>
            <a:ext cx="7086600" cy="7719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Матричное произведение тензоров Произведение матриц</a:t>
            </a:r>
            <a:endParaRPr b="1" sz="2200"/>
          </a:p>
        </p:txBody>
      </p:sp>
      <p:sp>
        <p:nvSpPr>
          <p:cNvPr id="76" name="Google Shape;76;p17"/>
          <p:cNvSpPr txBox="1"/>
          <p:nvPr/>
        </p:nvSpPr>
        <p:spPr>
          <a:xfrm>
            <a:off x="311700" y="1207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000000"/>
                </a:solidFill>
              </a:rPr>
              <a:t>Умножение матриц C</a:t>
            </a:r>
            <a:r>
              <a:rPr baseline="-25000" lang="en" sz="8000">
                <a:solidFill>
                  <a:srgbClr val="000000"/>
                </a:solidFill>
              </a:rPr>
              <a:t>mn </a:t>
            </a:r>
            <a:r>
              <a:rPr lang="en" sz="8000">
                <a:solidFill>
                  <a:srgbClr val="000000"/>
                </a:solidFill>
              </a:rPr>
              <a:t>= ∑A</a:t>
            </a:r>
            <a:r>
              <a:rPr baseline="-25000" lang="en" sz="8000">
                <a:solidFill>
                  <a:srgbClr val="000000"/>
                </a:solidFill>
              </a:rPr>
              <a:t>mk</a:t>
            </a:r>
            <a:r>
              <a:rPr lang="en" sz="8000">
                <a:solidFill>
                  <a:srgbClr val="000000"/>
                </a:solidFill>
              </a:rPr>
              <a:t> B</a:t>
            </a:r>
            <a:r>
              <a:rPr baseline="-25000" lang="en" sz="8000">
                <a:solidFill>
                  <a:srgbClr val="000000"/>
                </a:solidFill>
              </a:rPr>
              <a:t>kn  </a:t>
            </a:r>
            <a:endParaRPr sz="8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                                                                                                                    </a:t>
            </a:r>
            <a:r>
              <a:rPr lang="en" sz="6446"/>
              <a:t>k</a:t>
            </a:r>
            <a:endParaRPr sz="6446"/>
          </a:p>
        </p:txBody>
      </p:sp>
      <p:graphicFrame>
        <p:nvGraphicFramePr>
          <p:cNvPr id="77" name="Google Shape;77;p17"/>
          <p:cNvGraphicFramePr/>
          <p:nvPr/>
        </p:nvGraphicFramePr>
        <p:xfrm>
          <a:off x="1607400" y="242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{07494EEF-C979-4523-A3F0-461D36F0D1EC}</a:tableStyleId>
              </a:tblPr>
              <a:tblGrid>
                <a:gridCol w="725800"/>
                <a:gridCol w="725800"/>
                <a:gridCol w="725800"/>
                <a:gridCol w="725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A</a:t>
                      </a:r>
                      <a:r>
                        <a:rPr baseline="-25000" lang="en" sz="2000"/>
                        <a:t>00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A</a:t>
                      </a:r>
                      <a:r>
                        <a:rPr baseline="-25000" lang="en" sz="2000"/>
                        <a:t>1</a:t>
                      </a:r>
                      <a:r>
                        <a:rPr baseline="-25000" lang="en" sz="2000"/>
                        <a:t>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A</a:t>
                      </a:r>
                      <a:r>
                        <a:rPr baseline="-25000" lang="en" sz="2000"/>
                        <a:t>2</a:t>
                      </a:r>
                      <a:r>
                        <a:rPr baseline="-25000" lang="en" sz="2000"/>
                        <a:t>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" name="Google Shape;78;p17"/>
          <p:cNvSpPr/>
          <p:nvPr/>
        </p:nvSpPr>
        <p:spPr>
          <a:xfrm>
            <a:off x="1581600" y="2402100"/>
            <a:ext cx="82800" cy="14895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4272575" y="2402100"/>
            <a:ext cx="82800" cy="14895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4960200" y="220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{07494EEF-C979-4523-A3F0-461D36F0D1EC}</a:tableStyleId>
              </a:tblPr>
              <a:tblGrid>
                <a:gridCol w="725800"/>
                <a:gridCol w="725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B</a:t>
                      </a:r>
                      <a:r>
                        <a:rPr baseline="-25000" lang="en" sz="2000"/>
                        <a:t>00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B</a:t>
                      </a:r>
                      <a:r>
                        <a:rPr baseline="-25000" lang="en" sz="2000"/>
                        <a:t>10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B</a:t>
                      </a:r>
                      <a:r>
                        <a:rPr baseline="-25000" lang="en" sz="2000"/>
                        <a:t>20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B</a:t>
                      </a:r>
                      <a:r>
                        <a:rPr baseline="-25000" lang="en" sz="2000"/>
                        <a:t>3</a:t>
                      </a:r>
                      <a:r>
                        <a:rPr baseline="-25000" lang="en" sz="2000"/>
                        <a:t>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" name="Google Shape;81;p17"/>
          <p:cNvSpPr/>
          <p:nvPr/>
        </p:nvSpPr>
        <p:spPr>
          <a:xfrm>
            <a:off x="4934400" y="2249700"/>
            <a:ext cx="82800" cy="18684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6253775" y="2249700"/>
            <a:ext cx="82800" cy="1868400"/>
          </a:xfrm>
          <a:prstGeom prst="rightBracket">
            <a:avLst>
              <a:gd fmla="val 833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6967994" y="24387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{07494EEF-C979-4523-A3F0-461D36F0D1EC}</a:tableStyleId>
              </a:tblPr>
              <a:tblGrid>
                <a:gridCol w="725800"/>
                <a:gridCol w="725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C</a:t>
                      </a:r>
                      <a:r>
                        <a:rPr baseline="-25000" lang="en" sz="2000"/>
                        <a:t>00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C</a:t>
                      </a:r>
                      <a:r>
                        <a:rPr baseline="-25000" lang="en" sz="2000"/>
                        <a:t>10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C</a:t>
                      </a:r>
                      <a:r>
                        <a:rPr baseline="-25000" lang="en" sz="2000"/>
                        <a:t>20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" name="Google Shape;84;p17"/>
          <p:cNvSpPr/>
          <p:nvPr/>
        </p:nvSpPr>
        <p:spPr>
          <a:xfrm>
            <a:off x="6935713" y="2584004"/>
            <a:ext cx="82800" cy="13176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8211963" y="2617229"/>
            <a:ext cx="82800" cy="1317600"/>
          </a:xfrm>
          <a:prstGeom prst="rightBracket">
            <a:avLst>
              <a:gd fmla="val 833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451979" y="2928175"/>
            <a:ext cx="41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⤬</a:t>
            </a:r>
            <a:endParaRPr sz="2000"/>
          </a:p>
        </p:txBody>
      </p:sp>
      <p:sp>
        <p:nvSpPr>
          <p:cNvPr id="87" name="Google Shape;87;p17"/>
          <p:cNvSpPr txBox="1"/>
          <p:nvPr/>
        </p:nvSpPr>
        <p:spPr>
          <a:xfrm>
            <a:off x="6466246" y="2922015"/>
            <a:ext cx="41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=</a:t>
            </a:r>
            <a:endParaRPr sz="2000"/>
          </a:p>
        </p:txBody>
      </p:sp>
      <p:sp>
        <p:nvSpPr>
          <p:cNvPr id="88" name="Google Shape;88;p17"/>
          <p:cNvSpPr txBox="1"/>
          <p:nvPr/>
        </p:nvSpPr>
        <p:spPr>
          <a:xfrm rot="-5400000">
            <a:off x="314175" y="2895971"/>
            <a:ext cx="117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M</a:t>
            </a:r>
            <a:r>
              <a:rPr lang="en" sz="2000"/>
              <a:t> строк</a:t>
            </a:r>
            <a:endParaRPr sz="2000"/>
          </a:p>
        </p:txBody>
      </p:sp>
      <p:sp>
        <p:nvSpPr>
          <p:cNvPr id="89" name="Google Shape;89;p17"/>
          <p:cNvSpPr txBox="1"/>
          <p:nvPr/>
        </p:nvSpPr>
        <p:spPr>
          <a:xfrm>
            <a:off x="2295375" y="4251035"/>
            <a:ext cx="165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K</a:t>
            </a:r>
            <a:r>
              <a:rPr lang="en" sz="2000"/>
              <a:t> столцов</a:t>
            </a:r>
            <a:endParaRPr sz="2000"/>
          </a:p>
        </p:txBody>
      </p:sp>
      <p:sp>
        <p:nvSpPr>
          <p:cNvPr id="90" name="Google Shape;90;p17"/>
          <p:cNvSpPr txBox="1"/>
          <p:nvPr/>
        </p:nvSpPr>
        <p:spPr>
          <a:xfrm>
            <a:off x="4962375" y="4310700"/>
            <a:ext cx="152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N</a:t>
            </a:r>
            <a:r>
              <a:rPr lang="en" sz="2000"/>
              <a:t> столцов</a:t>
            </a:r>
            <a:endParaRPr sz="2000"/>
          </a:p>
        </p:txBody>
      </p:sp>
      <p:sp>
        <p:nvSpPr>
          <p:cNvPr id="91" name="Google Shape;91;p17"/>
          <p:cNvSpPr/>
          <p:nvPr/>
        </p:nvSpPr>
        <p:spPr>
          <a:xfrm>
            <a:off x="6250325" y="1356125"/>
            <a:ext cx="1451700" cy="492600"/>
          </a:xfrm>
          <a:prstGeom prst="wedgeRectCallout">
            <a:avLst>
              <a:gd fmla="val -38610" name="adj1"/>
              <a:gd fmla="val 278959" name="adj2"/>
            </a:avLst>
          </a:prstGeom>
          <a:solidFill>
            <a:srgbClr val="C0C3A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K</a:t>
            </a:r>
            <a:r>
              <a:rPr lang="en" sz="2000"/>
              <a:t> строк</a:t>
            </a:r>
            <a:endParaRPr sz="2000"/>
          </a:p>
        </p:txBody>
      </p:sp>
      <p:sp>
        <p:nvSpPr>
          <p:cNvPr id="92" name="Google Shape;92;p17"/>
          <p:cNvSpPr txBox="1"/>
          <p:nvPr/>
        </p:nvSpPr>
        <p:spPr>
          <a:xfrm>
            <a:off x="6943575" y="4310700"/>
            <a:ext cx="152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N</a:t>
            </a:r>
            <a:r>
              <a:rPr lang="en" sz="2000"/>
              <a:t> столцов</a:t>
            </a:r>
            <a:endParaRPr sz="2000"/>
          </a:p>
        </p:txBody>
      </p:sp>
      <p:sp>
        <p:nvSpPr>
          <p:cNvPr id="93" name="Google Shape;93;p17"/>
          <p:cNvSpPr txBox="1"/>
          <p:nvPr/>
        </p:nvSpPr>
        <p:spPr>
          <a:xfrm rot="-5400000">
            <a:off x="8086575" y="2939100"/>
            <a:ext cx="117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M</a:t>
            </a:r>
            <a:r>
              <a:rPr lang="en" sz="2000"/>
              <a:t> </a:t>
            </a:r>
            <a:r>
              <a:rPr lang="en" sz="2000"/>
              <a:t>строк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/>
        </p:nvSpPr>
        <p:spPr>
          <a:xfrm>
            <a:off x="78725" y="604200"/>
            <a:ext cx="8855400" cy="14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Google TPU,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Huawei Ascend 310 / Ascend 910,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................................................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NVIDIA Tensor Cores.</a:t>
            </a:r>
            <a:endParaRPr/>
          </a:p>
        </p:txBody>
      </p:sp>
      <p:sp>
        <p:nvSpPr>
          <p:cNvPr id="201" name="Google Shape;201;p35"/>
          <p:cNvSpPr txBox="1"/>
          <p:nvPr/>
        </p:nvSpPr>
        <p:spPr>
          <a:xfrm>
            <a:off x="78725" y="2514550"/>
            <a:ext cx="8855400" cy="110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V100: 64 GEMM за такт, архитектура Volta (Nvidia Tesla V100), sm_70;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TU100-104: архитектура Turing (Geforce RTX 20*), sm_75;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A100: 256 GEMM за такт, архитектура Ampere (Geforce RTX 30*), sm_80.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/>
        </p:nvSpPr>
        <p:spPr>
          <a:xfrm>
            <a:off x="150150" y="157900"/>
            <a:ext cx="8918700" cy="240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WMMA</a:t>
            </a:r>
            <a:r>
              <a:rPr lang="en" sz="1800"/>
              <a:t>, https://docs.nvidia.com/cuda/cuda-c-programming-guide/index.html#wmma;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cuBLAS</a:t>
            </a:r>
            <a:r>
              <a:rPr lang="en" sz="1800"/>
              <a:t>, https://docs.nvidia.com/cuda/cublas/;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</a:rPr>
              <a:t>CUTLASS</a:t>
            </a:r>
            <a:r>
              <a:rPr lang="en" sz="1800"/>
              <a:t>,  https://nvidia.github.io/cutlass/;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cuTENSOR</a:t>
            </a:r>
            <a:r>
              <a:rPr lang="en" sz="1800"/>
              <a:t>, https://docs.nvidia.com/cuda/cutensor/;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</a:rPr>
              <a:t>cuDNN</a:t>
            </a:r>
            <a:r>
              <a:rPr lang="en" sz="1800"/>
              <a:t>, https://developer.nvidia.com/cudnn;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</a:rPr>
              <a:t>TensorFlow</a:t>
            </a:r>
            <a:r>
              <a:rPr lang="en" sz="1800"/>
              <a:t>,  </a:t>
            </a:r>
            <a:r>
              <a:rPr lang="en" sz="1800">
                <a:uFill>
                  <a:noFill/>
                </a:uFill>
                <a:hlinkClick r:id="rId3"/>
              </a:rPr>
              <a:t>https://www.tensorflow.org/</a:t>
            </a:r>
            <a:r>
              <a:rPr lang="en" sz="1800"/>
              <a:t>, https://docs.nvidia.com/deeplearning/frameworks/tensorflow-user-guide/;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</a:rPr>
              <a:t>PyTorch</a:t>
            </a:r>
            <a:r>
              <a:rPr lang="en" sz="1800"/>
              <a:t>, https://pytorch.org/.</a:t>
            </a:r>
            <a:endParaRPr sz="1800"/>
          </a:p>
        </p:txBody>
      </p:sp>
      <p:sp>
        <p:nvSpPr>
          <p:cNvPr id="207" name="Google Shape;207;p36"/>
          <p:cNvSpPr txBox="1"/>
          <p:nvPr/>
        </p:nvSpPr>
        <p:spPr>
          <a:xfrm>
            <a:off x="150150" y="3031350"/>
            <a:ext cx="8918700" cy="19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CUTENSOR </a:t>
            </a:r>
            <a:r>
              <a:rPr lang="en"/>
              <a:t>A CUDA Library for High-Performance Tensor Primitives, Paul Springer, November 20th 2019.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GETTING STARTED WITH TENSOR CORES IN HPC, Vishal Mehta, NVIDIASuper Computing, 2019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CUTLASS:CUDA TEMPLATELIBRARY FOR DENSE LINEAR ALGEBRA AT ALL LEVELS AND SCALES, Jeng Bai-Cheng(Ryan), 21 Nov.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VOLTA TENSOR CORE TRAINING ORNL, August 2019.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Stefano Markidis et al. NVIDIA Tensor Core Programmability, Performance &amp; Precision, arXiv:1803.04014 [cs.DC], (2018).  https://doi.org/10.48550/arXiv.1803.04014.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/>
        </p:nvSpPr>
        <p:spPr>
          <a:xfrm>
            <a:off x="131200" y="1426750"/>
            <a:ext cx="8868600" cy="3032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~/Lecture8/Lab8blas&gt;</a:t>
            </a:r>
            <a:r>
              <a:rPr b="1" lang="en" sz="1900">
                <a:solidFill>
                  <a:schemeClr val="dk1"/>
                </a:solidFill>
                <a:highlight>
                  <a:srgbClr val="CCCCCC"/>
                </a:highlight>
              </a:rPr>
              <a:t>  </a:t>
            </a: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ncu --replay-mode application --metrics </a:t>
            </a:r>
            <a:r>
              <a:rPr b="1" lang="en" sz="1900">
                <a:solidFill>
                  <a:schemeClr val="dk1"/>
                </a:solidFill>
                <a:highlight>
                  <a:srgbClr val="CCCCCC"/>
                </a:highlight>
              </a:rPr>
              <a:t>sm__pipe_tensor_cycles_active.avg.pct_of_peak_sustained_active</a:t>
            </a: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 lab8blas </a:t>
            </a:r>
            <a:endParaRPr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volta_sgemm_128x64_tn, 2023-Mar-20 13:56:45, Context 1, Stream 7</a:t>
            </a:r>
            <a:endParaRPr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Section: Command line profiler metrics</a:t>
            </a:r>
            <a:endParaRPr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 ------------------------------------------------------------------------------------------------------</a:t>
            </a:r>
            <a:endParaRPr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sm__pipe_tensor_cycles_active.avg.pct_of_peak_sustained_active    %        0</a:t>
            </a:r>
            <a:endParaRPr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 -----------------------------------------------------------------------------------------------------</a:t>
            </a:r>
            <a:endParaRPr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7"/>
          <p:cNvSpPr txBox="1"/>
          <p:nvPr/>
        </p:nvSpPr>
        <p:spPr>
          <a:xfrm>
            <a:off x="170550" y="629875"/>
            <a:ext cx="3909600" cy="4926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Тензорные ядра не активны. </a:t>
            </a:r>
            <a:endParaRPr b="1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/>
        </p:nvSpPr>
        <p:spPr>
          <a:xfrm>
            <a:off x="91825" y="131350"/>
            <a:ext cx="8960400" cy="2232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~/Lecture8/Lab8blas&gt; nvprof ./lab8blas</a:t>
            </a:r>
            <a:endParaRPr sz="19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…………………………………………………………………………………………</a:t>
            </a:r>
            <a:endParaRPr sz="19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11.63%  308.32us  1  </a:t>
            </a:r>
            <a:r>
              <a:rPr b="1" lang="en" sz="1900">
                <a:solidFill>
                  <a:schemeClr val="dk1"/>
                </a:solidFill>
                <a:highlight>
                  <a:srgbClr val="D9D9D9"/>
                </a:highlight>
              </a:rPr>
              <a:t>308.32us</a:t>
            </a: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  308.32us  308.32us</a:t>
            </a:r>
            <a:endParaRPr sz="19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 									  </a:t>
            </a:r>
            <a:r>
              <a:rPr b="1" lang="en" sz="1900">
                <a:solidFill>
                  <a:schemeClr val="dk1"/>
                </a:solidFill>
                <a:highlight>
                  <a:srgbClr val="D9D9D9"/>
                </a:highlight>
              </a:rPr>
              <a:t>volta_s884gemm_128x128_ldg8_f2f_tn</a:t>
            </a:r>
            <a:endParaRPr b="1" sz="19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4.44%  117.79us    2  58.895us   58.784us   59.007us  </a:t>
            </a:r>
            <a:endParaRPr sz="19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                                                                gInit(float*, int)</a:t>
            </a:r>
            <a:endParaRPr sz="19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…………………………………………………………………………………………</a:t>
            </a:r>
            <a:endParaRPr sz="1900">
              <a:solidFill>
                <a:schemeClr val="dk1"/>
              </a:solidFill>
              <a:highlight>
                <a:srgbClr val="D9D9D9"/>
              </a:highlight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91825" y="2522975"/>
            <a:ext cx="8960400" cy="2370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~</a:t>
            </a: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/Lecture8/Lab8blas&gt;  </a:t>
            </a: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ncu --replay-mode application --metrics </a:t>
            </a:r>
            <a:r>
              <a:rPr b="1" lang="en" sz="1900">
                <a:solidFill>
                  <a:schemeClr val="dk1"/>
                </a:solidFill>
                <a:highlight>
                  <a:srgbClr val="D9D9D9"/>
                </a:highlight>
              </a:rPr>
              <a:t>sm__pipe_tensor_cycles_active.avg.pct_of_peak_sustained_active</a:t>
            </a: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  lab8blas</a:t>
            </a:r>
            <a:endParaRPr sz="19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 volta_s884gemm_128x128_ldg8_f2f_tn, 2023-Mar-20 12:29:27, Context 1, Stream 7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   Section: Command line profiler metrics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   ---------------------------------------------------------------------- --------------- sm__pipe_tensor_cycles_active.avg.pct_of_peak_sustained_active   %          </a:t>
            </a:r>
            <a:r>
              <a:rPr b="1" lang="en" sz="1800">
                <a:solidFill>
                  <a:schemeClr val="dk1"/>
                </a:solidFill>
                <a:highlight>
                  <a:srgbClr val="D9D9D9"/>
                </a:highlight>
              </a:rPr>
              <a:t>37.90</a:t>
            </a:r>
            <a:endParaRPr b="1"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   ---------------------------------------------------------------------- --------------- </a:t>
            </a:r>
            <a:endParaRPr>
              <a:highlight>
                <a:srgbClr val="D9D9D9"/>
              </a:highlight>
            </a:endParaRPr>
          </a:p>
        </p:txBody>
      </p:sp>
      <p:sp>
        <p:nvSpPr>
          <p:cNvPr id="220" name="Google Shape;220;p38"/>
          <p:cNvSpPr txBox="1"/>
          <p:nvPr/>
        </p:nvSpPr>
        <p:spPr>
          <a:xfrm>
            <a:off x="5199750" y="2001475"/>
            <a:ext cx="3909600" cy="4926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Тензорные ядра активны. </a:t>
            </a:r>
            <a:endParaRPr b="1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/>
        </p:nvSpPr>
        <p:spPr>
          <a:xfrm>
            <a:off x="806375" y="2180675"/>
            <a:ext cx="7451700" cy="1723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5.23777   5.23777 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……………………………………..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5.23777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1347.41   1347.41………………………………………1347.41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2689.56   2689.56 ………………………………………2689.56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……………………………………………………………..………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9400.73   9400.73  ……………………………………..9400.73</a:t>
            </a:r>
            <a:endParaRPr sz="1500"/>
          </a:p>
        </p:txBody>
      </p:sp>
      <p:sp>
        <p:nvSpPr>
          <p:cNvPr id="226" name="Google Shape;226;p39"/>
          <p:cNvSpPr txBox="1"/>
          <p:nvPr/>
        </p:nvSpPr>
        <p:spPr>
          <a:xfrm>
            <a:off x="170550" y="1315675"/>
            <a:ext cx="3909600" cy="4926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Потеря точности</a:t>
            </a:r>
            <a:r>
              <a:rPr b="1" lang="en" sz="2000"/>
              <a:t>. </a:t>
            </a:r>
            <a:endParaRPr b="1" sz="2000"/>
          </a:p>
        </p:txBody>
      </p:sp>
      <p:sp>
        <p:nvSpPr>
          <p:cNvPr id="227" name="Google Shape;227;p39"/>
          <p:cNvSpPr txBox="1"/>
          <p:nvPr/>
        </p:nvSpPr>
        <p:spPr>
          <a:xfrm>
            <a:off x="314850" y="249425"/>
            <a:ext cx="8580000" cy="80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4CCCC"/>
                </a:highlight>
              </a:rPr>
              <a:t>Ускорение по отношению  к алгоритму на основе </a:t>
            </a:r>
            <a:r>
              <a:rPr i="1" lang="en" sz="2000">
                <a:solidFill>
                  <a:schemeClr val="dk1"/>
                </a:solidFill>
                <a:highlight>
                  <a:srgbClr val="F4CCCC"/>
                </a:highlight>
              </a:rPr>
              <a:t>CUDA API </a:t>
            </a:r>
            <a:r>
              <a:rPr lang="en" sz="2000">
                <a:solidFill>
                  <a:schemeClr val="dk1"/>
                </a:solidFill>
                <a:highlight>
                  <a:srgbClr val="F4CCCC"/>
                </a:highlight>
              </a:rPr>
              <a:t>на </a:t>
            </a:r>
            <a:r>
              <a:rPr i="1" lang="en" sz="2000">
                <a:solidFill>
                  <a:schemeClr val="dk1"/>
                </a:solidFill>
                <a:highlight>
                  <a:srgbClr val="F4CCCC"/>
                </a:highlight>
              </a:rPr>
              <a:t>GPU </a:t>
            </a:r>
            <a:r>
              <a:rPr lang="en" sz="2000">
                <a:solidFill>
                  <a:schemeClr val="dk1"/>
                </a:solidFill>
                <a:highlight>
                  <a:srgbClr val="F4CCCC"/>
                </a:highlight>
              </a:rPr>
              <a:t>12.9.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/>
        </p:nvSpPr>
        <p:spPr>
          <a:xfrm>
            <a:off x="91825" y="42031"/>
            <a:ext cx="8881500" cy="480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void hMultMatsBlas(</a:t>
            </a:r>
            <a:r>
              <a:rPr b="1" lang="en" sz="2000"/>
              <a:t>half</a:t>
            </a:r>
            <a:r>
              <a:rPr lang="en" sz="2000"/>
              <a:t>* A, </a:t>
            </a:r>
            <a:r>
              <a:rPr b="1" lang="en" sz="2000"/>
              <a:t>half</a:t>
            </a:r>
            <a:r>
              <a:rPr lang="en" sz="2000"/>
              <a:t>* B, </a:t>
            </a:r>
            <a:r>
              <a:rPr b="1" lang="en" sz="2000"/>
              <a:t>half</a:t>
            </a:r>
            <a:r>
              <a:rPr lang="en" sz="2000"/>
              <a:t>* C){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……………………………………………………………………………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const</a:t>
            </a:r>
            <a:r>
              <a:rPr b="1" lang="en" sz="2000"/>
              <a:t> half </a:t>
            </a:r>
            <a:r>
              <a:rPr lang="en" sz="2000"/>
              <a:t>alpha=1.0;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const </a:t>
            </a:r>
            <a:r>
              <a:rPr b="1" lang="en" sz="2000"/>
              <a:t>half </a:t>
            </a:r>
            <a:r>
              <a:rPr lang="en" sz="2000"/>
              <a:t>beta=0.0;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cublasSetMathMode(cublas_handle, CUBLAS_TENSOR_OP_MATH);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</a:t>
            </a:r>
            <a:r>
              <a:rPr b="1" lang="en" sz="2000"/>
              <a:t>cublasHgemm</a:t>
            </a:r>
            <a:r>
              <a:rPr lang="en" sz="2000"/>
              <a:t>(cublas_handle, CUBLAS_OP_T, CUBLAS_OP_N,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                   M, N, K,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                   &amp;alpha,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                   A, M,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                   B, K,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                   &amp;beta,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                   C, M);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cublasDestroy(cublas_handle);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1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/>
        </p:nvSpPr>
        <p:spPr>
          <a:xfrm>
            <a:off x="170550" y="78875"/>
            <a:ext cx="8776800" cy="1416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__global__ void gInit(REAL* D, int s){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……………………………………………………………………….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D[j+i*J]=</a:t>
            </a:r>
            <a:r>
              <a:rPr b="1" lang="en" sz="2000"/>
              <a:t>__float2half</a:t>
            </a:r>
            <a:r>
              <a:rPr lang="en" sz="2000"/>
              <a:t>(s*(float)((j+i*J)*1.0E-5)+(1-s)*1.0f);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/>
          </a:p>
        </p:txBody>
      </p:sp>
      <p:sp>
        <p:nvSpPr>
          <p:cNvPr id="238" name="Google Shape;238;p41"/>
          <p:cNvSpPr txBox="1"/>
          <p:nvPr/>
        </p:nvSpPr>
        <p:spPr>
          <a:xfrm>
            <a:off x="170550" y="1529525"/>
            <a:ext cx="8776800" cy="2339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 main(){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half </a:t>
            </a:r>
            <a:r>
              <a:rPr lang="en" sz="2000"/>
              <a:t>*A, *B, *C;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cudaMalloc((void**)&amp;A, M*K*sizeof(</a:t>
            </a:r>
            <a:r>
              <a:rPr b="1" lang="en" sz="2000"/>
              <a:t>half</a:t>
            </a:r>
            <a:r>
              <a:rPr lang="en" sz="2000"/>
              <a:t>));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………………………………………………………………….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hMultMatsBlas(A,B,C);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………………………………………………….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</p:txBody>
      </p:sp>
      <p:sp>
        <p:nvSpPr>
          <p:cNvPr id="239" name="Google Shape;239;p41"/>
          <p:cNvSpPr txBox="1"/>
          <p:nvPr/>
        </p:nvSpPr>
        <p:spPr>
          <a:xfrm>
            <a:off x="183675" y="3959063"/>
            <a:ext cx="8776800" cy="1108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……………………………………………………..    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fprintf(stdout, "%g\t", </a:t>
            </a:r>
            <a:r>
              <a:rPr b="1" lang="en" sz="2000"/>
              <a:t>__half2float</a:t>
            </a:r>
            <a:r>
              <a:rPr lang="en" sz="2000"/>
              <a:t>(Dh[i+j*I]));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…………………………………………………….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/>
        </p:nvSpPr>
        <p:spPr>
          <a:xfrm>
            <a:off x="104950" y="55150"/>
            <a:ext cx="8802900" cy="1647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/Lecture8/Lab8blas&gt; nvprof ./lab8blasH</a:t>
            </a:r>
            <a:endParaRPr sz="19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13.92%  118.59us   2  </a:t>
            </a:r>
            <a:r>
              <a:rPr b="1" lang="en" sz="1900">
                <a:solidFill>
                  <a:schemeClr val="dk1"/>
                </a:solidFill>
                <a:highlight>
                  <a:srgbClr val="D9D9D9"/>
                </a:highlight>
              </a:rPr>
              <a:t>59.295us</a:t>
            </a: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  59.231us  59.359us  </a:t>
            </a:r>
            <a:endParaRPr sz="19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     gInit(__half*, int)</a:t>
            </a:r>
            <a:endParaRPr sz="19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11.68%  99.519us   1  </a:t>
            </a:r>
            <a:r>
              <a:rPr b="1" lang="en" sz="1900">
                <a:solidFill>
                  <a:schemeClr val="dk1"/>
                </a:solidFill>
                <a:highlight>
                  <a:srgbClr val="D9D9D9"/>
                </a:highlight>
              </a:rPr>
              <a:t>99.519us</a:t>
            </a: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  99.519us  99.519us</a:t>
            </a:r>
            <a:endParaRPr sz="19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     </a:t>
            </a:r>
            <a:r>
              <a:rPr b="1" lang="en" sz="1900">
                <a:solidFill>
                  <a:schemeClr val="dk1"/>
                </a:solidFill>
                <a:highlight>
                  <a:srgbClr val="D9D9D9"/>
                </a:highlight>
              </a:rPr>
              <a:t>turing_h1688gemm_128x128_ldg8_stages_32x1_tn</a:t>
            </a:r>
            <a:endParaRPr b="1">
              <a:highlight>
                <a:srgbClr val="D9D9D9"/>
              </a:highlight>
            </a:endParaRPr>
          </a:p>
        </p:txBody>
      </p:sp>
      <p:sp>
        <p:nvSpPr>
          <p:cNvPr id="245" name="Google Shape;245;p42"/>
          <p:cNvSpPr txBox="1"/>
          <p:nvPr/>
        </p:nvSpPr>
        <p:spPr>
          <a:xfrm>
            <a:off x="104850" y="1796925"/>
            <a:ext cx="8802900" cy="272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~/Lecture8/Lab8blas&gt;  ncu --replay-mode application --metrics </a:t>
            </a:r>
            <a:r>
              <a:rPr b="1" lang="en" sz="1900">
                <a:solidFill>
                  <a:schemeClr val="dk1"/>
                </a:solidFill>
                <a:highlight>
                  <a:srgbClr val="D9D9D9"/>
                </a:highlight>
              </a:rPr>
              <a:t>sm__pipe_tensor_cycles_active.avg.pct_of_peak_sustained_active</a:t>
            </a: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  lab8blas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turing_h1688gemm_128x128_ldg8_stages_32x1_tn, 2023-Mar-20 14:42:07, Context 1, Stream 7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   Section: Command line profiler metrics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  -----------------------------------------------------------------------------------------------------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sm__pipe_tensor_cycles_active.avg.pct_of_peak_sustained_active    %      </a:t>
            </a:r>
            <a:r>
              <a:rPr b="1" lang="en" sz="1800">
                <a:solidFill>
                  <a:schemeClr val="dk1"/>
                </a:solidFill>
                <a:highlight>
                  <a:srgbClr val="D9D9D9"/>
                </a:highlight>
              </a:rPr>
              <a:t>62.27</a:t>
            </a:r>
            <a:endParaRPr b="1"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  ---------------------------------------------------------------------------------------------------</a:t>
            </a:r>
            <a:endParaRPr>
              <a:highlight>
                <a:srgbClr val="D9D9D9"/>
              </a:highlight>
            </a:endParaRPr>
          </a:p>
        </p:txBody>
      </p:sp>
      <p:sp>
        <p:nvSpPr>
          <p:cNvPr id="246" name="Google Shape;246;p42"/>
          <p:cNvSpPr txBox="1"/>
          <p:nvPr/>
        </p:nvSpPr>
        <p:spPr>
          <a:xfrm>
            <a:off x="5047350" y="4363675"/>
            <a:ext cx="3909600" cy="492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Тензорные ядра активны. </a:t>
            </a:r>
            <a:endParaRPr b="1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/>
        </p:nvSpPr>
        <p:spPr>
          <a:xfrm>
            <a:off x="157425" y="1135075"/>
            <a:ext cx="8776800" cy="193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5.23828   5.23828…………………………………. 5.23828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1344        1344…………………………………….. .1344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2688        2688……………………………………. ..2688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…………………………………………………………..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939</a:t>
            </a:r>
            <a:r>
              <a:rPr lang="en" sz="2000">
                <a:solidFill>
                  <a:schemeClr val="dk1"/>
                </a:solidFill>
              </a:rPr>
              <a:t>2        9392……………………………………….9392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3"/>
          <p:cNvSpPr txBox="1"/>
          <p:nvPr/>
        </p:nvSpPr>
        <p:spPr>
          <a:xfrm>
            <a:off x="170550" y="325075"/>
            <a:ext cx="3909600" cy="4926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Потеря точности. </a:t>
            </a:r>
            <a:endParaRPr b="1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/>
        </p:nvSpPr>
        <p:spPr>
          <a:xfrm>
            <a:off x="196775" y="1747200"/>
            <a:ext cx="8711100" cy="492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4CCCC"/>
                </a:highlight>
              </a:rPr>
              <a:t>Ускорение по отношению к алгоритму на CPU  </a:t>
            </a:r>
            <a:r>
              <a:rPr b="1" lang="en" sz="2000">
                <a:solidFill>
                  <a:schemeClr val="dk1"/>
                </a:solidFill>
                <a:highlight>
                  <a:srgbClr val="F4CCCC"/>
                </a:highlight>
              </a:rPr>
              <a:t>39992.36.</a:t>
            </a:r>
            <a:endParaRPr b="1" sz="2000">
              <a:highlight>
                <a:srgbClr val="F4CCCC"/>
              </a:highlight>
            </a:endParaRPr>
          </a:p>
        </p:txBody>
      </p:sp>
      <p:sp>
        <p:nvSpPr>
          <p:cNvPr id="258" name="Google Shape;258;p44"/>
          <p:cNvSpPr txBox="1"/>
          <p:nvPr/>
        </p:nvSpPr>
        <p:spPr>
          <a:xfrm>
            <a:off x="196775" y="346825"/>
            <a:ext cx="8711100" cy="800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4CCCC"/>
                </a:highlight>
              </a:rPr>
              <a:t>Ускорение по отношению  к алгоритму на основе CUDA API на GPU </a:t>
            </a:r>
            <a:r>
              <a:rPr b="1" lang="en" sz="2000">
                <a:solidFill>
                  <a:schemeClr val="dk1"/>
                </a:solidFill>
                <a:highlight>
                  <a:srgbClr val="F4CCCC"/>
                </a:highlight>
              </a:rPr>
              <a:t>39.9.</a:t>
            </a:r>
            <a:endParaRPr>
              <a:highlight>
                <a:srgbClr val="F4CCCC"/>
              </a:highlight>
            </a:endParaRPr>
          </a:p>
        </p:txBody>
      </p:sp>
      <p:sp>
        <p:nvSpPr>
          <p:cNvPr id="259" name="Google Shape;259;p44"/>
          <p:cNvSpPr txBox="1"/>
          <p:nvPr/>
        </p:nvSpPr>
        <p:spPr>
          <a:xfrm>
            <a:off x="2584450" y="2912600"/>
            <a:ext cx="3437100" cy="554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В сорок тысяч раз!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198775" y="175"/>
            <a:ext cx="8733300" cy="5110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&lt;malloc.h&gt;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&lt;ctime&gt;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#define M 1024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#define K 1024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#define N 1024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void hMultMats(double** A, double** B, double** C){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double acc;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for(int m=0; m&lt;M;m++)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for(int n=0; n&lt;N;n++){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acc=0.0;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for(int k=0; k&lt;K;k++)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acc+=A[m][k]*B[k][n];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C[m][n]=acc;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/>
        </p:nvSpPr>
        <p:spPr>
          <a:xfrm>
            <a:off x="145350" y="258700"/>
            <a:ext cx="8866500" cy="1723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ЗАДАНИЕ.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Реализовать вычисление произведения матриц на GPU, используя CUDA API (“сырой код”) и, отдельно, используя библиотеку </a:t>
            </a:r>
            <a:r>
              <a:rPr i="1" lang="en" sz="2000"/>
              <a:t>cuBLAS</a:t>
            </a:r>
            <a:r>
              <a:rPr lang="en" sz="2000"/>
              <a:t>. Сравнить время выполнения программ при различной размерности матриц.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225275" y="1073600"/>
            <a:ext cx="8746500" cy="2955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void hInitMats(double** A, double** B){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for(int m=0; m&lt;M;m++)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for(int k=0; k&lt;K; k++)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  A[m][k]=(double)((k+m*K)*1.0E-5);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for(int k=0; k&lt;K;k++)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for(int n=0; n&lt;N;n++)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  B[k][n]=1.0;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265050" y="23350"/>
            <a:ext cx="8653800" cy="5110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 main(){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double **A, **B, **C;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A=(double**)calloc(M, sizeof(double*));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for(int m=0; m&lt;M; m++)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A[m]=(double*)calloc(K, sizeof(double));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……………………………………………………………….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hInitMats(A, B);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clock_t start=clock();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hMultMats(A, B, C);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clock_t finish=clock();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……………………………………………………………………..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hMatOut(A, M, K);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hMatOut(B, K, N);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hMatOut(C, M, N);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…………………………………………………………………………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172275" y="334775"/>
            <a:ext cx="8826000" cy="4371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/Lecture8/Lab8&gt; ./lab8cpu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0       0.00128 0.00256 0.00384 0.00512 0.0064  0.00768 0.00896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1.31072 1.312   1.31328 1.31456 1.31584 1.31712 1.3184  1.31968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…………………………………………………………………………………………………………………………………………………………………….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9.17504 9.17632 9.1776  9.17888 9.18016 9.18144 9.18272 9.184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////////////////////////////////////////////////////////////////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1       1       1       1       1       1       1       1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1       1       1       1       1       1       1       1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…………………………………………………………………………………………………………………………………………………………………….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////////////////////////////////////////////////////////////////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5.23776 5.23776 5.23776 5.23776 5.23776 5.23776 5.23776 5.23776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1347.42 1347.42 1347.42 1347.42 1347.42 1347.42 1347.42 1347.42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2689.59 2689.59 2689.59 2689.59 2689.59 2689.59 2689.59 2689.59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…………………………………………………………………………………………………………………………………………………………………….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9400.48 9400.48 9400.48 9400.48 9400.48 9400.48 9400.48 9400.48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Elapsed time: 4173.59 ms</a:t>
            </a:r>
            <a:endParaRPr b="1"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119275" y="29996"/>
            <a:ext cx="8958600" cy="2401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/Lecture8/Lab8&gt; g++  lab8cpu.cpp  -pg -o lab8cpu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/Lecture8/Lab8&gt; ./lab8cpu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/Lecture8/Lab8&gt; ls -ltr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итого 720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-rw-r--r-- 1 malkov users   1528 Mar 16 18:27 lab8cpu.cpp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-rwxr-xr-x 1 malkov users  20496 Mar 16 19:22 lab8cpu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-rw-r--r-- 1 malkov users   1023 Mar 16 19:22 </a:t>
            </a:r>
            <a:r>
              <a:rPr b="1" lang="en" sz="1800">
                <a:solidFill>
                  <a:schemeClr val="dk1"/>
                </a:solidFill>
                <a:highlight>
                  <a:srgbClr val="D9D9D9"/>
                </a:highlight>
              </a:rPr>
              <a:t>gmon.out</a:t>
            </a:r>
            <a:endParaRPr b="1"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/Lecture8/Lab8&gt; </a:t>
            </a:r>
            <a:r>
              <a:rPr b="1" lang="en" sz="1800">
                <a:solidFill>
                  <a:schemeClr val="dk1"/>
                </a:solidFill>
                <a:highlight>
                  <a:srgbClr val="D9D9D9"/>
                </a:highlight>
              </a:rPr>
              <a:t>gprof lab8cpu gmon.out &gt; lab8cpu.prof</a:t>
            </a:r>
            <a:endParaRPr>
              <a:highlight>
                <a:srgbClr val="D9D9D9"/>
              </a:highlight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119275" y="2458450"/>
            <a:ext cx="8958600" cy="2616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/Lecture8/Lab8&gt; vim lab8cpu.prof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Flat profile: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  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Each sample counts as 0.01 seconds.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 %   cumulative  self    self    total     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time      secs      secs  calls   s/call    s/call              name     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100.40  3.98     </a:t>
            </a:r>
            <a:r>
              <a:rPr b="1" lang="en" sz="1800">
                <a:solidFill>
                  <a:schemeClr val="dk1"/>
                </a:solidFill>
                <a:highlight>
                  <a:srgbClr val="D9D9D9"/>
                </a:highlight>
              </a:rPr>
              <a:t>3.98</a:t>
            </a: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     1       3.98     3.98  hMultMats(double**, double**, double**)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 0.25     3.99      0.01    1        0.01     0.01  hInitMats(double**, double**)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……………………………………………………………………………………………………………………………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118925" y="142350"/>
            <a:ext cx="8892900" cy="4802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&lt;malloc.h&gt;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#define M 1024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#define K 1024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#define N 1024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#define BLOCK_DIM 32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__global__ void gMultMats(</a:t>
            </a:r>
            <a:r>
              <a:rPr b="1" lang="en" sz="2000">
                <a:solidFill>
                  <a:schemeClr val="dk1"/>
                </a:solidFill>
              </a:rPr>
              <a:t>float</a:t>
            </a:r>
            <a:r>
              <a:rPr b="1" lang="en" sz="2000"/>
              <a:t>* A, </a:t>
            </a:r>
            <a:r>
              <a:rPr b="1" lang="en" sz="2000">
                <a:solidFill>
                  <a:schemeClr val="dk1"/>
                </a:solidFill>
              </a:rPr>
              <a:t>float</a:t>
            </a:r>
            <a:r>
              <a:rPr b="1" lang="en" sz="2000"/>
              <a:t>* B, </a:t>
            </a:r>
            <a:r>
              <a:rPr b="1" lang="en" sz="2000">
                <a:solidFill>
                  <a:schemeClr val="dk1"/>
                </a:solidFill>
              </a:rPr>
              <a:t>float</a:t>
            </a:r>
            <a:r>
              <a:rPr b="1" lang="en" sz="2000"/>
              <a:t>* C){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int n=threadIdx.x + blockIdx.x*blockDim.x;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int m=threadIdx.y + blockIdx.y*blockDim.y;  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float acc=0.0;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for(int k=0; k&lt;K; k++)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  acc+=A[k+m*K]*B[n+k*N];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C[n+m*N]=acc;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}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118925" y="1096400"/>
            <a:ext cx="8932500" cy="2555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__global__ void gInit(float* D, int s){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j=threadIdx.x + blockIdx.x*blockDim.x;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i=threadIdx.y + blockIdx.y*blockDim.y;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J=blockDim.x*gridDim.x;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D[j+i*J]=s*(float)((j+i*J)*1.0E-5)+(1-s)*1.0f;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