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77ffa22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77ffa22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77ffa22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77ffa22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77ffa225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77ffa225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77ffa22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77ffa22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77ffa225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77ffa225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7ffa225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77ffa225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a293e3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a293e3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77ffa225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77ffa225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847052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847052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77ffa22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77ffa22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71f7d7a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71f7d7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77ffa22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77ffa22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dc8169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dc8169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7dc8169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7dc8169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7dc8169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7dc8169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05ae2b4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05ae2b4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05ae2b4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05ae2b4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05ae2b4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05ae2b4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05ae2b4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05ae2b4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05ae2b4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05ae2b4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05ae2b42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05ae2b42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71f7d7a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71f7d7a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05ae2b4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05ae2b4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05ae2b42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05ae2b4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05ae2b4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05ae2b4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05ae2b4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05ae2b4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05ae2b4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05ae2b4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05ae2b4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05ae2b4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05ae2b4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05ae2b4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05ae2b42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05ae2b42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71f7d7a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71f7d7a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ca293e3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ca293e3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ca293e3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ca293e3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ca293e3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ca293e3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ca293e3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ca293e3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77ffa22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77ffa22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35425" y="430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3</a:t>
            </a:r>
            <a:endParaRPr b="1" sz="3600"/>
          </a:p>
        </p:txBody>
      </p:sp>
      <p:sp>
        <p:nvSpPr>
          <p:cNvPr id="66" name="Google Shape;66;p15"/>
          <p:cNvSpPr txBox="1"/>
          <p:nvPr/>
        </p:nvSpPr>
        <p:spPr>
          <a:xfrm>
            <a:off x="247500" y="889250"/>
            <a:ext cx="8715600" cy="3736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Инструменты </a:t>
            </a:r>
            <a:r>
              <a:rPr lang="en" sz="2800">
                <a:solidFill>
                  <a:schemeClr val="dk1"/>
                </a:solidFill>
              </a:rPr>
              <a:t>отладки</a:t>
            </a:r>
            <a:r>
              <a:rPr lang="en" sz="2800"/>
              <a:t>:</a:t>
            </a:r>
            <a:endParaRPr sz="2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cuda-gdb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Data Display Debugger (ddd)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en" sz="2400">
                <a:solidFill>
                  <a:srgbClr val="0000FF"/>
                </a:solidFill>
              </a:rPr>
              <a:t>Nsight Eclipse Plugins</a:t>
            </a:r>
            <a:endParaRPr sz="2400">
              <a:solidFill>
                <a:srgbClr val="0000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2400"/>
              <a:buChar char="●"/>
            </a:pPr>
            <a:r>
              <a:rPr lang="en" sz="2400">
                <a:solidFill>
                  <a:srgbClr val="9FC5E8"/>
                </a:solidFill>
              </a:rPr>
              <a:t>Nsight Visual Studio Code Edition</a:t>
            </a:r>
            <a:endParaRPr sz="2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170050" y="843350"/>
            <a:ext cx="8895600" cy="326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info threads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Id   Target Id                                 Frame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1    Thread 0x7ffff7fc0740 (LWP 10737) "lab3b" </a:t>
            </a:r>
            <a:r>
              <a:rPr lang="en" sz="2000">
                <a:solidFill>
                  <a:srgbClr val="B26818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2000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() at </a:t>
            </a:r>
            <a:r>
              <a:rPr lang="en" sz="2000">
                <a:solidFill>
                  <a:srgbClr val="18B218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../sysdeps/unix/sysv/linux/x86_64/clone.S</a:t>
            </a:r>
            <a:r>
              <a:rPr lang="en" sz="2000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:78</a:t>
            </a:r>
            <a:endParaRPr sz="2000">
              <a:solidFill>
                <a:schemeClr val="dk1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* 2    Thread 0x7ffff6ed1700 (LWP 10741) "lab3b" </a:t>
            </a:r>
            <a:r>
              <a:rPr lang="en" sz="2000">
                <a:solidFill>
                  <a:srgbClr val="B26818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hTest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000">
                <a:solidFill>
                  <a:srgbClr val="18B2B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=0x614e70) at </a:t>
            </a:r>
            <a:r>
              <a:rPr lang="en" sz="2000">
                <a:solidFill>
                  <a:srgbClr val="18B218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lab3b.cpp</a:t>
            </a:r>
            <a:r>
              <a:rPr lang="en" sz="20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:22</a:t>
            </a:r>
            <a:endParaRPr sz="20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3    Thread 0x7ffff66d0700 (LWP 10742) "lab3b" </a:t>
            </a:r>
            <a:r>
              <a:rPr lang="en" sz="2000">
                <a:solidFill>
                  <a:srgbClr val="B26818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hTest</a:t>
            </a:r>
            <a:r>
              <a:rPr lang="en" sz="200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000">
                <a:solidFill>
                  <a:srgbClr val="18B2B2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sz="200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=0x614e7c) at </a:t>
            </a:r>
            <a:r>
              <a:rPr lang="en" sz="2000">
                <a:solidFill>
                  <a:srgbClr val="18B218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lab3b.cpp</a:t>
            </a:r>
            <a:r>
              <a:rPr lang="en" sz="200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:22</a:t>
            </a:r>
            <a:endParaRPr sz="200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4    Thread 0x7ffff5ecf700 (LWP 10743) "lab3b" </a:t>
            </a:r>
            <a:r>
              <a:rPr lang="en" sz="2000">
                <a:solidFill>
                  <a:srgbClr val="B26818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2000">
                <a:solidFill>
                  <a:schemeClr val="dk1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() at </a:t>
            </a:r>
            <a:r>
              <a:rPr lang="en" sz="2000">
                <a:solidFill>
                  <a:srgbClr val="18B218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../sysdeps/unix/sysv/linux/x86_64/clone.S</a:t>
            </a:r>
            <a:r>
              <a:rPr lang="en" sz="2000">
                <a:solidFill>
                  <a:schemeClr val="dk1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:78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/>
        </p:nvSpPr>
        <p:spPr>
          <a:xfrm>
            <a:off x="222375" y="627825"/>
            <a:ext cx="8817000" cy="378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print offset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$1 = 0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thread 3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[Switching to thread 3 (Thread 0x7ffff66d0700 (LWP 10742))]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#0  </a:t>
            </a:r>
            <a:r>
              <a:rPr lang="en" sz="2000">
                <a:solidFill>
                  <a:srgbClr val="B268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hTest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=0x614e7c) at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lab3b.cpp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:22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22         a[i+offset]+=/*1000*sin((double)*/b[i+offset];       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print offset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$2 = 4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183150" y="314525"/>
            <a:ext cx="8777700" cy="418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break 22 thread 3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Note: breakpoint 1 (all threads) also set at pc </a:t>
            </a: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0x40083f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Breakpoint 2 at </a:t>
            </a: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0x40083f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file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lab3b.cpp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, line 22.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info breakpoints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Num     Type           Disp Enb Address            What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       breakpoint     keep y   </a:t>
            </a: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0x000000000040083f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2000">
                <a:solidFill>
                  <a:srgbClr val="B268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hTest(void*)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at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lab3b.cpp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:22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 breakpoint already hit 1 time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       breakpoint     keep y   </a:t>
            </a: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0x000000000040083f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2000">
                <a:solidFill>
                  <a:srgbClr val="B268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hTest(void*)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at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lab3b.cpp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:22 thread 3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 stop only in thread 3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delete 1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170050" y="1287475"/>
            <a:ext cx="8830200" cy="172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x/16d a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0x614ee0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0       2       4       6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0x614ef0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8       10      12      14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0x614f00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16      18      20      22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0x614f10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24      26      28      3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/>
        </p:nvSpPr>
        <p:spPr>
          <a:xfrm>
            <a:off x="170050" y="170625"/>
            <a:ext cx="8882400" cy="41868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continue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Continuing.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Thread 3 "lab3b" hit Breakpoint 2, </a:t>
            </a:r>
            <a:r>
              <a:rPr lang="en" sz="2000">
                <a:solidFill>
                  <a:srgbClr val="B268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hTest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=0x614e7c) at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lab3b.cpp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:22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22         a[i+offset]+=/*1000*sin((double)*/b[i+offset];       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c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x/16d a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0x614ee0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1       2       4       6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0x614ef0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17      21      12      14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0x614f00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33      37      20      22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0x614f10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49      53      28      3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/>
        </p:nvSpPr>
        <p:spPr>
          <a:xfrm>
            <a:off x="222375" y="18238"/>
            <a:ext cx="8803800" cy="51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Continuing.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[Thread 0x7ffff5ecf700 (LWP 10743) exited]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[Thread 0x7ffff66d0700 (LWP 10742) exited]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Thread-specific breakpoint 2 deleted - thread 3 no longer in the thread list.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[Thread 0x7ffff56ce700 (LWP 11167) exited]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[Thread 0x7ffff6ed1700 (LWP 10741) exited]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Elapsed time: 2.22941e+06 ms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0       1       1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1       3       5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2       5       9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14      29      57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15      31      61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[Inferior 1 (process 10737) exited normally]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327050" y="711225"/>
            <a:ext cx="8633700" cy="2647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print a[1]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info locals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info args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0x614e7c</a:t>
            </a:r>
            <a:endParaRPr sz="2000">
              <a:solidFill>
                <a:srgbClr val="1818B2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print ((struct targ*)arg)-&gt;length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$1 = 4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990600" y="76200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Отладка программ, выполняемых на GPU</a:t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13050" y="861400"/>
            <a:ext cx="862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https://docs.nvidia.com/cuda/archive/11.2.0/cuda-gdb/index.html</a:t>
            </a:r>
            <a:endParaRPr sz="2000"/>
          </a:p>
        </p:txBody>
      </p:sp>
      <p:sp>
        <p:nvSpPr>
          <p:cNvPr id="151" name="Google Shape;151;p31"/>
          <p:cNvSpPr txBox="1"/>
          <p:nvPr/>
        </p:nvSpPr>
        <p:spPr>
          <a:xfrm>
            <a:off x="452800" y="1433625"/>
            <a:ext cx="7197600" cy="422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 nvcc -g  -G …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167475" y="807525"/>
            <a:ext cx="8854800" cy="4015500"/>
          </a:xfrm>
          <a:prstGeom prst="rect">
            <a:avLst/>
          </a:prstGeom>
          <a:solidFill>
            <a:srgbClr val="C0C3A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(cuda-gdb)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</a:rPr>
              <a:t>list main</a:t>
            </a:r>
            <a:endParaRPr b="1"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23      __global__ void gSum(int* a, int *b){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24        int i=threadIdx.x+blockIdx.x*blockDim.x;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25        a[i]+=b[i];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26      }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27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28      int main(){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29        int N=VECTOR_LENGTH;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30        int *a, *b;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31        int *a_h;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32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(cuda-gdb) </a:t>
            </a:r>
            <a:r>
              <a:rPr b="1" lang="en" sz="1800">
                <a:solidFill>
                  <a:schemeClr val="dk1"/>
                </a:solidFill>
              </a:rPr>
              <a:t>break 25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Breakpoint 1 at </a:t>
            </a:r>
            <a:r>
              <a:rPr lang="en" sz="1800">
                <a:solidFill>
                  <a:srgbClr val="1818B2"/>
                </a:solidFill>
                <a:highlight>
                  <a:srgbClr val="C0C3A1"/>
                </a:highlight>
              </a:rPr>
              <a:t>0x403fdd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: file </a:t>
            </a:r>
            <a:r>
              <a:rPr lang="en" sz="1800">
                <a:solidFill>
                  <a:srgbClr val="18B218"/>
                </a:solidFill>
                <a:highlight>
                  <a:srgbClr val="C0C3A1"/>
                </a:highlight>
              </a:rPr>
              <a:t>lab3c.cu</a:t>
            </a: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, line 26.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(cuda-gdb) </a:t>
            </a:r>
            <a:r>
              <a:rPr b="1" lang="en" sz="1800">
                <a:solidFill>
                  <a:schemeClr val="dk1"/>
                </a:solidFill>
              </a:rPr>
              <a:t>run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32"/>
          <p:cNvSpPr txBox="1"/>
          <p:nvPr/>
        </p:nvSpPr>
        <p:spPr>
          <a:xfrm>
            <a:off x="167525" y="198050"/>
            <a:ext cx="8854800" cy="502200"/>
          </a:xfrm>
          <a:prstGeom prst="rect">
            <a:avLst/>
          </a:prstGeom>
          <a:solidFill>
            <a:srgbClr val="C0C3A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~/Workshop/VSC&gt; </a:t>
            </a:r>
            <a:r>
              <a:rPr b="1" lang="en" sz="1800">
                <a:solidFill>
                  <a:schemeClr val="dk1"/>
                </a:solidFill>
                <a:highlight>
                  <a:srgbClr val="C0C3A1"/>
                </a:highlight>
              </a:rPr>
              <a:t>cuda-gdb lab3c</a:t>
            </a:r>
            <a:endParaRPr b="1"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/>
        </p:nvSpPr>
        <p:spPr>
          <a:xfrm>
            <a:off x="130450" y="485850"/>
            <a:ext cx="9013500" cy="36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(cuda-gdb)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info cuda threads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BlockIdx ThreadIdx To BlockIdx ThreadIdx Count  VirtualPC                                             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														Filename  Line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Kernel 0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*  (0,0,0)   (0,0,0)     (0,0,0)   (3,0,0)     4 0x00007fffe525c3e0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…/Lecture3/Lab3-cuda-gdb/lab3c.cu     9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(1,0,0)   (0,0,0)     (3,0,0)   (3,0,0)    12 0x00007fffe525c2b0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…/Lecture3/Lab3-cuda-gdb/lab3c.cu     8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83675" y="42450"/>
            <a:ext cx="87372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&gt; ~Lecture3/Lab3-gdb&gt; g++ lab3a.cpp 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-g3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lab3a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~Lecture3/Lab3-gdb&gt; gdb lab3a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83675" y="900225"/>
            <a:ext cx="8737200" cy="418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list main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…………………………………………………………………………………………………….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36       gettimeofday(&amp;t, NULL);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37       Start =(double)t.tv_sec*1000000.0 + (double)t.tv_usec;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38       hTest(N,a,b);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39       gettimeofday(&amp;t, NULL);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       Finish =(double)t.tv_sec*1000000.0 + (double)t.tv_usec;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38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Breakpoint 1 at </a:t>
            </a: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0x400865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file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lab3a.cpp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, line 38.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/>
        </p:nvSpPr>
        <p:spPr>
          <a:xfrm>
            <a:off x="104350" y="170075"/>
            <a:ext cx="8791800" cy="203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cuda-gdb)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cuda block 2 thread 3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[Switching focus to CUDA kernel 0, grid 1, block (2,0,0), thread (3,0,0), device 0, sm 2, warp 0, lane 3]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8         b[i]=2*i+1;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(cuda-gdb) print i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$2 = 11</a:t>
            </a:r>
            <a:endParaRPr sz="2300">
              <a:highlight>
                <a:srgbClr val="C0C3A1"/>
              </a:highlight>
            </a:endParaRPr>
          </a:p>
        </p:txBody>
      </p:sp>
      <p:sp>
        <p:nvSpPr>
          <p:cNvPr id="168" name="Google Shape;168;p34"/>
          <p:cNvSpPr txBox="1"/>
          <p:nvPr/>
        </p:nvSpPr>
        <p:spPr>
          <a:xfrm>
            <a:off x="117727" y="2478750"/>
            <a:ext cx="8791800" cy="233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(cuda-gdb) n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9       }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(cuda-gdb) x/16d b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0x7fffecc00200: 1       3       5       7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0x7fffecc00210: 0       0       0       0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0x7fffecc00220: 0       0       0       0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0x7fffecc00230: 0       0       0       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/>
        </p:nvSpPr>
        <p:spPr>
          <a:xfrm>
            <a:off x="166900" y="961375"/>
            <a:ext cx="88047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malkov@linux-47dw: ~/WORKSHOP/PGP-2023&gt;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cuda-gdb  lab3c</a:t>
            </a:r>
            <a:endParaRPr b="1"/>
          </a:p>
        </p:txBody>
      </p:sp>
      <p:sp>
        <p:nvSpPr>
          <p:cNvPr id="174" name="Google Shape;174;p35"/>
          <p:cNvSpPr txBox="1"/>
          <p:nvPr/>
        </p:nvSpPr>
        <p:spPr>
          <a:xfrm>
            <a:off x="166900" y="209300"/>
            <a:ext cx="8804700" cy="4926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malkov@192:~&gt;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ssh cyber.sibsutis.ru</a:t>
            </a:r>
            <a:endParaRPr b="1"/>
          </a:p>
        </p:txBody>
      </p:sp>
      <p:sp>
        <p:nvSpPr>
          <p:cNvPr id="175" name="Google Shape;175;p35"/>
          <p:cNvSpPr txBox="1"/>
          <p:nvPr/>
        </p:nvSpPr>
        <p:spPr>
          <a:xfrm>
            <a:off x="162350" y="1498079"/>
            <a:ext cx="8804700" cy="357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(cuda-gdb)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break 8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Breakpoint 1 at 0x403851: file lab3c.cu, line 8.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(cuda-gdb)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Starting program: /home/malkov/WORKSHOP/PGP-2023/lab3c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[Switching focus to CUDA kernel 0, grid 1, block (0,0,0), thread (0,0,0), device 0, sm 0, warp 0, lane 0]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Thread 1 "lab3c" hit Breakpoint 1, gInit&lt;&lt;&lt;(4,1,1),(4,1,1)&gt;&gt;&gt; (a=0x7fffe6800000, b=0x7fffe6800200) at lab3c.cu:8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8         b[i]=2*i+1;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325" y="685800"/>
            <a:ext cx="4321845" cy="4403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6"/>
          <p:cNvSpPr txBox="1"/>
          <p:nvPr/>
        </p:nvSpPr>
        <p:spPr>
          <a:xfrm>
            <a:off x="130450" y="798450"/>
            <a:ext cx="39093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…/Lecture3/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Lab3-cuda-gdb&gt;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cuda-gdb lab3c</a:t>
            </a:r>
            <a:endParaRPr/>
          </a:p>
        </p:txBody>
      </p:sp>
      <p:sp>
        <p:nvSpPr>
          <p:cNvPr id="182" name="Google Shape;182;p36"/>
          <p:cNvSpPr txBox="1"/>
          <p:nvPr/>
        </p:nvSpPr>
        <p:spPr>
          <a:xfrm>
            <a:off x="165850" y="3022075"/>
            <a:ext cx="3909300" cy="110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malkov@linux-47dw: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~/WORKSHOP/PGP-2023&gt;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cuda-gdb lab3c</a:t>
            </a:r>
            <a:endParaRPr/>
          </a:p>
        </p:txBody>
      </p:sp>
      <p:sp>
        <p:nvSpPr>
          <p:cNvPr id="183" name="Google Shape;183;p36"/>
          <p:cNvSpPr txBox="1"/>
          <p:nvPr/>
        </p:nvSpPr>
        <p:spPr>
          <a:xfrm>
            <a:off x="156954" y="2038100"/>
            <a:ext cx="3909300" cy="800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malkov@192:~&gt; ssh cyber.sibsutis.ru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-X</a:t>
            </a:r>
            <a:endParaRPr b="1"/>
          </a:p>
        </p:txBody>
      </p:sp>
      <p:sp>
        <p:nvSpPr>
          <p:cNvPr id="184" name="Google Shape;184;p36"/>
          <p:cNvSpPr txBox="1"/>
          <p:nvPr/>
        </p:nvSpPr>
        <p:spPr>
          <a:xfrm>
            <a:off x="91400" y="45650"/>
            <a:ext cx="8666700" cy="56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Data Display Debugger (ddd)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685800"/>
            <a:ext cx="7603912" cy="440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7"/>
          <p:cNvSpPr txBox="1"/>
          <p:nvPr/>
        </p:nvSpPr>
        <p:spPr>
          <a:xfrm>
            <a:off x="91400" y="45650"/>
            <a:ext cx="8666700" cy="56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Nsight Eclipse Plugins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/>
        </p:nvSpPr>
        <p:spPr>
          <a:xfrm>
            <a:off x="91400" y="1112450"/>
            <a:ext cx="8666700" cy="56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Nsight Visual Studio Code Edition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25" y="1080381"/>
            <a:ext cx="5473861" cy="396289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/>
        </p:nvSpPr>
        <p:spPr>
          <a:xfrm>
            <a:off x="105575" y="562800"/>
            <a:ext cx="8962500" cy="45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https://docs.nvidia.com/</a:t>
            </a:r>
            <a:r>
              <a:rPr b="1" lang="en" sz="1800"/>
              <a:t>nsight-visual-studio-code-edition</a:t>
            </a:r>
            <a:r>
              <a:rPr lang="en" sz="1800"/>
              <a:t>/cuda-debugger/index.html</a:t>
            </a:r>
            <a:endParaRPr sz="1800"/>
          </a:p>
        </p:txBody>
      </p:sp>
      <p:sp>
        <p:nvSpPr>
          <p:cNvPr id="202" name="Google Shape;202;p39"/>
          <p:cNvSpPr txBox="1"/>
          <p:nvPr/>
        </p:nvSpPr>
        <p:spPr>
          <a:xfrm>
            <a:off x="105575" y="45525"/>
            <a:ext cx="8962500" cy="45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https://developer.nvidia.com/</a:t>
            </a:r>
            <a:r>
              <a:rPr b="1" lang="en" sz="1800"/>
              <a:t>nsight-visual-studio-code-edition</a:t>
            </a:r>
            <a:endParaRPr b="1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9845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255" y="1143000"/>
            <a:ext cx="5041933" cy="3831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7986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663" y="152400"/>
            <a:ext cx="45434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38200"/>
            <a:ext cx="84582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838200"/>
            <a:ext cx="57912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88400" y="424925"/>
            <a:ext cx="8645400" cy="477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run 256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C0C3A1"/>
                </a:highlight>
              </a:rPr>
              <a:t>Starting program: ~/Lecture3/Lab3-gdb/lab3a 16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268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hTest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=16, 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=0x613e70, 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=0x613ec0) at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lab3a.cpp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:7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 for(int i=0; i&lt;N;i++)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list hTest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#include &lt;malloc.h&gt;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#include &lt;stdio.h&gt;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#include &lt;stdlib.h&gt;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#include &lt;sys/time.h&gt;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void hTest(int N, int* a, int* b){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7        for(int i=0; i&lt;N;i++)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     a[i]+=b[i];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      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6200"/>
            <a:ext cx="61916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381000"/>
            <a:ext cx="62388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685800"/>
            <a:ext cx="74580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990600"/>
            <a:ext cx="70580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609600"/>
            <a:ext cx="63436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75" y="1154675"/>
            <a:ext cx="69627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09600"/>
            <a:ext cx="75438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57200"/>
            <a:ext cx="75438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70550" y="158000"/>
            <a:ext cx="87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44300" y="247325"/>
            <a:ext cx="8802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info args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= 16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0x613e70</a:t>
            </a:r>
            <a:endParaRPr sz="2000">
              <a:solidFill>
                <a:srgbClr val="1818B2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0x613ec0</a:t>
            </a:r>
            <a:endParaRPr sz="2000">
              <a:solidFill>
                <a:srgbClr val="1818B2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info locals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next 8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7        for(int i=0; i&lt;N;i++)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info locals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p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rint b[2]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$1 = 5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print a[2]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$2 = 9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190200" y="210475"/>
            <a:ext cx="876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break 8 if i==12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Breakpoint 3 at </a:t>
            </a: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0x400705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file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lab3a.cpp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, line 8.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Continuing.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Breakpoint 3, </a:t>
            </a:r>
            <a:r>
              <a:rPr lang="en" sz="2000">
                <a:solidFill>
                  <a:srgbClr val="B268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hTest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=16, 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=0x613e70, 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=0x613ec0) at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lab3a.cpp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:8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8           a[i]+=b[i];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info locals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= 12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finish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Run till exit from #0  </a:t>
            </a:r>
            <a:r>
              <a:rPr lang="en" sz="2000">
                <a:solidFill>
                  <a:srgbClr val="B268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hTest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=16, 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=0x613e70, 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=0x613ec0) at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lab3a.cpp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:8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268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=2, 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=0x7fffffffd9b8) at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lab3a.cpp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:39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39       gettimeofday(&amp;t, NULL);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223025" y="641450"/>
            <a:ext cx="8750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x/16d  b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0x613ec0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1       3       5       7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0x613ed0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9       11      13      15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0x613ee0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17      19      21      23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0x613ef0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25      27      29      31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x/16d  a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0x613e70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1       5       9       13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0x613e80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17      21      25      29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0x613e90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33      37      41      45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0x613ea0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      49      53      57      61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print a[2]-b[2]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$16 = 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170550" y="92400"/>
            <a:ext cx="88293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Continuing.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Elapsed time: 9.57138e+06 ms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0       1       1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1       5       3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2       9       5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3       13      7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4       17      9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5       21      11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………………………………………………………………………………………………..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13      53      27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14      57      29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15      61      31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[Inferior 1 (process 4272) exited normally]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104650" y="749829"/>
            <a:ext cx="8908500" cy="418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~/Lecture3/Lab3-gdb&gt; gdb lab3b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list hTest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16  void* hTest(void* arg){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17     struct targ* s_arg=(struct targ*)arg;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18     int length=s_arg-&gt;length;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19     int offset=s_arg-&gt;num_thread*length;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20     int i;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21    for(i=0;i&lt;length;i++)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22       a[i+offset]+=/*1000*sin((double)*/b[i+offset];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23    return NULL;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25  }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break lab3b.cpp:22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Breakpoint 1 at </a:t>
            </a:r>
            <a:r>
              <a:rPr lang="en" sz="2000">
                <a:solidFill>
                  <a:srgbClr val="1818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0x40083f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 file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lab3b.cpp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, line 22.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990600" y="60985"/>
            <a:ext cx="7086600" cy="464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Отладка многопоточных программ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117725" y="170625"/>
            <a:ext cx="8895600" cy="457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(gdb) 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run 4 16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Starting program: …/Lecture3/Lab3-gdb/lab3b 4 16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[Thread debugging using libthread_db enabled]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Using host libthread_db library "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/lib64/libthread_db.so.1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[New Thread 0x7ffff6ed1700 (LWP 10741)]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[New Thread 0x7ffff66d0700 (LWP 10742)]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[New Thread 0x7ffff5ecf700 (LWP 10743)]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[Switching to Thread 0x7ffff6ed1700 (LWP 10741)]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Thread 2 "lab3b" hit Breakpoint 1, </a:t>
            </a:r>
            <a:r>
              <a:rPr lang="en" sz="2000">
                <a:solidFill>
                  <a:srgbClr val="B268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hTest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2000">
                <a:solidFill>
                  <a:srgbClr val="18B2B2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=0x614e70) at </a:t>
            </a:r>
            <a:r>
              <a:rPr lang="en" sz="2000">
                <a:solidFill>
                  <a:srgbClr val="18B218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lab3b.cpp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:22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22         a[i+offset]+=/*1000*sin((double)*/b[i+offset];        </a:t>
            </a:r>
            <a:endParaRPr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