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0bdc7bc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0bdc7bc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99bb85f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99bb85f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a2497d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a2497d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99bb85f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99bb85f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99bb85f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99bb85f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99bb85f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99bb85f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99bb85f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99bb85f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a2497d7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a2497d7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a2497d7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a2497d7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a2497d7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a2497d7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a2497d7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a2497d7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f27792ec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f27792ec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a2497d7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a2497d7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91205ee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91205ee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91205ee4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91205ee4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91205ee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91205ee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91205ee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91205ee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91205ee4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91205ee4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91205ee4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91205ee4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91205ee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991205ee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91205ee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91205ee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91205ee4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991205ee4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91205e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91205e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91205ee4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91205ee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1205ee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1205ee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91205ee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91205ee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91205ee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91205ee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91205ee4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91205ee4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91205ee4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91205ee4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0C3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body"/>
          </p:nvPr>
        </p:nvSpPr>
        <p:spPr>
          <a:xfrm>
            <a:off x="323700" y="1769850"/>
            <a:ext cx="8715600" cy="1861800"/>
          </a:xfrm>
          <a:prstGeom prst="rect">
            <a:avLst/>
          </a:prstGeom>
          <a:solidFill>
            <a:srgbClr val="EFEFE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Межпроцессное взаимодействие (</a:t>
            </a:r>
            <a:r>
              <a:rPr i="1" lang="en" sz="2800">
                <a:solidFill>
                  <a:schemeClr val="dk1"/>
                </a:solidFill>
              </a:rPr>
              <a:t>IPC</a:t>
            </a:r>
            <a:r>
              <a:rPr lang="en" sz="2800">
                <a:solidFill>
                  <a:schemeClr val="dk1"/>
                </a:solidFill>
              </a:rPr>
              <a:t>).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Отображение файлов в память.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 sz="2800">
                <a:solidFill>
                  <a:schemeClr val="dk1"/>
                </a:solidFill>
              </a:rPr>
              <a:t>Выделение разделяемой памяти. Именованные семафоры </a:t>
            </a:r>
            <a:r>
              <a:rPr i="1" lang="en" sz="2800">
                <a:solidFill>
                  <a:schemeClr val="dk1"/>
                </a:solidFill>
              </a:rPr>
              <a:t>POSIX</a:t>
            </a:r>
            <a:r>
              <a:rPr lang="en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35425" y="159025"/>
            <a:ext cx="839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Лекция 12</a:t>
            </a:r>
            <a:endParaRPr b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87475" y="73121"/>
            <a:ext cx="8940300" cy="4977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&lt;sys/stat.h&gt;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&lt;sys/mman.h&gt;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main(int argc, char* const argv[]){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fd;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stat stat_file;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char* map_address;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fd=open("test_shared.txt", O_RDWR | O_CREAT,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					  S_IRUSR | S_IWUSR | S_IRGRP);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(fd == -1)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fprintf(stderr, "open\n");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675200" y="900000"/>
            <a:ext cx="1480500" cy="45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lab13c-1.c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83575" y="83575"/>
            <a:ext cx="8984100" cy="4983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map_address=(char*)mmap(0,256,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PROT_READ | PROT_WRITE,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MAP_SHARED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fd, 0);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(map_address == MAP_FAILED)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fprintf(stderr, "mmap\n");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close(fd);  </a:t>
            </a:r>
            <a:endParaRPr i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memcpy(map_address, "Take it easy!\0", sizeof("Take it easy!\0"));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getc(stdin);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munmap(map_address, 256);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102050" y="116725"/>
            <a:ext cx="8823600" cy="46593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&lt;sys/stat.h&gt;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&lt;sys/mman.h&gt;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main(int argc, char* const argv[]){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 fd;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struct stat stat_file;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char* map_address;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fd=open("test_shared.txt", O_RDWR);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(fd == -1)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fprintf(stderr, "open\n");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75200" y="900000"/>
            <a:ext cx="1480500" cy="45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lab13c-2.c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116225" y="116225"/>
            <a:ext cx="8926200" cy="490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map_address=(char*)mmap(0,256,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PROT_READ | PROT_WRITE,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MAP_SHARED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fd, 0);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(map_address == MAP_FAILED)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fprintf(stderr, "mmap\n");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close(fd);</a:t>
            </a:r>
            <a:endParaRPr i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write(fileno(stdout), map_address, 256);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getc(stdin);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munmap(map_address, 256);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47550" y="852825"/>
            <a:ext cx="8765400" cy="2888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~/Лекция12&gt; cat /proc/7704/maps</a:t>
            </a:r>
            <a:endParaRPr b="1"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00400000-00401000 r-xp 00000000 08:13 1690022666                       ~/lab13c-1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00600000-00601000 r--p 00000000 08:13 1690022666                        ~/lab13c-1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00601000-00602000 rw-p 00001000 08:13 1690022666                       ~/lab13c-1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01e30000-01e51000 rw-p 00000000 00:00 0                                          [heap]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…………………………. ……………………………………………………………..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7f2aad407000-7f2aad42c000 r-xp 00000000 00:2d 671128          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7f2aad62b000-7f2aad62c000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rw-s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00000000 08:13 1690022692           ~/test_shared.txt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7f2aad62c000-7f2aad62d000 r--p 00025000 00:2d 671128          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…………………………………………………………………………………….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116600" y="468600"/>
            <a:ext cx="8823600" cy="2989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CC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b="1" lang="en" sz="1800">
                <a:solidFill>
                  <a:schemeClr val="dk1"/>
                </a:solidFill>
                <a:highlight>
                  <a:srgbClr val="CC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/Лекция12&gt;</a:t>
            </a:r>
            <a:r>
              <a:rPr b="1" lang="en" sz="1800">
                <a:solidFill>
                  <a:schemeClr val="dk1"/>
                </a:solidFill>
                <a:highlight>
                  <a:srgbClr val="CC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cat /proc/7969/maps</a:t>
            </a:r>
            <a:endParaRPr b="1" sz="1800">
              <a:solidFill>
                <a:schemeClr val="dk1"/>
              </a:solidFill>
              <a:highlight>
                <a:srgbClr val="CCCC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00400000-00401000 r-xp 00000000 08:13 1690022681                           ~/lab13c-2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00600000-00601000 r--p 00000000 08:13 1690022681                            ~/lab13c-2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00601000-00602000 rw-p 00001000 08:13 1690022681                           ~/lab13c-2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01a1c000-01a3d000 rw-p 00000000 00:00 0                                              [heap]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7f769bd6e000-7f769bd93000 r-xp 00000000 00:2d 671128           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7f769bf5c000-7f769bf5e000 rw-p 00000000 00:00 0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7f769bf92000-7f769bf93000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rw-s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00000000 08:13 1690022692              ~/test_shared.txt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7f769bf93000-7f769bf94000 r--p 00025000 00:2d 671128            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87200" y="72700"/>
            <a:ext cx="8969700" cy="489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&lt;stdio.h&gt;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&lt;fcntl.h&gt;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&lt;sys/stat.h&gt;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&lt;unistd.h&gt;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#include &lt;string.h&gt;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&lt;sys/mman.h&gt;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 main(int argc, char* const argv[]){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int fd;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char* map_address;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fd=shm_open("/common_region",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O_RDWR | O_CREAT,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S_IRUSR | S_IWUSR | S_IRGRP);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if (fd == -1)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fprintf(stderr, "open\n");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ftruncate(fd, 256);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628575" y="613875"/>
            <a:ext cx="1489800" cy="492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lab13d-1.c</a:t>
            </a:r>
            <a:endParaRPr b="1" i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116225" y="101725"/>
            <a:ext cx="8882700" cy="489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map_address=(char*)mmap(0,256,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     PROT_READ | PROT_WRITE,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     MAP_SHARED, fd, 0);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if (map_address == MAP_FAILED)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fprintf(stderr, "mmap\n");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close(fd);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memcpy(map_address, "Take it easy! Be happy!\0",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sizeof("Take it easy! Be happy!\0"));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getc(stdin);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munmap(map_address, 256);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shm_unlink("/common_region");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return 0;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}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87200" y="87200"/>
            <a:ext cx="8911800" cy="4920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&lt;stdio.h&gt;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&lt;fcntl.h&gt;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&lt;sys/stat.h&gt;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&lt;unistd.h&gt;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&lt;string.h&gt;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#include &lt;sys/mman.h&gt;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int main(int argc, char* const argv[]){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int fd;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char* map_address;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fd=shm_open("/common_region", O_RDWR,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S_IRUSR | S_IWUSR | S_IRGRP);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if (fd == -1)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fprintf(stderr, "shm_open\n");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6085775" y="842475"/>
            <a:ext cx="1489800" cy="492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lab13d-2.c</a:t>
            </a:r>
            <a:endParaRPr b="1" i="1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/>
        </p:nvSpPr>
        <p:spPr>
          <a:xfrm>
            <a:off x="58175" y="87200"/>
            <a:ext cx="8984400" cy="4238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map_address=(char*)mmap(0,256,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     PROT_READ | PROT_WRITE,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       MAP_SHARED, fd, 0);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if (map_address == MAP_FAILED)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fprintf(stderr, "mmap\n");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close(fd);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write(fileno(stdout), map_address, 256);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getc(stdin);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munmap(map_address, 256);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return 0;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} 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04025" y="4472075"/>
            <a:ext cx="89385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mapshm&gt; gcc lab13d-1.c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lab13d-1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006584" y="44864"/>
            <a:ext cx="6955066" cy="5038024"/>
            <a:chOff x="92184" y="44864"/>
            <a:chExt cx="6955066" cy="5038024"/>
          </a:xfrm>
        </p:grpSpPr>
        <p:sp>
          <p:nvSpPr>
            <p:cNvPr id="61" name="Google Shape;61;p14"/>
            <p:cNvSpPr/>
            <p:nvPr/>
          </p:nvSpPr>
          <p:spPr>
            <a:xfrm>
              <a:off x="96000" y="1032850"/>
              <a:ext cx="1386000" cy="21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коммуникация</a:t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529325" y="452125"/>
              <a:ext cx="1097100" cy="44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передача данных</a:t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497225" y="1932794"/>
              <a:ext cx="1313700" cy="446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разделяемая память</a:t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574900" y="716225"/>
              <a:ext cx="643800" cy="400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поток байт</a:t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398450" y="44864"/>
              <a:ext cx="1648800" cy="578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неименованные каналы</a:t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507500" y="726714"/>
              <a:ext cx="1386000" cy="374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каналы FIFO</a:t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95825" y="1207584"/>
              <a:ext cx="1648800" cy="374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потоковый сокет</a:t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994200" y="1476894"/>
              <a:ext cx="2266200" cy="4008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System  V разделяемая память</a:t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994200" y="1953801"/>
              <a:ext cx="2266200" cy="40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POSIX</a:t>
              </a:r>
              <a:r>
                <a:rPr lang="en"/>
                <a:t> разделяемая память</a:t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994200" y="2424150"/>
              <a:ext cx="2234700" cy="505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отображение файлов в память</a:t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96000" y="4309450"/>
              <a:ext cx="1469700" cy="21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синхронизация</a:t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696200" y="3928450"/>
              <a:ext cx="1097100" cy="21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семафоры</a:t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96200" y="4766650"/>
              <a:ext cx="1020900" cy="210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мьютексы</a:t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955725" y="3390150"/>
              <a:ext cx="1313700" cy="400800"/>
            </a:xfrm>
            <a:prstGeom prst="roundRect">
              <a:avLst>
                <a:gd fmla="val 16667" name="adj"/>
              </a:avLst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System  V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семафоры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031925" y="4228350"/>
              <a:ext cx="1313700" cy="40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POSIX</a:t>
              </a:r>
              <a:r>
                <a:rPr lang="en"/>
                <a:t>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семафоры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410075" y="4682088"/>
              <a:ext cx="1581300" cy="40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неименованные</a:t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410075" y="3767700"/>
              <a:ext cx="1581300" cy="40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именованные</a:t>
              </a:r>
              <a:endParaRPr/>
            </a:p>
          </p:txBody>
        </p:sp>
        <p:cxnSp>
          <p:nvCxnSpPr>
            <p:cNvPr id="78" name="Google Shape;78;p14"/>
            <p:cNvCxnSpPr>
              <a:stCxn id="71" idx="0"/>
              <a:endCxn id="72" idx="1"/>
            </p:cNvCxnSpPr>
            <p:nvPr/>
          </p:nvCxnSpPr>
          <p:spPr>
            <a:xfrm rot="-5400000">
              <a:off x="1125750" y="3738850"/>
              <a:ext cx="275700" cy="865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4"/>
            <p:cNvCxnSpPr>
              <a:stCxn id="71" idx="2"/>
              <a:endCxn id="73" idx="1"/>
            </p:cNvCxnSpPr>
            <p:nvPr/>
          </p:nvCxnSpPr>
          <p:spPr>
            <a:xfrm flipH="1" rot="-5400000">
              <a:off x="1087500" y="4263100"/>
              <a:ext cx="352200" cy="865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4"/>
            <p:cNvCxnSpPr>
              <a:stCxn id="72" idx="0"/>
              <a:endCxn id="74" idx="1"/>
            </p:cNvCxnSpPr>
            <p:nvPr/>
          </p:nvCxnSpPr>
          <p:spPr>
            <a:xfrm rot="-5400000">
              <a:off x="2431350" y="3404050"/>
              <a:ext cx="337800" cy="711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>
              <a:stCxn id="72" idx="2"/>
              <a:endCxn id="75" idx="1"/>
            </p:cNvCxnSpPr>
            <p:nvPr/>
          </p:nvCxnSpPr>
          <p:spPr>
            <a:xfrm flipH="1" rot="-5400000">
              <a:off x="2493300" y="3890200"/>
              <a:ext cx="290100" cy="787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75" idx="0"/>
              <a:endCxn id="77" idx="1"/>
            </p:cNvCxnSpPr>
            <p:nvPr/>
          </p:nvCxnSpPr>
          <p:spPr>
            <a:xfrm rot="-5400000">
              <a:off x="3919175" y="3737550"/>
              <a:ext cx="260400" cy="721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75" idx="2"/>
              <a:endCxn id="76" idx="1"/>
            </p:cNvCxnSpPr>
            <p:nvPr/>
          </p:nvCxnSpPr>
          <p:spPr>
            <a:xfrm flipH="1" rot="-5400000">
              <a:off x="3922775" y="4395150"/>
              <a:ext cx="253200" cy="721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61" idx="0"/>
              <a:endCxn id="62" idx="1"/>
            </p:cNvCxnSpPr>
            <p:nvPr/>
          </p:nvCxnSpPr>
          <p:spPr>
            <a:xfrm rot="-5400000">
              <a:off x="980550" y="484000"/>
              <a:ext cx="357300" cy="740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61" idx="2"/>
              <a:endCxn id="63" idx="1"/>
            </p:cNvCxnSpPr>
            <p:nvPr/>
          </p:nvCxnSpPr>
          <p:spPr>
            <a:xfrm flipH="1" rot="-5400000">
              <a:off x="686700" y="1345450"/>
              <a:ext cx="912900" cy="708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62" idx="3"/>
              <a:endCxn id="64" idx="1"/>
            </p:cNvCxnSpPr>
            <p:nvPr/>
          </p:nvCxnSpPr>
          <p:spPr>
            <a:xfrm>
              <a:off x="2626425" y="675475"/>
              <a:ext cx="948600" cy="2412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64" idx="0"/>
              <a:endCxn id="65" idx="1"/>
            </p:cNvCxnSpPr>
            <p:nvPr/>
          </p:nvCxnSpPr>
          <p:spPr>
            <a:xfrm rot="-5400000">
              <a:off x="4456600" y="-225775"/>
              <a:ext cx="382200" cy="1501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>
              <a:stCxn id="64" idx="3"/>
              <a:endCxn id="66" idx="1"/>
            </p:cNvCxnSpPr>
            <p:nvPr/>
          </p:nvCxnSpPr>
          <p:spPr>
            <a:xfrm flipH="1" rot="10800000">
              <a:off x="4218700" y="913925"/>
              <a:ext cx="1288800" cy="2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>
              <a:stCxn id="64" idx="2"/>
              <a:endCxn id="67" idx="1"/>
            </p:cNvCxnSpPr>
            <p:nvPr/>
          </p:nvCxnSpPr>
          <p:spPr>
            <a:xfrm flipH="1" rot="-5400000">
              <a:off x="4507450" y="506375"/>
              <a:ext cx="277800" cy="1499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>
              <a:stCxn id="63" idx="0"/>
              <a:endCxn id="68" idx="1"/>
            </p:cNvCxnSpPr>
            <p:nvPr/>
          </p:nvCxnSpPr>
          <p:spPr>
            <a:xfrm rot="-5400000">
              <a:off x="2446275" y="1384994"/>
              <a:ext cx="255600" cy="840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>
              <a:stCxn id="63" idx="3"/>
              <a:endCxn id="69" idx="1"/>
            </p:cNvCxnSpPr>
            <p:nvPr/>
          </p:nvCxnSpPr>
          <p:spPr>
            <a:xfrm flipH="1" rot="10800000">
              <a:off x="2810925" y="2154344"/>
              <a:ext cx="183300" cy="1800"/>
            </a:xfrm>
            <a:prstGeom prst="bentConnector3">
              <a:avLst>
                <a:gd fmla="val 49993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4"/>
            <p:cNvCxnSpPr>
              <a:stCxn id="63" idx="2"/>
              <a:endCxn id="70" idx="1"/>
            </p:cNvCxnSpPr>
            <p:nvPr/>
          </p:nvCxnSpPr>
          <p:spPr>
            <a:xfrm flipH="1" rot="-5400000">
              <a:off x="2425275" y="2108294"/>
              <a:ext cx="297600" cy="840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4"/>
            <p:cNvSpPr/>
            <p:nvPr/>
          </p:nvSpPr>
          <p:spPr>
            <a:xfrm>
              <a:off x="2404325" y="46175"/>
              <a:ext cx="1129800" cy="28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сообщения</a:t>
              </a:r>
              <a:endParaRPr/>
            </a:p>
          </p:txBody>
        </p:sp>
        <p:cxnSp>
          <p:nvCxnSpPr>
            <p:cNvPr id="94" name="Google Shape;94;p14"/>
            <p:cNvCxnSpPr>
              <a:stCxn id="62" idx="0"/>
              <a:endCxn id="93" idx="1"/>
            </p:cNvCxnSpPr>
            <p:nvPr/>
          </p:nvCxnSpPr>
          <p:spPr>
            <a:xfrm rot="-5400000">
              <a:off x="2108775" y="156625"/>
              <a:ext cx="264600" cy="326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14"/>
            <p:cNvSpPr/>
            <p:nvPr/>
          </p:nvSpPr>
          <p:spPr>
            <a:xfrm>
              <a:off x="92184" y="2870825"/>
              <a:ext cx="948600" cy="30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сигналы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87200" y="377500"/>
            <a:ext cx="8911800" cy="413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~/Лекция12&gt; cat /proc/7896/maps  </a:t>
            </a: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00400000-00401000 r-xp 00000000 08:13 32664504                 ~/lab13d-1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00600000-00601000 r--p 00000000 08:13 32664504                  ~/lab13d-1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00601000-00602000 rw-p 00001000 08:13 32664504                ~/lab13d-1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01d94000-01db5000 rw-p 00000000 00:00 0                               [heap]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7f5e8071d000-7f5e80736000 r-xp 00000000 00:2d 671162                     /lib64/libpthread-2.26.so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7f5e80efe000-7f5e80eff000 rw-p 00007000 00:2d 671166           /lib64/librt-2.26.so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7f5e80eff000-7f5e80f24000 r-xp 00000000 00:2d 671128 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7f5e810ea000-7f5e810ef000 rw-p 00000000 00:00 0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7f5e81123000-7f5e81124000 rw-s 00000000 00:17 132423          /dev/shm/common_region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7f5e81124000-7f5e81125000 r--p 00025000 00:2d 671128           /lib64/ld-2.26.so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7f5e81125000-7f5e81126000 rw-p 00026000 00:2d 671128          /lib64/ld-2.26.s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146075" y="165925"/>
            <a:ext cx="8851800" cy="4402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&lt;semaphore.h&gt;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&lt;sys/stat.h&gt;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&lt;fcntl.h&gt;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&lt;string.h&gt;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&lt;unistd.h&gt;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&lt;sys/mman.h&gt;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 void 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n=0;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fd;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char* sh;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sem_t  *sem;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6085775" y="1147275"/>
            <a:ext cx="1489800" cy="492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lab13e-1.c</a:t>
            </a:r>
            <a:endParaRPr b="1" i="1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/>
        </p:nvSpPr>
        <p:spPr>
          <a:xfrm>
            <a:off x="194750" y="136700"/>
            <a:ext cx="8832300" cy="4802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fd=shm_open("/common_region",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O_RDWR | O_CREAT,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S_IRUSR | S_IWUSR | S_IRGRP);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 (fd == -1)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fprintf(stderr, "shm_open\n");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ftruncate(fd, 6);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sh=(char*)mmap(0,6,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PROT_READ | PROT_WRITE,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MAP_SHARED, fd, 0);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 (sh == MAP_FAILED)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fprintf(stderr, "mmap\n");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memset(sh,0,6);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253200" y="136700"/>
            <a:ext cx="8774100" cy="418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sem=sem_open("/common_sem", O_CREAT,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S_IRUSR | S_IWUSR | S_IRGRP, 1);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 (sem == SEM_FAILED)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fprintf(stderr, "sem_open");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while(n++&lt;200){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sem_wait(sem);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//write(fileno(stdout),sh, 6);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printf("String: %s\n",sh);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sem_post(sem);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usleep(100);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185025" y="498225"/>
            <a:ext cx="8861700" cy="2339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shm_unlink("/common_region");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munmap(sh, 6);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sem_unlink("/common_sem");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sem_close(sem);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 sz="2000"/>
          </a:p>
        </p:txBody>
      </p:sp>
      <p:sp>
        <p:nvSpPr>
          <p:cNvPr id="245" name="Google Shape;245;p36"/>
          <p:cNvSpPr txBox="1"/>
          <p:nvPr/>
        </p:nvSpPr>
        <p:spPr>
          <a:xfrm>
            <a:off x="194750" y="3252875"/>
            <a:ext cx="869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mapshm&gt; gcc lab13e-1.c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-lpthread -lrt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lab13e-1</a:t>
            </a:r>
            <a:endParaRPr sz="2300"/>
          </a:p>
        </p:txBody>
      </p:sp>
      <p:sp>
        <p:nvSpPr>
          <p:cNvPr id="246" name="Google Shape;246;p36"/>
          <p:cNvSpPr txBox="1"/>
          <p:nvPr/>
        </p:nvSpPr>
        <p:spPr>
          <a:xfrm>
            <a:off x="194750" y="3938675"/>
            <a:ext cx="86961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mapshm&gt; gcc lab13e-2.c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-lpthread -lrt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-o lab13e-2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/>
        </p:nvSpPr>
        <p:spPr>
          <a:xfrm>
            <a:off x="223975" y="107475"/>
            <a:ext cx="8735100" cy="480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&lt;semaphore.h&gt;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&lt;sys/stat.h&gt;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&lt;fcntl.h&gt;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&lt;string.h&gt;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&lt;unistd.h&gt;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&lt;sys/mman.h&gt;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n=0;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counter=0;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fd;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char* sh;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sem_t  *sem;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/>
          </a:p>
        </p:txBody>
      </p:sp>
      <p:sp>
        <p:nvSpPr>
          <p:cNvPr id="252" name="Google Shape;252;p37"/>
          <p:cNvSpPr txBox="1"/>
          <p:nvPr/>
        </p:nvSpPr>
        <p:spPr>
          <a:xfrm>
            <a:off x="6085775" y="1147275"/>
            <a:ext cx="1489800" cy="492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lab13e-2.c</a:t>
            </a:r>
            <a:endParaRPr b="1" i="1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/>
        </p:nvSpPr>
        <p:spPr>
          <a:xfrm>
            <a:off x="223975" y="204875"/>
            <a:ext cx="8783700" cy="3694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fd=shm_open("/common_region",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O_RDWR | O_CREAT,S_IRUSR | S_IWUSR | S_IRGRP);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sh=(char*)mmap(0,6,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PROT_READ | PROT_WRITE,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MAP_SHARED, fd, 0);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memset(sh,0,6);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sem=sem_open("/common_sem", 0);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282400" y="165925"/>
            <a:ext cx="8725200" cy="480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while ( n++&lt;200 ){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</a:t>
            </a:r>
            <a:r>
              <a:rPr b="1" lang="en" sz="2000">
                <a:solidFill>
                  <a:schemeClr val="dk1"/>
                </a:solidFill>
              </a:rPr>
              <a:t>sem_wait(sem);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if(counter%2){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sh[0]='H';sh[1]='e';sh[2]='l';sh[3]='l';sh[4]='o';sh[5]='\0';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else{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sh[0]='B';sh[1]='y';sh[2]='e';sh[3]='_';sh[4]='u';sh[5]='\0';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r>
              <a:rPr b="1" lang="en" sz="2000">
                <a:solidFill>
                  <a:schemeClr val="dk1"/>
                </a:solidFill>
              </a:rPr>
              <a:t>sem_post(sem);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counter++;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usleep(100);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munmap(sh, 6);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/>
        </p:nvSpPr>
        <p:spPr>
          <a:xfrm>
            <a:off x="184825" y="488325"/>
            <a:ext cx="8842500" cy="4171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00602000-00603000 rw-p 00002000 08:13 21720831  ~/lab13e-1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0163d000-0165e000 rw-p 00000000 00:00 0          [heap]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7fa3f8a44000-7fa3f8bf5000 r-xp 00000000 00:2d 18863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/lib64/libc-2.26.so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77fa3f9019000-7fa3f901a000 rw-p 0001a000 00:2d 18889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/lib64/libpthread-2.26.so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7fa3f9225000-7fa3f9226000 rw-p 00007000 00:2d 18893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/lib64/librt-2.26.so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7fa3f9226000-7fa3f924b000 r-xp 00000000 00:2d 18855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										   /lib64/ld-2.26.so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7fa3f9444000-7fa3f9445000 rw-s 00000000 00:17 79254   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									  /dev/shm/common_region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/>
        </p:nvSpPr>
        <p:spPr>
          <a:xfrm>
            <a:off x="252925" y="214350"/>
            <a:ext cx="8803500" cy="261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00400000-00401000 r-xp 00000000 08:13 21720846   ~/lab13e-2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……………………………………………………………………………………………………………………………………………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7f34c6dee000-7f34c6def000 rw-s 00000000 00:17 79255                     		      </a:t>
            </a:r>
            <a:endParaRPr i="1"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/dev/shm/sem.common_sem</a:t>
            </a:r>
            <a:endParaRPr i="1" sz="1800">
              <a:solidFill>
                <a:schemeClr val="dk1"/>
              </a:solidFill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7f34c6def000-7f34c6df0000 rw-s 00000000 00:17 79254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/dev/shm/common_region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………………………………………………………………………………………………………………………………………………………</a:t>
            </a:r>
            <a:endParaRPr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1"/>
          <p:cNvSpPr txBox="1"/>
          <p:nvPr/>
        </p:nvSpPr>
        <p:spPr>
          <a:xfrm>
            <a:off x="319425" y="2975550"/>
            <a:ext cx="8736900" cy="155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/Лекция12&gt; ls -ltr /dev/shm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-rw------- 1 wwwrun www   54440 Nov 12 11:58 ShM.9199a53eH348827e0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-rw------- 1 wwwrun www    4096 Nov 12 11:58 mono.1868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-rw-r----- 1 malkov users    32 Nov 12 15:18 sem.common_semap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-rw-r----- 1 malkov users     6 Nov 12 15:18 common_region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6008075" y="1270375"/>
            <a:ext cx="2258700" cy="3741600"/>
          </a:xfrm>
          <a:prstGeom prst="can">
            <a:avLst>
              <a:gd fmla="val 25000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1854200" y="1342650"/>
            <a:ext cx="609300" cy="3673691"/>
            <a:chOff x="1549400" y="1418850"/>
            <a:chExt cx="609300" cy="3673691"/>
          </a:xfrm>
        </p:grpSpPr>
        <p:sp>
          <p:nvSpPr>
            <p:cNvPr id="102" name="Google Shape;102;p15"/>
            <p:cNvSpPr/>
            <p:nvPr/>
          </p:nvSpPr>
          <p:spPr>
            <a:xfrm>
              <a:off x="1549400" y="1418850"/>
              <a:ext cx="609300" cy="143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49400" y="2820584"/>
              <a:ext cx="609300" cy="7236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549400" y="3543941"/>
              <a:ext cx="609300" cy="1548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/>
        </p:nvSpPr>
        <p:spPr>
          <a:xfrm>
            <a:off x="254000" y="2706456"/>
            <a:ext cx="1182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mapped region</a:t>
            </a:r>
            <a:endParaRPr sz="2000"/>
          </a:p>
        </p:txBody>
      </p:sp>
      <p:sp>
        <p:nvSpPr>
          <p:cNvPr id="106" name="Google Shape;106;p15"/>
          <p:cNvSpPr txBox="1"/>
          <p:nvPr/>
        </p:nvSpPr>
        <p:spPr>
          <a:xfrm>
            <a:off x="734650" y="43350"/>
            <a:ext cx="1934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Адресное пространство процесса</a:t>
            </a:r>
            <a:endParaRPr sz="2100"/>
          </a:p>
        </p:txBody>
      </p:sp>
      <p:cxnSp>
        <p:nvCxnSpPr>
          <p:cNvPr id="107" name="Google Shape;107;p15"/>
          <p:cNvCxnSpPr>
            <a:stCxn id="105" idx="3"/>
            <a:endCxn id="103" idx="1"/>
          </p:cNvCxnSpPr>
          <p:nvPr/>
        </p:nvCxnSpPr>
        <p:spPr>
          <a:xfrm>
            <a:off x="1436000" y="3106656"/>
            <a:ext cx="418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rot="10800000">
            <a:off x="1619750" y="1731525"/>
            <a:ext cx="0" cy="109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5"/>
          <p:cNvSpPr txBox="1"/>
          <p:nvPr/>
        </p:nvSpPr>
        <p:spPr>
          <a:xfrm>
            <a:off x="2790100" y="3817950"/>
            <a:ext cx="20028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Адрес возвращаемый </a:t>
            </a:r>
            <a:r>
              <a:rPr b="1" i="1" lang="en" sz="2000"/>
              <a:t>mmap()</a:t>
            </a:r>
            <a:endParaRPr b="1" i="1" sz="2000"/>
          </a:p>
        </p:txBody>
      </p:sp>
      <p:cxnSp>
        <p:nvCxnSpPr>
          <p:cNvPr id="110" name="Google Shape;110;p15"/>
          <p:cNvCxnSpPr>
            <a:stCxn id="109" idx="1"/>
          </p:cNvCxnSpPr>
          <p:nvPr/>
        </p:nvCxnSpPr>
        <p:spPr>
          <a:xfrm rot="10800000">
            <a:off x="2461900" y="3453750"/>
            <a:ext cx="328200" cy="91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 txBox="1"/>
          <p:nvPr/>
        </p:nvSpPr>
        <p:spPr>
          <a:xfrm>
            <a:off x="3018700" y="111750"/>
            <a:ext cx="61254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pAddress=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mmap(*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prot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2000">
              <a:solidFill>
                <a:schemeClr val="dk1"/>
              </a:solidFill>
              <a:highlight>
                <a:srgbClr val="C0C3A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     	         fd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b="1" lang="en" sz="2000">
                <a:solidFill>
                  <a:schemeClr val="dk1"/>
                </a:solidFill>
                <a:highlight>
                  <a:srgbClr val="C0C3A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350000" y="1876050"/>
            <a:ext cx="1545519" cy="2975596"/>
            <a:chOff x="6731000" y="1342650"/>
            <a:chExt cx="1545519" cy="2975596"/>
          </a:xfrm>
        </p:grpSpPr>
        <p:sp>
          <p:nvSpPr>
            <p:cNvPr id="113" name="Google Shape;113;p15"/>
            <p:cNvSpPr/>
            <p:nvPr/>
          </p:nvSpPr>
          <p:spPr>
            <a:xfrm>
              <a:off x="6731000" y="1342650"/>
              <a:ext cx="609300" cy="143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731000" y="2744384"/>
              <a:ext cx="609300" cy="7236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6731000" y="3467746"/>
              <a:ext cx="609300" cy="850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" name="Google Shape;116;p15"/>
            <p:cNvCxnSpPr/>
            <p:nvPr/>
          </p:nvCxnSpPr>
          <p:spPr>
            <a:xfrm rot="10800000">
              <a:off x="7448050" y="2690750"/>
              <a:ext cx="0" cy="2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7448050" y="3224150"/>
              <a:ext cx="0" cy="2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5"/>
            <p:cNvSpPr txBox="1"/>
            <p:nvPr/>
          </p:nvSpPr>
          <p:spPr>
            <a:xfrm>
              <a:off x="7371850" y="2845175"/>
              <a:ext cx="894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length</a:t>
              </a:r>
              <a:endParaRPr sz="2000"/>
            </a:p>
          </p:txBody>
        </p:sp>
        <p:cxnSp>
          <p:nvCxnSpPr>
            <p:cNvPr id="119" name="Google Shape;119;p15"/>
            <p:cNvCxnSpPr/>
            <p:nvPr/>
          </p:nvCxnSpPr>
          <p:spPr>
            <a:xfrm rot="10800000">
              <a:off x="7457819" y="3491827"/>
              <a:ext cx="0" cy="2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7457819" y="4025227"/>
              <a:ext cx="0" cy="27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" name="Google Shape;121;p15"/>
            <p:cNvSpPr txBox="1"/>
            <p:nvPr/>
          </p:nvSpPr>
          <p:spPr>
            <a:xfrm>
              <a:off x="7381619" y="3646252"/>
              <a:ext cx="894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offset</a:t>
              </a:r>
              <a:endParaRPr sz="2000"/>
            </a:p>
          </p:txBody>
        </p:sp>
      </p:grpSp>
      <p:cxnSp>
        <p:nvCxnSpPr>
          <p:cNvPr id="122" name="Google Shape;122;p15"/>
          <p:cNvCxnSpPr/>
          <p:nvPr/>
        </p:nvCxnSpPr>
        <p:spPr>
          <a:xfrm>
            <a:off x="2461850" y="2745525"/>
            <a:ext cx="3927300" cy="53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2461850" y="3450863"/>
            <a:ext cx="3927300" cy="53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4" name="Google Shape;124;p15"/>
          <p:cNvSpPr txBox="1"/>
          <p:nvPr/>
        </p:nvSpPr>
        <p:spPr>
          <a:xfrm>
            <a:off x="3018700" y="1054100"/>
            <a:ext cx="40764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fd=open(*name, oflags, sflags);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264625" y="169325"/>
            <a:ext cx="86766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prot:  PROT_READ,  PROT_WRITE,  PROT_EXEC </a:t>
            </a:r>
            <a:r>
              <a:rPr lang="en"/>
              <a:t>  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264625" y="702725"/>
            <a:ext cx="86766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flags:  MAP_PRIVATE, MAP_SHARED </a:t>
            </a:r>
            <a:r>
              <a:rPr lang="en"/>
              <a:t>  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264625" y="1236125"/>
            <a:ext cx="86766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oflags:  O_RDONLY, O_WRONLY, O_RDWR, O_CREAT, O_APPEND,... </a:t>
            </a:r>
            <a:r>
              <a:rPr lang="en"/>
              <a:t>  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264625" y="1769525"/>
            <a:ext cx="8676600" cy="110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</a:t>
            </a:r>
            <a:r>
              <a:rPr lang="en" sz="2000"/>
              <a:t>flags:  S_IRUSR, S_IWUSR, S_IXUSR,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S_IRGRP, </a:t>
            </a:r>
            <a:r>
              <a:rPr lang="en" sz="2000">
                <a:solidFill>
                  <a:schemeClr val="dk1"/>
                </a:solidFill>
              </a:rPr>
              <a:t>S_IWGRP, S_IXUSR,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S_IROTH, S_IWOTH, S_IXOTH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272674" y="3013300"/>
            <a:ext cx="8649000" cy="8004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&gt; ls -l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-rw-r--r-- 1 malkov users    69 Dec  6 12:16 s_test</a:t>
            </a:r>
            <a:endParaRPr sz="2300">
              <a:highlight>
                <a:srgbClr val="ECE75D"/>
              </a:highlight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72674" y="3927700"/>
            <a:ext cx="8649000" cy="11082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&gt;chmod  760 s_test  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&gt;ls -l</a:t>
            </a:r>
            <a:endParaRPr sz="2000">
              <a:solidFill>
                <a:schemeClr val="dk1"/>
              </a:solidFill>
              <a:highlight>
                <a:srgbClr val="ECE75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CE75D"/>
                </a:highlight>
                <a:latin typeface="Courier New"/>
                <a:ea typeface="Courier New"/>
                <a:cs typeface="Courier New"/>
                <a:sym typeface="Courier New"/>
              </a:rPr>
              <a:t>-rwxrw–--- 1 malkov users    69 Dec  6 12:17 s_test</a:t>
            </a:r>
            <a:endParaRPr sz="2300">
              <a:highlight>
                <a:srgbClr val="ECE75D"/>
              </a:highlight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782975" y="3746575"/>
            <a:ext cx="5268300" cy="80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S_IRUSR | S_IWUSR | S_IXUSR | </a:t>
            </a:r>
            <a:r>
              <a:rPr lang="en"/>
              <a:t> </a:t>
            </a:r>
            <a:r>
              <a:rPr lang="en" sz="2000">
                <a:solidFill>
                  <a:schemeClr val="dk1"/>
                </a:solidFill>
              </a:rPr>
              <a:t>S_IRGRP, S_IWGRP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/>
        </p:nvSpPr>
        <p:spPr>
          <a:xfrm>
            <a:off x="261225" y="310275"/>
            <a:ext cx="8705700" cy="4494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 fd;          //дескриптор файла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FILE* fp;    //файловый поток (указатель на структуру)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6B8AF"/>
                </a:highlight>
              </a:rPr>
              <a:t>fd=open(*name, oflags, sflags)</a:t>
            </a:r>
            <a:r>
              <a:rPr lang="en" sz="2000">
                <a:highlight>
                  <a:srgbClr val="E6B8AF"/>
                </a:highlight>
              </a:rPr>
              <a:t>;</a:t>
            </a:r>
            <a:endParaRPr sz="2000">
              <a:highlight>
                <a:srgbClr val="E6B8A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read(fd,...);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write(fd,…);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lseek(fd,...);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E6B8AF"/>
                </a:highlight>
              </a:rPr>
              <a:t>fp=fopen(*name, mode); //mode: r,w,a,r+w+</a:t>
            </a:r>
            <a:endParaRPr sz="2000">
              <a:highlight>
                <a:srgbClr val="E6B8A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fread(...,fp);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fwrite(…,fp);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fseek(fp,...);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B6D7A8"/>
                </a:highlight>
              </a:rPr>
              <a:t>fd=fileno(fp);</a:t>
            </a:r>
            <a:endParaRPr sz="20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B6D7A8"/>
                </a:highlight>
              </a:rPr>
              <a:t>fp=fdopen(fd, mode);</a:t>
            </a:r>
            <a:endParaRPr sz="2000"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close(fd);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fclose(fp);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97375" y="316600"/>
            <a:ext cx="8988300" cy="4494600"/>
          </a:xfrm>
          <a:prstGeom prst="rect">
            <a:avLst/>
          </a:prstGeom>
          <a:solidFill>
            <a:srgbClr val="ECE75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&lt;stdlib.h&gt;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&lt;stdio.h&gt;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&lt;fcntl.h&gt;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&lt;sys/stat.h&gt;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&lt;time.h&gt;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&lt;unistd.h&gt;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#include &lt;sys/mman.h&gt;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int main(int argc, char* const argv[]){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int fd;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struct stat stat_file;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char dummy;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char* map_address;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810575" y="1022850"/>
            <a:ext cx="1519200" cy="492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lab13b.c</a:t>
            </a:r>
            <a:endParaRPr b="1" i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136325" y="250150"/>
            <a:ext cx="8890800" cy="44946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fd=open("test.txt", O_RDWR | O_CREAT,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S_IRUSR | S_IWUSR | S_IRGRP);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 (fd == -1)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fprintf(stderr, "open\n");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if(fstat(fd, &amp;stat_file))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fprintf(stderr, "fstat\n");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map_address=(char*)mmap(0,stat_file.st_size,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PROT_READ | PROT_WRITE,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                 MAP_PRIVATE, fd, 0);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if (map_address == MAP_FAILED)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  fprintf(stderr, "mmap\n");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72675" y="2672475"/>
            <a:ext cx="8696100" cy="23397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dummy=map_address[1];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map_address[0]=map_address[5]-0x20;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map_address[1]=map_address[3];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map_address[2]=map_address[4];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map_address[3]=map_address[10];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map_address[4]=dummy;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map_address[14]=63;</a:t>
            </a:r>
            <a:endParaRPr sz="200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4800"/>
            <a:ext cx="7778498" cy="21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7761200" y="1850575"/>
            <a:ext cx="33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233700" y="1279700"/>
            <a:ext cx="8764200" cy="2647500"/>
          </a:xfrm>
          <a:prstGeom prst="rect">
            <a:avLst/>
          </a:prstGeom>
          <a:solidFill>
            <a:srgbClr val="ECE75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  write(fd, map_address, stat_file.st_size);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munmap(map_address, stat_file.st_size);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close(fd);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return 0;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